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5"/>
  </p:notesMasterIdLst>
  <p:handoutMasterIdLst>
    <p:handoutMasterId r:id="rId86"/>
  </p:handoutMasterIdLst>
  <p:sldIdLst>
    <p:sldId id="256" r:id="rId5"/>
    <p:sldId id="305" r:id="rId6"/>
    <p:sldId id="475" r:id="rId7"/>
    <p:sldId id="476" r:id="rId8"/>
    <p:sldId id="258" r:id="rId9"/>
    <p:sldId id="344" r:id="rId10"/>
    <p:sldId id="345" r:id="rId11"/>
    <p:sldId id="346" r:id="rId12"/>
    <p:sldId id="343" r:id="rId13"/>
    <p:sldId id="277" r:id="rId14"/>
    <p:sldId id="275" r:id="rId15"/>
    <p:sldId id="280" r:id="rId16"/>
    <p:sldId id="282" r:id="rId17"/>
    <p:sldId id="284" r:id="rId18"/>
    <p:sldId id="309" r:id="rId19"/>
    <p:sldId id="308" r:id="rId20"/>
    <p:sldId id="306" r:id="rId21"/>
    <p:sldId id="325" r:id="rId22"/>
    <p:sldId id="342" r:id="rId23"/>
    <p:sldId id="347" r:id="rId24"/>
    <p:sldId id="291" r:id="rId25"/>
    <p:sldId id="348" r:id="rId26"/>
    <p:sldId id="349" r:id="rId27"/>
    <p:sldId id="350" r:id="rId28"/>
    <p:sldId id="351" r:id="rId29"/>
    <p:sldId id="352" r:id="rId30"/>
    <p:sldId id="457" r:id="rId31"/>
    <p:sldId id="458" r:id="rId32"/>
    <p:sldId id="459" r:id="rId33"/>
    <p:sldId id="460" r:id="rId34"/>
    <p:sldId id="461" r:id="rId35"/>
    <p:sldId id="462" r:id="rId36"/>
    <p:sldId id="463" r:id="rId37"/>
    <p:sldId id="464" r:id="rId38"/>
    <p:sldId id="465" r:id="rId39"/>
    <p:sldId id="466" r:id="rId40"/>
    <p:sldId id="467" r:id="rId41"/>
    <p:sldId id="468" r:id="rId42"/>
    <p:sldId id="469" r:id="rId43"/>
    <p:sldId id="409" r:id="rId44"/>
    <p:sldId id="410" r:id="rId45"/>
    <p:sldId id="411" r:id="rId46"/>
    <p:sldId id="412" r:id="rId47"/>
    <p:sldId id="413" r:id="rId48"/>
    <p:sldId id="414" r:id="rId49"/>
    <p:sldId id="415" r:id="rId50"/>
    <p:sldId id="418" r:id="rId51"/>
    <p:sldId id="419" r:id="rId52"/>
    <p:sldId id="420" r:id="rId53"/>
    <p:sldId id="421" r:id="rId54"/>
    <p:sldId id="422" r:id="rId55"/>
    <p:sldId id="452" r:id="rId56"/>
    <p:sldId id="453" r:id="rId57"/>
    <p:sldId id="454" r:id="rId58"/>
    <p:sldId id="455" r:id="rId59"/>
    <p:sldId id="456" r:id="rId60"/>
    <p:sldId id="427" r:id="rId61"/>
    <p:sldId id="317" r:id="rId62"/>
    <p:sldId id="387" r:id="rId63"/>
    <p:sldId id="394" r:id="rId64"/>
    <p:sldId id="320" r:id="rId65"/>
    <p:sldId id="447" r:id="rId66"/>
    <p:sldId id="448" r:id="rId67"/>
    <p:sldId id="323" r:id="rId68"/>
    <p:sldId id="449" r:id="rId69"/>
    <p:sldId id="450" r:id="rId70"/>
    <p:sldId id="326" r:id="rId71"/>
    <p:sldId id="327" r:id="rId72"/>
    <p:sldId id="328" r:id="rId73"/>
    <p:sldId id="329" r:id="rId74"/>
    <p:sldId id="330" r:id="rId75"/>
    <p:sldId id="470" r:id="rId76"/>
    <p:sldId id="471" r:id="rId77"/>
    <p:sldId id="472" r:id="rId78"/>
    <p:sldId id="473" r:id="rId79"/>
    <p:sldId id="263" r:id="rId80"/>
    <p:sldId id="337" r:id="rId81"/>
    <p:sldId id="441" r:id="rId82"/>
    <p:sldId id="442" r:id="rId83"/>
    <p:sldId id="334" r:id="rId84"/>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5E3"/>
    <a:srgbClr val="B07AD8"/>
    <a:srgbClr val="D3B5E9"/>
    <a:srgbClr val="F6C0F2"/>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3" autoAdjust="0"/>
    <p:restoredTop sz="87251" autoAdjust="0"/>
  </p:normalViewPr>
  <p:slideViewPr>
    <p:cSldViewPr snapToGrid="0">
      <p:cViewPr varScale="1">
        <p:scale>
          <a:sx n="100" d="100"/>
          <a:sy n="100" d="100"/>
        </p:scale>
        <p:origin x="1326" y="78"/>
      </p:cViewPr>
      <p:guideLst/>
    </p:cSldViewPr>
  </p:slideViewPr>
  <p:outlineViewPr>
    <p:cViewPr>
      <p:scale>
        <a:sx n="33" d="100"/>
        <a:sy n="33" d="100"/>
      </p:scale>
      <p:origin x="0" y="-6475"/>
    </p:cViewPr>
  </p:outlineViewPr>
  <p:notesTextViewPr>
    <p:cViewPr>
      <p:scale>
        <a:sx n="3" d="2"/>
        <a:sy n="3" d="2"/>
      </p:scale>
      <p:origin x="0" y="0"/>
    </p:cViewPr>
  </p:notesTextViewPr>
  <p:sorterViewPr>
    <p:cViewPr>
      <p:scale>
        <a:sx n="100" d="100"/>
        <a:sy n="100" d="100"/>
      </p:scale>
      <p:origin x="0" y="-10422"/>
    </p:cViewPr>
  </p:sorterViewPr>
  <p:notesViewPr>
    <p:cSldViewPr snapToGrid="0">
      <p:cViewPr>
        <p:scale>
          <a:sx n="1" d="2"/>
          <a:sy n="1" d="2"/>
        </p:scale>
        <p:origin x="4560" y="91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110948809990007E-3"/>
          <c:y val="0.12086962487581314"/>
          <c:w val="0.97677956309010994"/>
          <c:h val="0.79192828611395816"/>
        </c:manualLayout>
      </c:layout>
      <c:pie3DChart>
        <c:varyColors val="1"/>
        <c:ser>
          <c:idx val="0"/>
          <c:order val="0"/>
          <c:tx>
            <c:strRef>
              <c:f>Sheet1!$B$1</c:f>
              <c:strCache>
                <c:ptCount val="1"/>
                <c:pt idx="0">
                  <c:v>By Product Category</c:v>
                </c:pt>
              </c:strCache>
            </c:strRef>
          </c:tx>
          <c:explosion val="32"/>
          <c:dPt>
            <c:idx val="0"/>
            <c:bubble3D val="0"/>
            <c:explosion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4-6AB4-4792-B69C-875D9EE08FA9}"/>
              </c:ext>
            </c:extLst>
          </c:dPt>
          <c:dPt>
            <c:idx val="1"/>
            <c:bubble3D val="0"/>
            <c:explosion val="37"/>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1-6AB4-4792-B69C-875D9EE08FA9}"/>
              </c:ext>
            </c:extLst>
          </c:dPt>
          <c:dPt>
            <c:idx val="2"/>
            <c:bubble3D val="0"/>
            <c:explosion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3-6AB4-4792-B69C-875D9EE08FA9}"/>
              </c:ext>
            </c:extLst>
          </c:dPt>
          <c:dPt>
            <c:idx val="3"/>
            <c:bubble3D val="0"/>
            <c:explosion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2-6AB4-4792-B69C-875D9EE08FA9}"/>
              </c:ext>
            </c:extLst>
          </c:dPt>
          <c:cat>
            <c:strRef>
              <c:f>Sheet1!$A$2:$A$5</c:f>
              <c:strCache>
                <c:ptCount val="4"/>
                <c:pt idx="0">
                  <c:v>Seafood</c:v>
                </c:pt>
                <c:pt idx="1">
                  <c:v>Meat</c:v>
                </c:pt>
                <c:pt idx="2">
                  <c:v>Vegetable</c:v>
                </c:pt>
                <c:pt idx="3">
                  <c:v>Dairy</c:v>
                </c:pt>
              </c:strCache>
            </c:strRef>
          </c:cat>
          <c:val>
            <c:numRef>
              <c:f>Sheet1!$B$2:$B$5</c:f>
              <c:numCache>
                <c:formatCode>General</c:formatCode>
                <c:ptCount val="4"/>
                <c:pt idx="0">
                  <c:v>7.2</c:v>
                </c:pt>
                <c:pt idx="1">
                  <c:v>6.9</c:v>
                </c:pt>
                <c:pt idx="2">
                  <c:v>12</c:v>
                </c:pt>
                <c:pt idx="3">
                  <c:v>4.5</c:v>
                </c:pt>
              </c:numCache>
            </c:numRef>
          </c:val>
          <c:extLst>
            <c:ext xmlns:c16="http://schemas.microsoft.com/office/drawing/2014/chart" uri="{C3380CC4-5D6E-409C-BE32-E72D297353CC}">
              <c16:uniqueId val="{00000000-6AB4-4792-B69C-875D9EE08FA9}"/>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2339590950164288"/>
          <c:y val="0.2209777803909109"/>
          <c:w val="0.36944095329562515"/>
          <c:h val="0.53693516044103418"/>
        </c:manualLayout>
      </c:layout>
      <c:doughnutChart>
        <c:varyColors val="1"/>
        <c:ser>
          <c:idx val="0"/>
          <c:order val="0"/>
          <c:tx>
            <c:strRef>
              <c:f>Sheet1!$B$1</c:f>
              <c:strCache>
                <c:ptCount val="1"/>
                <c:pt idx="0">
                  <c:v>By Product Level</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7684-4DE2-B86A-231B97B3868F}"/>
              </c:ext>
            </c:extLst>
          </c:dPt>
          <c:dPt>
            <c:idx val="1"/>
            <c:bubble3D val="0"/>
            <c:explosion val="13"/>
            <c:spPr>
              <a:solidFill>
                <a:schemeClr val="accent5"/>
              </a:solidFill>
              <a:ln w="19050">
                <a:solidFill>
                  <a:schemeClr val="lt1"/>
                </a:solidFill>
              </a:ln>
              <a:effectLst/>
            </c:spPr>
            <c:extLst>
              <c:ext xmlns:c16="http://schemas.microsoft.com/office/drawing/2014/chart" uri="{C3380CC4-5D6E-409C-BE32-E72D297353CC}">
                <c16:uniqueId val="{00000001-D4D6-4493-B61D-124ECF6E85CF}"/>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7684-4DE2-B86A-231B97B3868F}"/>
              </c:ext>
            </c:extLst>
          </c:dPt>
          <c:dPt>
            <c:idx val="3"/>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7-7684-4DE2-B86A-231B97B3868F}"/>
              </c:ext>
            </c:extLst>
          </c:dPt>
          <c:cat>
            <c:strRef>
              <c:f>Sheet1!$A$2:$A$5</c:f>
              <c:strCache>
                <c:ptCount val="4"/>
                <c:pt idx="0">
                  <c:v>Beef</c:v>
                </c:pt>
                <c:pt idx="1">
                  <c:v>Chicken</c:v>
                </c:pt>
                <c:pt idx="2">
                  <c:v>Lamb</c:v>
                </c:pt>
                <c:pt idx="3">
                  <c:v>Pork</c:v>
                </c:pt>
              </c:strCache>
            </c:strRef>
          </c:cat>
          <c:val>
            <c:numRef>
              <c:f>Sheet1!$B$2:$B$5</c:f>
              <c:numCache>
                <c:formatCode>General</c:formatCode>
                <c:ptCount val="4"/>
                <c:pt idx="0">
                  <c:v>4.5</c:v>
                </c:pt>
                <c:pt idx="1">
                  <c:v>8.1999999999999993</c:v>
                </c:pt>
                <c:pt idx="2">
                  <c:v>1.4</c:v>
                </c:pt>
                <c:pt idx="3">
                  <c:v>6.4</c:v>
                </c:pt>
              </c:numCache>
            </c:numRef>
          </c:val>
          <c:extLst>
            <c:ext xmlns:c16="http://schemas.microsoft.com/office/drawing/2014/chart" uri="{C3380CC4-5D6E-409C-BE32-E72D297353CC}">
              <c16:uniqueId val="{00000000-D4D6-4493-B61D-124ECF6E85C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56F32FC-4BD9-442A-A8C6-51598C909FE3}" type="datetimeFigureOut">
              <a:rPr lang="en-US" smtClean="0"/>
              <a:t>9/12/2022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56371FA-A98D-41E8-93F4-09945841298A}" type="datetimeFigureOut">
              <a:rPr lang="en-US" smtClean="0"/>
              <a:t>9/12/2022</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palletsprojects.com/p/jinja/"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Good morning/afternoon everyone.  Team 3 comprises of Neo Say Chao, Julia Ge, Colin Sun and myself, Eugene Ang and we are pleased to present to you, our AI project “Increasing customer engagement and sales through AI”.  </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329237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problem: physical supermarket sales are under threat.</a:t>
            </a:r>
          </a:p>
          <a:p>
            <a:pPr>
              <a:lnSpc>
                <a:spcPct val="107000"/>
              </a:lnSpc>
              <a:spcAft>
                <a:spcPts val="800"/>
              </a:spcAft>
            </a:pPr>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661136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More than 87% of Singaporeans now shop online</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09419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number 1 threat to physical supermarket sales is the ease of online shopping.</a:t>
            </a:r>
          </a:p>
          <a:p>
            <a:pPr>
              <a:lnSpc>
                <a:spcPct val="107000"/>
              </a:lnSpc>
              <a:spcAft>
                <a:spcPts val="800"/>
              </a:spcAft>
            </a:pPr>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415047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Other threats include higher business costs because of inflation, new entrants and new store openings and manpower shortages.</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2929648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Based on the Singapore department of statistics, the market size for retail sales is S$32.7bn and the big 3 players, NTUC, Diary Farm and Sheng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Siong</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only accounts for 19% of this market.  So big picture, the market is still there for the taking.  </a:t>
            </a:r>
          </a:p>
          <a:p>
            <a:pPr>
              <a:lnSpc>
                <a:spcPct val="107000"/>
              </a:lnSpc>
              <a:spcAft>
                <a:spcPts val="800"/>
              </a:spcAft>
            </a:pPr>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853305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However, the picture on the ground, at the individual supermarket level is very different.  Lets look at our user persona, Mustafa.</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Mustafa is one of 88 Ace Fresh Market retail managers.  He has 15 years’ of work experience, is tech savvy, extremely busy but no kids.  As you can see from a photo of him, he goes around with a pen, paper and mobile phone and writes down everything, very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very</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hands on.</a:t>
            </a:r>
          </a:p>
          <a:p>
            <a:pPr>
              <a:lnSpc>
                <a:spcPct val="107000"/>
              </a:lnSpc>
              <a:spcAft>
                <a:spcPts val="800"/>
              </a:spcAft>
            </a:pPr>
            <a:endPar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slide]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403010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100" dirty="0">
                <a:effectLst/>
                <a:latin typeface="Calibri" panose="020F0502020204030204" pitchFamily="34" charset="0"/>
                <a:ea typeface="DengXian" panose="02010600030101010101" pitchFamily="2" charset="-122"/>
                <a:cs typeface="Times New Roman" panose="02020603050405020304" pitchFamily="18" charset="0"/>
              </a:rPr>
              <a:t>After interviews with Mustafa, his staff and customers, we can summarise that the 3 main pain points for Mustafa are:</a:t>
            </a:r>
          </a:p>
          <a:p>
            <a:pPr marL="342900" lvl="0" indent="-342900">
              <a:lnSpc>
                <a:spcPct val="107000"/>
              </a:lnSpc>
              <a:buFont typeface="+mj-lt"/>
              <a:buAutoNum type="arabicPeriod"/>
            </a:pPr>
            <a:r>
              <a:rPr lang="en-SG" sz="1100" dirty="0">
                <a:effectLst/>
                <a:latin typeface="Calibri" panose="020F0502020204030204" pitchFamily="34" charset="0"/>
                <a:ea typeface="DengXian" panose="02010600030101010101" pitchFamily="2" charset="-122"/>
                <a:cs typeface="Times New Roman" panose="02020603050405020304" pitchFamily="18" charset="0"/>
              </a:rPr>
              <a:t>Flat supermarket sales and declining customer footfall.  Hence, performance bonuses are affected</a:t>
            </a:r>
          </a:p>
          <a:p>
            <a:pPr marL="342900" lvl="0" indent="-342900">
              <a:lnSpc>
                <a:spcPct val="107000"/>
              </a:lnSpc>
              <a:buFont typeface="+mj-lt"/>
              <a:buAutoNum type="arabicPeriod"/>
            </a:pPr>
            <a:r>
              <a:rPr lang="en-SG" sz="1100" dirty="0">
                <a:effectLst/>
                <a:latin typeface="Calibri" panose="020F0502020204030204" pitchFamily="34" charset="0"/>
                <a:ea typeface="DengXian" panose="02010600030101010101" pitchFamily="2" charset="-122"/>
                <a:cs typeface="Times New Roman" panose="02020603050405020304" pitchFamily="18" charset="0"/>
              </a:rPr>
              <a:t>There is a lack of understanding of customers’ preferences and needs.  As a result, marketing promotions and efforts have failed to achieve targets.  A lot of effort, but no results.</a:t>
            </a:r>
          </a:p>
          <a:p>
            <a:pPr marL="342900" lvl="0" indent="-342900">
              <a:lnSpc>
                <a:spcPct val="107000"/>
              </a:lnSpc>
              <a:spcAft>
                <a:spcPts val="800"/>
              </a:spcAft>
              <a:buFont typeface="+mj-lt"/>
              <a:buAutoNum type="arabicPeriod"/>
            </a:pPr>
            <a:r>
              <a:rPr lang="en-SG" sz="1100" dirty="0">
                <a:effectLst/>
                <a:latin typeface="Calibri" panose="020F0502020204030204" pitchFamily="34" charset="0"/>
                <a:ea typeface="DengXian" panose="02010600030101010101" pitchFamily="2" charset="-122"/>
                <a:cs typeface="Times New Roman" panose="02020603050405020304" pitchFamily="18" charset="0"/>
              </a:rPr>
              <a:t>Lack of staff to handle customers’ routine questions, handle customer payments and as a result, the more important stuff don’t get done</a:t>
            </a:r>
          </a:p>
          <a:p>
            <a:pPr>
              <a:lnSpc>
                <a:spcPct val="107000"/>
              </a:lnSpc>
              <a:spcAft>
                <a:spcPts val="800"/>
              </a:spcAft>
            </a:pP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100" dirty="0">
                <a:effectLst/>
                <a:latin typeface="Calibri" panose="020F0502020204030204" pitchFamily="34" charset="0"/>
                <a:ea typeface="DengXian" panose="02010600030101010101" pitchFamily="2" charset="-122"/>
                <a:cs typeface="Times New Roman" panose="02020603050405020304" pitchFamily="18" charset="0"/>
              </a:rPr>
              <a:t>So the overall picture on the ground is not looking good.  To summarise:</a:t>
            </a:r>
          </a:p>
          <a:p>
            <a:pPr marL="342900" lvl="0" indent="-342900">
              <a:lnSpc>
                <a:spcPct val="107000"/>
              </a:lnSpc>
              <a:buFont typeface="Symbol" panose="05050102010706020507" pitchFamily="18" charset="2"/>
              <a:buChar char=""/>
            </a:pPr>
            <a:r>
              <a:rPr lang="en-SG" sz="1100" dirty="0">
                <a:effectLst/>
                <a:latin typeface="Calibri" panose="020F0502020204030204" pitchFamily="34" charset="0"/>
                <a:ea typeface="DengXian" panose="02010600030101010101" pitchFamily="2" charset="-122"/>
                <a:cs typeface="Times New Roman" panose="02020603050405020304" pitchFamily="18" charset="0"/>
              </a:rPr>
              <a:t>Lack of understanding of customers preferences and needs, results in poorly designed marketing campaigns.  A lot of effort put in, but no results, no bonus.</a:t>
            </a:r>
          </a:p>
          <a:p>
            <a:pPr marL="342900" lvl="0" indent="-342900">
              <a:lnSpc>
                <a:spcPct val="107000"/>
              </a:lnSpc>
              <a:buFont typeface="Symbol" panose="05050102010706020507" pitchFamily="18" charset="2"/>
              <a:buChar char=""/>
            </a:pPr>
            <a:r>
              <a:rPr lang="en-SG" sz="1100" dirty="0">
                <a:effectLst/>
                <a:latin typeface="Calibri" panose="020F0502020204030204" pitchFamily="34" charset="0"/>
                <a:ea typeface="DengXian" panose="02010600030101010101" pitchFamily="2" charset="-122"/>
                <a:cs typeface="Times New Roman" panose="02020603050405020304" pitchFamily="18" charset="0"/>
              </a:rPr>
              <a:t>From the staffs’ perspective, more work, put in so much more effort but salary still the same.  What for? Better resign and look for better job!</a:t>
            </a:r>
          </a:p>
          <a:p>
            <a:pPr marL="342900" lvl="0" indent="-342900">
              <a:lnSpc>
                <a:spcPct val="107000"/>
              </a:lnSpc>
              <a:buFont typeface="Symbol" panose="05050102010706020507" pitchFamily="18" charset="2"/>
              <a:buChar char=""/>
            </a:pPr>
            <a:r>
              <a:rPr lang="en-SG" sz="1100" dirty="0">
                <a:effectLst/>
                <a:latin typeface="Calibri" panose="020F0502020204030204" pitchFamily="34" charset="0"/>
                <a:ea typeface="DengXian" panose="02010600030101010101" pitchFamily="2" charset="-122"/>
                <a:cs typeface="Times New Roman" panose="02020603050405020304" pitchFamily="18" charset="0"/>
              </a:rPr>
              <a:t>For Mustafa, he is in a perpetual crisis.  </a:t>
            </a:r>
          </a:p>
          <a:p>
            <a:pPr marL="742950" lvl="1" indent="-285750">
              <a:lnSpc>
                <a:spcPct val="107000"/>
              </a:lnSpc>
              <a:buFont typeface="Courier New" panose="02070309020205020404" pitchFamily="49" charset="0"/>
              <a:buChar char="o"/>
            </a:pPr>
            <a:r>
              <a:rPr lang="en-SG" sz="1100" dirty="0">
                <a:effectLst/>
                <a:latin typeface="Calibri" panose="020F0502020204030204" pitchFamily="34" charset="0"/>
                <a:ea typeface="DengXian" panose="02010600030101010101" pitchFamily="2" charset="-122"/>
                <a:cs typeface="Times New Roman" panose="02020603050405020304" pitchFamily="18" charset="0"/>
              </a:rPr>
              <a:t>Every morning, once he steps into the store, one or two staff sure report sick and that is on top of the 2 vacant staff positions which he is still hiring for.  </a:t>
            </a:r>
          </a:p>
          <a:p>
            <a:pPr marL="742950" lvl="1" indent="-285750">
              <a:lnSpc>
                <a:spcPct val="107000"/>
              </a:lnSpc>
              <a:buFont typeface="Courier New" panose="02070309020205020404" pitchFamily="49" charset="0"/>
              <a:buChar char="o"/>
            </a:pPr>
            <a:r>
              <a:rPr lang="en-SG" sz="1100" dirty="0">
                <a:effectLst/>
                <a:latin typeface="Calibri" panose="020F0502020204030204" pitchFamily="34" charset="0"/>
                <a:ea typeface="DengXian" panose="02010600030101010101" pitchFamily="2" charset="-122"/>
                <a:cs typeface="Times New Roman" panose="02020603050405020304" pitchFamily="18" charset="0"/>
              </a:rPr>
              <a:t>So, besides his managerial responsibilities, he has to also cover for his missing staff.  </a:t>
            </a:r>
          </a:p>
          <a:p>
            <a:pPr marL="742950" lvl="1" indent="-285750">
              <a:lnSpc>
                <a:spcPct val="107000"/>
              </a:lnSpc>
              <a:buFont typeface="Courier New" panose="02070309020205020404" pitchFamily="49" charset="0"/>
              <a:buChar char="o"/>
            </a:pPr>
            <a:r>
              <a:rPr lang="en-SG" sz="1100" dirty="0">
                <a:effectLst/>
                <a:latin typeface="Calibri" panose="020F0502020204030204" pitchFamily="34" charset="0"/>
                <a:ea typeface="DengXian" panose="02010600030101010101" pitchFamily="2" charset="-122"/>
                <a:cs typeface="Times New Roman" panose="02020603050405020304" pitchFamily="18" charset="0"/>
              </a:rPr>
              <a:t>He has good staff, he can see everyone is trying their best, but the team still cannot cope with the volume of work.  </a:t>
            </a:r>
          </a:p>
          <a:p>
            <a:pPr marL="742950" lvl="1" indent="-285750">
              <a:lnSpc>
                <a:spcPct val="107000"/>
              </a:lnSpc>
              <a:buFont typeface="Courier New" panose="02070309020205020404" pitchFamily="49" charset="0"/>
              <a:buChar char="o"/>
            </a:pPr>
            <a:r>
              <a:rPr lang="en-SG" sz="1100" dirty="0">
                <a:effectLst/>
                <a:latin typeface="Calibri" panose="020F0502020204030204" pitchFamily="34" charset="0"/>
                <a:ea typeface="DengXian" panose="02010600030101010101" pitchFamily="2" charset="-122"/>
                <a:cs typeface="Times New Roman" panose="02020603050405020304" pitchFamily="18" charset="0"/>
              </a:rPr>
              <a:t>Over his lunch break, he conducts interviews to recruit for new staff.  If he is lucky, he can find a suitable candidate after every 10 interviews.  </a:t>
            </a:r>
          </a:p>
          <a:p>
            <a:pPr marL="742950" lvl="1" indent="-285750">
              <a:lnSpc>
                <a:spcPct val="107000"/>
              </a:lnSpc>
              <a:spcAft>
                <a:spcPts val="800"/>
              </a:spcAft>
              <a:buFont typeface="Courier New" panose="02070309020205020404" pitchFamily="49" charset="0"/>
              <a:buChar char="o"/>
            </a:pPr>
            <a:r>
              <a:rPr lang="en-SG" sz="1100" dirty="0">
                <a:effectLst/>
                <a:latin typeface="Calibri" panose="020F0502020204030204" pitchFamily="34" charset="0"/>
                <a:ea typeface="DengXian" panose="02010600030101010101" pitchFamily="2" charset="-122"/>
                <a:cs typeface="Times New Roman" panose="02020603050405020304" pitchFamily="18" charset="0"/>
              </a:rPr>
              <a:t>At the end of another hectic day at work, one of his best staff come forward and tender her resignation – too much work and no prospect for salary increases.  And so the vicious cycle continues, so despite the best intentions, so tired already, how to have kids?</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63125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So after various refinements, our “How might we” statement is as follows:</a:t>
            </a:r>
          </a:p>
          <a:p>
            <a:pPr>
              <a:lnSpc>
                <a:spcPct val="107000"/>
              </a:lnSpc>
              <a:spcAft>
                <a:spcPts val="800"/>
              </a:spcAft>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slide]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4252853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strongly believe that there is a good business opportunity for supermarket players to use AI as AI becomes more accessible and devices become more embedded into our customer’s lives.</a:t>
            </a:r>
          </a:p>
          <a:p>
            <a:pPr>
              <a:lnSpc>
                <a:spcPct val="107000"/>
              </a:lnSpc>
              <a:spcAft>
                <a:spcPts val="800"/>
              </a:spcAft>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slide]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036560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dirty="0">
                <a:effectLst/>
                <a:latin typeface="Calibri" panose="020F0502020204030204" pitchFamily="34" charset="0"/>
                <a:ea typeface="DengXian" panose="02010600030101010101" pitchFamily="2" charset="-122"/>
                <a:cs typeface="Times New Roman" panose="02020603050405020304" pitchFamily="18" charset="0"/>
              </a:rPr>
              <a:t>Section 3 – AI design essentials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2113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 will cover the first 3 sections, “Project overview, Enterprise Design Thinking and AI design essentials” to give you the background how we ended up with our AI solution which includes an AI predictive model and a chatbot.  Say Chao will then provide you with a demo and go through with you how we did “Project planning and design”.</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Thereafter in section 6, Colin will go through the model and website design.  Julia will go through the chatbot in Section 7.  Say Chao will then come back again to talk about our future iterations and MVPs in Section 8 and Colin will finish up with Project Learnings in Section 9.</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1215699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two main AI intents of our project are:</a:t>
            </a:r>
          </a:p>
          <a:p>
            <a:pPr marL="342900" lvl="0" indent="-342900">
              <a:lnSpc>
                <a:spcPct val="107000"/>
              </a:lnSpc>
              <a:buFont typeface="+mj-lt"/>
              <a:buAutoNum type="arabicPeriod"/>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enrich our interactions with our customers</a:t>
            </a:r>
          </a:p>
          <a:p>
            <a:pPr marL="342900" lvl="0" indent="-342900">
              <a:lnSpc>
                <a:spcPct val="107000"/>
              </a:lnSpc>
              <a:spcAft>
                <a:spcPts val="800"/>
              </a:spcAft>
              <a:buFont typeface="+mj-lt"/>
              <a:buAutoNum type="arabicPeriod"/>
            </a:pPr>
            <a:r>
              <a:rPr lang="en-SG" sz="1800" dirty="0">
                <a:effectLst/>
                <a:latin typeface="Calibri" panose="020F0502020204030204" pitchFamily="34" charset="0"/>
                <a:ea typeface="DengXian" panose="02010600030101010101" pitchFamily="2" charset="-122"/>
                <a:cs typeface="Times New Roman" panose="02020603050405020304" pitchFamily="18" charset="0"/>
              </a:rPr>
              <a:t>Recommend products with confidence to our customers because we know our customers much better</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Our thoughts are on the yellow stickies which have been clustered, supporting the two main intents in blue.</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092492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brainstormed for big ideas and thought of some solutions, for example, an AI robot, auto pay trolley, smart shelf, hologram and in the end, we found that an AI driven chatbot and an AI enable object recognition or object detection provides the most promising solutions to meet our two main AI intents.</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260917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matched our potential solution to the intents and got this.  </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 AI driven chatbot can:</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Provide 24/7 responses to customer enquiries in real time</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Collect customer feedback, both positive and negative</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Handle and monitor customer complaints</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Make our customers happy with our interactions, maybe even tell a joke</a:t>
            </a:r>
          </a:p>
          <a:p>
            <a:pPr marL="342900" lvl="0" indent="-342900">
              <a:lnSpc>
                <a:spcPct val="107000"/>
              </a:lnSpc>
              <a:spcAft>
                <a:spcPts val="800"/>
              </a:spcAft>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the end, giving customers a reason to buy from our stores, both online and offline</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 AI driven object recognition or detection service can:</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Identify well known dishes for customers to try</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Recommend popular food recipes and making it super easy for them to get the ingredients from the store or website</a:t>
            </a:r>
          </a:p>
          <a:p>
            <a:pPr marL="342900" lvl="0" indent="-342900">
              <a:lnSpc>
                <a:spcPct val="107000"/>
              </a:lnSpc>
              <a:spcAft>
                <a:spcPts val="800"/>
              </a:spcAft>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Get the customers to tell us their preferences, so that we can sell what they want!</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Of course, there are many other ideas we can work on, for example targeting other common household items, linking their home inventories to us, partnering promotions, but we decided to first focus on favourite foods, because firstly that’s what we all like and need and secondly, in a food recipe, you have many ingredients, so after selling one dream, you sell many ingredients and items for the supermarket.  </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Say Chao will tell you more about the future iterations and MVPs towards the end of our presentation.</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972843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then brainstormed on what type of data we have, want or need and nice to have and categorised them into public, private and user data on this grid.</a:t>
            </a:r>
          </a:p>
          <a:p>
            <a:pPr>
              <a:lnSpc>
                <a:spcPct val="107000"/>
              </a:lnSpc>
              <a:spcAft>
                <a:spcPts val="800"/>
              </a:spcAft>
            </a:pPr>
            <a:endPar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slide]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data marked in red are those that was used in our MVP version 1 and the remaining data will be used in our future iterations.</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2916802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then asked ourselves what will a machine need to understand from this data so that it can reason?</a:t>
            </a:r>
          </a:p>
          <a:p>
            <a:pPr>
              <a:lnSpc>
                <a:spcPct val="107000"/>
              </a:lnSpc>
              <a:spcAft>
                <a:spcPts val="800"/>
              </a:spcAft>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slide]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2375654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Summarising all the above, our reasoning statement is as follows:</a:t>
            </a:r>
          </a:p>
          <a:p>
            <a:pPr>
              <a:lnSpc>
                <a:spcPct val="107000"/>
              </a:lnSpc>
              <a:spcAft>
                <a:spcPts val="800"/>
              </a:spcAft>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slide]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195341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then identified what are the implications for us and our customers if this works?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primary implications are: </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can identify popular food dishes and recipes for our customers</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Based on their preferences, we can anticipate what ingredients and items they would want to buy from the store</a:t>
            </a:r>
          </a:p>
          <a:p>
            <a:pPr marL="342900" lvl="0" indent="-342900">
              <a:lnSpc>
                <a:spcPct val="107000"/>
              </a:lnSpc>
              <a:spcAft>
                <a:spcPts val="800"/>
              </a:spcAft>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will know what our customers think of us 24/7, so that we can take quick remedial actions to improve and better our service offerings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secondary implications are:</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Because we know what customers are looking for or have difficulty looking for, we know better how to guide future store design and promotions</a:t>
            </a:r>
          </a:p>
          <a:p>
            <a:pPr marL="342900" lvl="0" indent="-342900">
              <a:lnSpc>
                <a:spcPct val="107000"/>
              </a:lnSpc>
              <a:spcAft>
                <a:spcPts val="800"/>
              </a:spcAft>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Because we can anticipate what our customers will want to buy, we can work with consumer brand owners or credit card companies to launch joint promotions</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tertiary implications are:</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Our recommendations to purchase specific ingredients may be bias</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Our recommendations could affect the eating habits and buying patterns of our customers.  Imagine our customers eating chicken rice everyday</a:t>
            </a:r>
          </a:p>
          <a:p>
            <a:pPr marL="342900" lvl="0" indent="-342900">
              <a:lnSpc>
                <a:spcPct val="107000"/>
              </a:lnSpc>
              <a:spcAft>
                <a:spcPts val="800"/>
              </a:spcAft>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Our recommendations could also affect the demand for other food products and consequently the other brand owners who are also our supermarket customers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So that’s the background how we come to developing our AI product and I can’t wait to let Say Chao show our AI solution to you.  Over to you, Say Chao!</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2255956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Thank you Eugene for the insightful explanation on the project background.</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Before moving forward, my team and I wish to provide a demo on our Product  so that it is more easier to infer as we introduce our later section. </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2387355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Customer of the supermarket can launch our website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from the supermarket ecommerce website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or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scan the QR code to launch our website if they happen to be at the store.</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You may wish to scan on the QR code shown on the screen or type the URL in your browser to launch our website.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Our website is a Responsive Hybrid Website, which mean, it work both on the Web in your PC or browser on your mobile device.</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Without further delay, I will now proceed with the demo</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Launching the URL will bring the customer to the homepage, where they can perform the following action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Upload the image of the food that they are interested to view the food details, like the ingredient and recipe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Or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Scrolling downward, they can see information of the supermarket and their store location (click on store will bring up a google map showing the store location)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Or</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They can scroll down some more to see the list of food recipe available (click on the food and the App will show the detail of the recipe, I will demo click on the food later on</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 do not click</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Or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Scroll down some more, the customer will be able to see our affiliated Foods and Brands associated . (Click on the foods will show the Brands)</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or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scroll down, customer will see the team member supporting the Website that it happens which make their live better</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and finally,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last section is where customer can submit their feedback to us (enter name, email and feedback)</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I mentioned earlier, the Website will work in mobile as well, so this is the mobile view of the website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Now I will upload an image (a picture of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nasi lemak</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for prediction. Once I upload, the website will send the image for prediction and display the relevant details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So in this result page, customer will </a:t>
            </a:r>
          </a:p>
          <a:p>
            <a:pPr marL="457200"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see the predicted result (which is the nasi lemak)</a:t>
            </a:r>
          </a:p>
          <a:p>
            <a:pPr marL="457200"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and</a:t>
            </a:r>
          </a:p>
          <a:p>
            <a:pPr marL="457200"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uploaded image of the nasi lemak</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We use the predicted result which is the nasi lemak and get the wiki content, so that the customer have a understanding of the food they have uploaded</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In the result page, you see that there is 2 buttons: ingredient and recipe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When customer click on the ingredient button, the website will show the list of ingredients required for the food.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Customer can select the ingredient required and submit to the supermarket ecommerce website to do a direct ordering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Customer can choose to download the ingredient for later reference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When customer click on the recipe button, the website will show a step by step guide on how to cook the food. Customer can download the recipe as well</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those customer who wish to browse food recipe like Char Kway Teow, they can click on the food image, and the website will show them the content and the respective ingredient and recipe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have a chatbot embedded in our app so that the customer can perform self-help if there is any question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Thus, Welcome to Ace Recipe corner and talk to our dear chatbot Alice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After opening the chatbot, customer will be present with 3 default selection to guide them. Customer can also type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H</a:t>
            </a:r>
            <a:r>
              <a:rPr lang="en-SG" sz="1800" dirty="0">
                <a:effectLst/>
                <a:latin typeface="Calibri" panose="020F0502020204030204" pitchFamily="34" charset="0"/>
                <a:ea typeface="DengXian" panose="02010600030101010101" pitchFamily="2" charset="-122"/>
                <a:cs typeface="Times New Roman" panose="02020603050405020304" pitchFamily="18" charset="0"/>
              </a:rPr>
              <a:t>i” to begin</a:t>
            </a:r>
          </a:p>
          <a:p>
            <a:endParaRPr lang="en-SG" dirty="0"/>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Chatbot will ask for the Customer name to address the customer along the conversation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So customer will type in their name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XXX</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chatbot will reply a greeting message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Assume Customer ask for the company detail by typing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tell me about your company</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 chatbot will reply the supermarket information</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Moving on, if the customer want to know more about foods and type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Singapore foods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the chatbot will present a few selection.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Let say customer chosen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Nasi Lemak</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system will present the Nasi Lemak content from wiki and also display an image of nasi lemak as well</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Chatbot will prompt if the customer is interested in the recipe.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Assume customer choose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Yes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chatbot to display the step by step guide on how to cook the nasi lemak well</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Chatbot will carry on to prompt if customer want to see the ingredient of the nasi lemak as the supermarket wish the customer to buy the ingredient from them to further improve the store sales</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Let say customer chosen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Yes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chatbot will display the ingredient required to cook Nasi Lemak</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Chatbot will follow thru to engage the customer to prompt them Buy online or Buy from the store.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Both option will direct the customer to our Website</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Click the link “</a:t>
            </a:r>
            <a:r>
              <a:rPr lang="en-SG" sz="1800" u="sng"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on-line store</a:t>
            </a:r>
            <a:r>
              <a:rPr lang="en-SG" sz="1800" dirty="0">
                <a:effectLst/>
                <a:latin typeface="Calibri" panose="020F0502020204030204" pitchFamily="34" charset="0"/>
                <a:ea typeface="DengXian" panose="02010600030101010101" pitchFamily="2" charset="-122"/>
                <a:cs typeface="Times New Roman" panose="02020603050405020304" pitchFamily="18" charset="0"/>
              </a:rPr>
              <a:t>”, user will be directed to our on-line purchase webpage</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User can check those ingredient required and make their submission</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Now if the customer wish to see the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recipe of Char Kway Teow</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they will enter in the chat dialog and chatbot will display the char kway teow recipe straight away</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Custom can also enter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ingredient of Char Kway Teow</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for the chatbot to show them the ingredient of char kway teow</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When “ingredient” was mentioned, chatbot will always try to engage the customer to buy the ingredient from the supermarket</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By clicking on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Buy from store</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 chatbot will show a link</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 the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web site</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 user will be directed to webpage to download the information</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customer just want to know what is the dish information and what does the dish look like, they can type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tell me about laksa</a:t>
            </a:r>
            <a:r>
              <a:rPr lang="en-SG" sz="1800" dirty="0">
                <a:effectLst/>
                <a:latin typeface="Calibri" panose="020F0502020204030204" pitchFamily="34" charset="0"/>
                <a:ea typeface="DengXian" panose="02010600030101010101" pitchFamily="2" charset="-122"/>
                <a:cs typeface="Times New Roman" panose="02020603050405020304" pitchFamily="18" charset="0"/>
              </a:rPr>
              <a:t>”. Chatbot will link up to wiki and display the content and image from wiki</a:t>
            </a:r>
          </a:p>
          <a:p>
            <a:pPr>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 the “home” icon</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We had design the chatbot in such a way that we want the customer to feel relaxed using it, so we engaged the customer thru joke as well</a:t>
            </a:r>
          </a:p>
          <a:p>
            <a:endParaRPr lang="en-SG" dirty="0"/>
          </a:p>
          <a:p>
            <a:r>
              <a:rPr lang="en-SG" sz="1800" dirty="0">
                <a:effectLst/>
                <a:latin typeface="Calibri" panose="020F0502020204030204" pitchFamily="34" charset="0"/>
                <a:ea typeface="DengXian" panose="02010600030101010101" pitchFamily="2" charset="-122"/>
                <a:cs typeface="Times New Roman" panose="02020603050405020304" pitchFamily="18" charset="0"/>
              </a:rPr>
              <a:t>Customer can click on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Hear a Joke</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Embed in the joke are some products information that make customer aware what the supermarket are selling and the location of these item.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thought this might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upsales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some of the products to increase sales for the supermarket</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Typing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joke</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to will also trigger the same mechanic</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For customer who like to leave us feedback, on the greeting page, they can click on the feedback button</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Click the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feedback</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Click the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feedback form</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the user will be directed to webpage feedback area.</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If Customer type words like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good job</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or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not so good</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 our chatbot, then Chatbot will recognise that customer might want to leave some feedback and will request customer to fill up the feedback form too</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 If chatbot detect that user wants to talk to a human agent, for example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I want to talk to your manager</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or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Get me your manager</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chatbot will provide a number for the customer to engage with our customer service executive instead</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To end the conversation, customer type word like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bye</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or “</a:t>
            </a:r>
            <a:r>
              <a:rPr lang="en-SG" sz="1800" dirty="0">
                <a:solidFill>
                  <a:srgbClr val="FF0000"/>
                </a:solidFill>
                <a:effectLst/>
                <a:latin typeface="Calibri" panose="020F0502020204030204" pitchFamily="34" charset="0"/>
                <a:ea typeface="DengXian" panose="02010600030101010101" pitchFamily="2" charset="-122"/>
                <a:cs typeface="Times New Roman" panose="02020603050405020304" pitchFamily="18" charset="0"/>
              </a:rPr>
              <a:t>see you</a:t>
            </a:r>
            <a:r>
              <a:rPr lang="en-SG" sz="1800" dirty="0">
                <a:effectLst/>
                <a:latin typeface="Calibri" panose="020F0502020204030204" pitchFamily="34" charset="0"/>
                <a:ea typeface="DengXian" panose="02010600030101010101" pitchFamily="2" charset="-122"/>
                <a:cs typeface="Times New Roman" panose="02020603050405020304" pitchFamily="18" charset="0"/>
              </a:rPr>
              <a:t>”, chatbot will response with a endnote</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So this come to the end of our demo</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Next I will touch base on our project planning and design consideration</a:t>
            </a:r>
          </a:p>
          <a:p>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744369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88187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the next 2 slides, we have the detailed agenda to give you an idea what we will be covering.  There is a lot to unpack here, 80 plus pages and a demo, so let’s just go straight into the materials.</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714689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 the project planning, we start off with having a draft of our overall project timeline so that all the us know if we are on track or behind time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list the tasks that we are required to do and also the expected duration of each task</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the estimated timeline, we define the project , filling up our EDT and AI Intent, that we will be taking on and list the requirement that we will need like the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1. What are the data we want and where we could find them</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2. Model accuracy that we target to achieve</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3. Draft of the chatbot flow</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4. How the website look like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these steps, everyone in the team have a clear expectation what is the end result (output) we will end up with</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We also plan in the estimated cut off date for the technical side of the project so that we can start on the presentation slide as well as the dry run.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everything coming together as we had planned out, that is how we end at where we are and what we have today</a:t>
            </a:r>
          </a:p>
          <a:p>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1853757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Before we dive in to develop the technical part of the project, we did some technical planning on the tools we can use and why we use them</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Here are the list that we had consolidate: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understand that we need to use </a:t>
            </a:r>
            <a:r>
              <a:rPr lang="en-SG" sz="1800" u="sng" dirty="0">
                <a:effectLst/>
                <a:latin typeface="Calibri" panose="020F0502020204030204" pitchFamily="34" charset="0"/>
                <a:ea typeface="DengXian" panose="02010600030101010101" pitchFamily="2" charset="-122"/>
                <a:cs typeface="Times New Roman" panose="02020603050405020304" pitchFamily="18" charset="0"/>
              </a:rPr>
              <a:t>python for the model training and development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thus we search for the environment available and we got Kaggle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Colab</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Kaggle have lot of dataset and is easier to collaborate, although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Colab</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faster, but it is harder to share code in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Colab</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thus we chose Kaggle as our notebook environment for python development</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Since we are working on image recognition, so we have to have deep learning to train the model. therefore we are selecting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Keras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against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PyTorch</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err="1">
                <a:effectLst/>
                <a:latin typeface="Calibri" panose="020F0502020204030204" pitchFamily="34" charset="0"/>
                <a:ea typeface="DengXian" panose="02010600030101010101" pitchFamily="2" charset="-122"/>
                <a:cs typeface="Times New Roman" panose="02020603050405020304" pitchFamily="18" charset="0"/>
              </a:rPr>
              <a:t>Keras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easier to build and train and can already fulfil our requirement and have plenty of online help over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PyTorch</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withl</a:t>
            </a:r>
            <a:r>
              <a:rPr lang="en-SG" sz="1800" dirty="0">
                <a:effectLst/>
                <a:latin typeface="Calibri" panose="020F0502020204030204" pitchFamily="34" charset="0"/>
                <a:ea typeface="DengXian" panose="02010600030101010101" pitchFamily="2" charset="-122"/>
                <a:cs typeface="Times New Roman" panose="02020603050405020304" pitchFamily="18" charset="0"/>
              </a:rPr>
              <a:t> most probably are for the more experience scientist.</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3735640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we are delivering a website, so we will need a web framework to render the HTML page and their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javascript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Thus we compare Flask and Django.</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found that flask is easier to code and can render a HTML page with 2-3 line of codes and it can compile in a shorter time, thus will make our debugging process less intensive. Django being a full stack framework is much slower, thus we avoid using it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 website will always be support by database for CRUD operation (Create, Retrieval, Update &amp; Delete) on the data in action We were choosing between IBM DB 2 and Microsoft Azure SQL. </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Both DB required to code using their respective connector and sign up account. We choose IBM DB 2 since we already have an account which we can start off with</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3350451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we develop our code, we will also need a repository to keep versioning of our codes so that we can rollback if there is any issue on working version. We were choosing between GitHub and Gitlab</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GitHub as we try out, it is easier to share and fork files with team member and its community support is large than GitLab, thus we chosen to work with GitHub</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will need a web server to host the files to the public users and was choosing between Heroku and IBM Cloud Foundry</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noticed that Heroku already has a direct connection to GitHub and can compile, build and deploy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Github</a:t>
            </a:r>
            <a:r>
              <a:rPr lang="en-SG" sz="1800" dirty="0">
                <a:effectLst/>
                <a:latin typeface="Calibri" panose="020F0502020204030204" pitchFamily="34" charset="0"/>
                <a:ea typeface="DengXian" panose="02010600030101010101" pitchFamily="2" charset="-122"/>
                <a:cs typeface="Times New Roman" panose="02020603050405020304" pitchFamily="18" charset="0"/>
              </a:rPr>
              <a:t> code as a App in Heroku. IBM Cloud Foundry is going to be deprecated end of this year and will be phrasing our mid of 2023, so we choose to go with Heroku for our web hosting</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2446554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the chatbot, we are comparing IBM Watson Assistant with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Dialogflow</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go ahead with IBM Watson Assistant as we have prior experience building it, thus it would speed up our development and we also knew that Watson Assistant have the functionalities to fulfil our needs. Also we can embed Watson Assistant with a few lines of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javascriptin</a:t>
            </a:r>
            <a:r>
              <a:rPr lang="en-SG" sz="1800" dirty="0">
                <a:effectLst/>
                <a:latin typeface="Calibri" panose="020F0502020204030204" pitchFamily="34" charset="0"/>
                <a:ea typeface="DengXian" panose="02010600030101010101" pitchFamily="2" charset="-122"/>
                <a:cs typeface="Times New Roman" panose="02020603050405020304" pitchFamily="18" charset="0"/>
              </a:rPr>
              <a:t> our HTML files</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42878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 the Model Consideration:</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were choosing between a binary image classification or a multi-class image classification model. In the later model, we can put in the negative image but it would take a bulk of time as we will need to gather a huge dataset of negative image to train them. Training will also consume a considerable time. Thus we decide to start small and roll out fast to gain customer awareness and feedback , then continuous enhancing our Website and Model as we move along the different phrase</a:t>
            </a:r>
          </a:p>
          <a:p>
            <a:pPr marL="457200" marR="0" lvl="0" indent="0" algn="l" defTabSz="914400" rtl="0" eaLnBrk="1" fontAlgn="auto" latinLnBrk="0" hangingPunct="1">
              <a:lnSpc>
                <a:spcPct val="107000"/>
              </a:lnSpc>
              <a:spcBef>
                <a:spcPts val="0"/>
              </a:spcBef>
              <a:spcAft>
                <a:spcPts val="800"/>
              </a:spcAft>
              <a:buClrTx/>
              <a:buSzTx/>
              <a:buFontTx/>
              <a:buNone/>
              <a:tabLst/>
              <a:defRPr/>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Since we have chosen to use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Keras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for the deep learning, we dive into the hyperparameters that we can used to refine our model to achieve our target accuracy (90%). These are the four parameters identified, which are </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Filters</a:t>
            </a:r>
          </a:p>
          <a:p>
            <a:pPr marL="457200">
              <a:lnSpc>
                <a:spcPct val="107000"/>
              </a:lnSpc>
              <a:spcAft>
                <a:spcPts val="800"/>
              </a:spcAft>
            </a:pPr>
            <a:r>
              <a:rPr lang="en-SG" sz="1800" dirty="0" err="1">
                <a:effectLst/>
                <a:latin typeface="Calibri" panose="020F0502020204030204" pitchFamily="34" charset="0"/>
                <a:ea typeface="DengXian" panose="02010600030101010101" pitchFamily="2" charset="-122"/>
                <a:cs typeface="Times New Roman" panose="02020603050405020304" pitchFamily="18" charset="0"/>
              </a:rPr>
              <a:t>Kernal</a:t>
            </a:r>
            <a:r>
              <a:rPr lang="en-SG" sz="1800" dirty="0">
                <a:effectLst/>
                <a:latin typeface="Calibri" panose="020F0502020204030204" pitchFamily="34" charset="0"/>
                <a:ea typeface="DengXian" panose="02010600030101010101" pitchFamily="2" charset="-122"/>
                <a:cs typeface="Times New Roman" panose="02020603050405020304" pitchFamily="18" charset="0"/>
              </a:rPr>
              <a:t> size</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Size of Image</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Hidden Layer</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And activation function</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Colin will further elaborate the detail on the later section</a:t>
            </a:r>
          </a:p>
          <a:p>
            <a:pPr marL="457200" marR="0" lvl="0" indent="0" algn="l" defTabSz="914400" rtl="0" eaLnBrk="1" fontAlgn="auto" latinLnBrk="0" hangingPunct="1">
              <a:lnSpc>
                <a:spcPct val="107000"/>
              </a:lnSpc>
              <a:spcBef>
                <a:spcPts val="0"/>
              </a:spcBef>
              <a:spcAft>
                <a:spcPts val="800"/>
              </a:spcAft>
              <a:buClrTx/>
              <a:buSzTx/>
              <a:buFontTx/>
              <a:buNone/>
              <a:tabLst/>
              <a:defRPr/>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71450" indent="-171450">
              <a:buFont typeface="Arial" panose="020B0604020202020204" pitchFamily="34" charset="0"/>
              <a:buChar char="•"/>
            </a:pPr>
            <a:endParaRPr lang="en-SG" sz="1100" dirty="0"/>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972249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For the Website Development Consideration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noticed that although Heroku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Github</a:t>
            </a:r>
            <a:r>
              <a:rPr lang="en-SG" sz="1800" dirty="0">
                <a:effectLst/>
                <a:latin typeface="Calibri" panose="020F0502020204030204" pitchFamily="34" charset="0"/>
                <a:ea typeface="DengXian" panose="02010600030101010101" pitchFamily="2" charset="-122"/>
                <a:cs typeface="Times New Roman" panose="02020603050405020304" pitchFamily="18" charset="0"/>
              </a:rPr>
              <a:t> have straight forward connection and can build and deploy easily, it is too slow. Taking 5 min at each iteration. This is very inefficient for debugging and troubleshooting</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So we decided to install python and its required library locally on our PC and use it to execute app.py to host our website as we develop and debug thru the codes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try to route the different HTML page as like we did in a usual website, we notice that the website gave a reply 404 file not found. We re-study the flask web framework and finally understand that flask require the server side code to render the page to make it accessible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We created our own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javascript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css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files and tried referencing to those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fiels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In Flask framework, a static folder is required to reference to these files</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454141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is an overview of our development to deployment environment which we mentioned earlier which help us save plenty of time instead of waiting for each iteration of the build by Heroku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Github</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Heroku and GitHub remain as the Web Hosting Server and Code repository for the live environment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the development environment, we use Kaggle to troubleshoot our python code, and notepad++ to edit our HTML, JS and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Css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code. Python to execute the app.py code and launching the browse in localhost to test and debug the code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we are satisfy with a build, we will use GitHub Desktop to sync our file to GitHub.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Github</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Desktop support upload up to 100MB instead of the web version which limit at 25MB</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2786110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Here are the libraries that are use to support the development of the website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 the server side, for python, we have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Flask to render the HTML, JS and CSS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Keras</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to load the model and model prediction</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Matplotlib to read the image being uploaded</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Scikit-Image to resize the image</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Numpy</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to manage the Predicted result array</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IBM DB2 which we used to keep some of our data</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 the client side, for the HTML, JS and CSS, we used</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Jquery</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for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javascript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development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Bootstrap, Google Font and Lightbox for Layout and formatting</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Sweetalert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for pop up dialog</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2432355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Implementation overview</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diagram show the overview of our implementation, or in another word, this is the infrastructure involved to make the website functional</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 the frontend, User can access the website using a PC via web browser or Mobile device using mobile browser and the website will render and land at the home page</a:t>
            </a:r>
          </a:p>
          <a:p>
            <a:pPr marL="457200" marR="0" lvl="0" indent="0" algn="l" defTabSz="914400" rtl="0" eaLnBrk="1" fontAlgn="auto" latinLnBrk="0" hangingPunct="1">
              <a:lnSpc>
                <a:spcPct val="107000"/>
              </a:lnSpc>
              <a:spcBef>
                <a:spcPts val="0"/>
              </a:spcBef>
              <a:spcAft>
                <a:spcPts val="80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a:t>
            </a:r>
          </a:p>
          <a:p>
            <a:pPr marL="457200" marR="0" lvl="0" indent="0" algn="l" defTabSz="914400" rtl="0" eaLnBrk="1" fontAlgn="auto" latinLnBrk="0" hangingPunct="1">
              <a:lnSpc>
                <a:spcPct val="107000"/>
              </a:lnSpc>
              <a:spcBef>
                <a:spcPts val="0"/>
              </a:spcBef>
              <a:spcAft>
                <a:spcPts val="80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At the backend, we have the webserver, linked up to Watson Assistant, IBM DB2 and Wiki</a:t>
            </a:r>
          </a:p>
          <a:p>
            <a:pPr marL="457200">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With the Project planning and technical consideration in place, we proceed with the model, website design, implementation and deployment. Colin will give a detail account of what we had done next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Colin Please.</a:t>
            </a:r>
          </a:p>
          <a:p>
            <a:pPr marL="457200">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1874913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684299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sz="200" dirty="0"/>
              <a:t>Thank you Say Chao for the demonstration and it’s concise explanation. I will now guide you through the Model/Website’s design, implementation and deployment phase. </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430768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3" name="Google Shape;703;p40: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This chart shows how our application flows. There are 2 method to derive the prediction of the image. </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Both of which starts from the landing page.</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Method 1 – </a:t>
            </a:r>
          </a:p>
          <a:p>
            <a:pPr marL="698500" lvl="1"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On the browser portion, shows the landing page. The page where we see when we open the address. As Say Chao has shown, we can upload the image on that page.  Once the image has been uploaded, it will be processed within the app.py in Heroku, with the results sent to the predict.html page. This is the first method of deriving the prediction in our page.</a:t>
            </a:r>
          </a:p>
          <a:p>
            <a:pPr marL="698500" lvl="1" indent="-171450" algn="l" rtl="0">
              <a:lnSpc>
                <a:spcPct val="100000"/>
              </a:lnSpc>
              <a:spcBef>
                <a:spcPts val="0"/>
              </a:spcBef>
              <a:spcAft>
                <a:spcPts val="0"/>
              </a:spcAft>
              <a:buClr>
                <a:schemeClr val="dk1"/>
              </a:buClr>
              <a:buSzPts val="1100"/>
              <a:buFont typeface="Arial" panose="020B0604020202020204" pitchFamily="34" charset="0"/>
              <a:buChar char="•"/>
            </a:pPr>
            <a:endParaRPr lang="en-SG" sz="1100" dirty="0"/>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US" sz="1100" dirty="0"/>
              <a:t>Method 2 – </a:t>
            </a:r>
          </a:p>
          <a:p>
            <a:pPr marL="698500" lvl="1" indent="-171450" algn="l" rtl="0">
              <a:lnSpc>
                <a:spcPct val="100000"/>
              </a:lnSpc>
              <a:spcBef>
                <a:spcPts val="0"/>
              </a:spcBef>
              <a:spcAft>
                <a:spcPts val="0"/>
              </a:spcAft>
              <a:buClr>
                <a:schemeClr val="dk1"/>
              </a:buClr>
              <a:buSzPts val="1100"/>
              <a:buFont typeface="Arial" panose="020B0604020202020204" pitchFamily="34" charset="0"/>
              <a:buChar char="•"/>
            </a:pPr>
            <a:r>
              <a:rPr lang="en-US" sz="1100" dirty="0"/>
              <a:t>On the second method, we click on either image under the “Recipe” heading. It will send the image to the app.py and onward to the predict.html page.</a:t>
            </a:r>
          </a:p>
          <a:p>
            <a:pPr marL="527050" lvl="1" indent="0" algn="l" rtl="0">
              <a:lnSpc>
                <a:spcPct val="100000"/>
              </a:lnSpc>
              <a:spcBef>
                <a:spcPts val="0"/>
              </a:spcBef>
              <a:spcAft>
                <a:spcPts val="0"/>
              </a:spcAft>
              <a:buClr>
                <a:schemeClr val="dk1"/>
              </a:buClr>
              <a:buSzPts val="1100"/>
              <a:buFont typeface="Arial" panose="020B0604020202020204" pitchFamily="34" charset="0"/>
              <a:buNone/>
            </a:pPr>
            <a:endParaRPr lang="en-US" sz="1100" dirty="0"/>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US" sz="1100" dirty="0"/>
              <a:t>The main difference between two methods are </a:t>
            </a:r>
          </a:p>
          <a:p>
            <a:pPr marL="698500" lvl="1" indent="-171450" algn="l" rtl="0">
              <a:lnSpc>
                <a:spcPct val="100000"/>
              </a:lnSpc>
              <a:spcBef>
                <a:spcPts val="0"/>
              </a:spcBef>
              <a:spcAft>
                <a:spcPts val="0"/>
              </a:spcAft>
              <a:buClr>
                <a:schemeClr val="dk1"/>
              </a:buClr>
              <a:buSzPts val="1100"/>
              <a:buFont typeface="Arial" panose="020B0604020202020204" pitchFamily="34" charset="0"/>
              <a:buChar char="•"/>
            </a:pPr>
            <a:r>
              <a:rPr lang="en-US" sz="1100" dirty="0"/>
              <a:t>The first Method is user-own image</a:t>
            </a:r>
          </a:p>
          <a:p>
            <a:pPr marL="698500" lvl="1" indent="-171450" algn="l" rtl="0">
              <a:lnSpc>
                <a:spcPct val="100000"/>
              </a:lnSpc>
              <a:spcBef>
                <a:spcPts val="0"/>
              </a:spcBef>
              <a:spcAft>
                <a:spcPts val="0"/>
              </a:spcAft>
              <a:buClr>
                <a:schemeClr val="dk1"/>
              </a:buClr>
              <a:buSzPts val="1100"/>
              <a:buFont typeface="Arial" panose="020B0604020202020204" pitchFamily="34" charset="0"/>
              <a:buChar char="•"/>
            </a:pPr>
            <a:r>
              <a:rPr lang="en-US" sz="1100" dirty="0"/>
              <a:t>The second Method is predefined image from the store’s recipes.</a:t>
            </a:r>
          </a:p>
        </p:txBody>
      </p:sp>
      <p:sp>
        <p:nvSpPr>
          <p:cNvPr id="704" name="Google Shape;704;p4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41: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I will now discuss Method 1 in detail.</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To allow the python application to work with HTML, we use a </a:t>
            </a:r>
            <a:r>
              <a:rPr lang="en-SG" sz="1100" dirty="0" err="1"/>
              <a:t>microwebframework</a:t>
            </a:r>
            <a:r>
              <a:rPr lang="en-SG" sz="1100" dirty="0"/>
              <a:t> known as flask. Flash allows python libraries to be used with HTML.</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Read from Point 1 to 17</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endParaRPr lang="en-SG" sz="1100" dirty="0"/>
          </a:p>
          <a:p>
            <a:pPr marL="69850" lvl="0" indent="0" algn="l" rtl="0">
              <a:lnSpc>
                <a:spcPct val="100000"/>
              </a:lnSpc>
              <a:spcBef>
                <a:spcPts val="0"/>
              </a:spcBef>
              <a:spcAft>
                <a:spcPts val="0"/>
              </a:spcAft>
              <a:buClr>
                <a:schemeClr val="dk1"/>
              </a:buClr>
              <a:buSzPts val="1100"/>
              <a:buFont typeface="Arial" panose="020B0604020202020204" pitchFamily="34" charset="0"/>
              <a:buNone/>
            </a:pPr>
            <a:endParaRPr lang="en-SG" sz="1100" dirty="0"/>
          </a:p>
          <a:p>
            <a:pPr marL="69850" lvl="0" indent="0" algn="l" rtl="0">
              <a:lnSpc>
                <a:spcPct val="100000"/>
              </a:lnSpc>
              <a:spcBef>
                <a:spcPts val="0"/>
              </a:spcBef>
              <a:spcAft>
                <a:spcPts val="0"/>
              </a:spcAft>
              <a:buClr>
                <a:schemeClr val="dk1"/>
              </a:buClr>
              <a:buSzPts val="1100"/>
              <a:buFont typeface="Arial" panose="020B0604020202020204" pitchFamily="34" charset="0"/>
              <a:buNone/>
            </a:pPr>
            <a:r>
              <a:rPr lang="en-SG" sz="1100" b="1" u="sng" dirty="0"/>
              <a:t>Additional only</a:t>
            </a:r>
          </a:p>
          <a:p>
            <a:r>
              <a:rPr lang="en-SG" sz="1600" dirty="0"/>
              <a:t>Flask is </a:t>
            </a:r>
            <a:r>
              <a:rPr lang="en-SG" sz="1600" b="1" dirty="0"/>
              <a:t>used for developing web applications using python</a:t>
            </a:r>
            <a:r>
              <a:rPr lang="en-SG" sz="1600" dirty="0"/>
              <a:t>, implemented on </a:t>
            </a:r>
            <a:r>
              <a:rPr lang="en-SG" sz="1600" dirty="0" err="1"/>
              <a:t>Werkzeug</a:t>
            </a:r>
            <a:r>
              <a:rPr lang="en-SG" sz="1600" dirty="0"/>
              <a:t> and Jinja2</a:t>
            </a:r>
            <a:r>
              <a:rPr lang="en-SG" sz="1100" dirty="0"/>
              <a:t>.</a:t>
            </a:r>
            <a:r>
              <a:rPr lang="en-SG" sz="1600" dirty="0"/>
              <a:t> Flask is </a:t>
            </a:r>
            <a:r>
              <a:rPr lang="en-SG" sz="1600" b="1" dirty="0"/>
              <a:t>a web framework</a:t>
            </a:r>
            <a:r>
              <a:rPr lang="en-SG" sz="1600" dirty="0"/>
              <a:t>. What this means is that flask provides you with tools, libraries and technologies that allow you to build a web application</a:t>
            </a:r>
            <a:r>
              <a:rPr lang="en-SG" sz="1100" dirty="0"/>
              <a:t>.</a:t>
            </a:r>
            <a:r>
              <a:rPr lang="en-SG" sz="1600" dirty="0"/>
              <a:t> Easy since you can build a web application quickly using only a single Python file</a:t>
            </a:r>
            <a:r>
              <a:rPr lang="en-SG" sz="1100" dirty="0"/>
              <a:t>.</a:t>
            </a:r>
            <a:r>
              <a:rPr lang="en-US" sz="1600" b="1" dirty="0"/>
              <a:t> </a:t>
            </a:r>
          </a:p>
          <a:p>
            <a:endParaRPr lang="en-US" sz="1600" b="1" dirty="0"/>
          </a:p>
          <a:p>
            <a:r>
              <a:rPr lang="en-US" sz="1600" b="1" dirty="0" err="1"/>
              <a:t>Werkzeug</a:t>
            </a:r>
            <a:endParaRPr lang="en-US" sz="1600" b="1" dirty="0"/>
          </a:p>
          <a:p>
            <a:r>
              <a:rPr lang="en-US" sz="1600" dirty="0" err="1"/>
              <a:t>Werkzeug</a:t>
            </a:r>
            <a:r>
              <a:rPr lang="en-US" sz="1600" dirty="0"/>
              <a:t> is a WSGI toolkit that implements requests, response objects, and utility functions. This enables a web frame to be built on it. The Flask framework uses </a:t>
            </a:r>
            <a:r>
              <a:rPr lang="en-US" sz="1600" dirty="0" err="1"/>
              <a:t>Werkzeg</a:t>
            </a:r>
            <a:r>
              <a:rPr lang="en-US" sz="1600" dirty="0"/>
              <a:t> as one of its bases.</a:t>
            </a:r>
          </a:p>
          <a:p>
            <a:r>
              <a:rPr lang="en-US" sz="1600" b="1" dirty="0"/>
              <a:t>jinja2</a:t>
            </a:r>
          </a:p>
          <a:p>
            <a:r>
              <a:rPr lang="en-US" sz="1600" dirty="0"/>
              <a:t>jinja2 is a popular template engine for </a:t>
            </a:r>
            <a:r>
              <a:rPr lang="en-US" sz="1600" dirty="0" err="1"/>
              <a:t>Python.A</a:t>
            </a:r>
            <a:r>
              <a:rPr lang="en-US" sz="1600" dirty="0"/>
              <a:t> web template system combines a template with a specific data source to render a dynamic web page. Allows you to pass Python variables into HTML templates.</a:t>
            </a:r>
          </a:p>
          <a:p>
            <a:endParaRPr lang="en-US" sz="1600" dirty="0"/>
          </a:p>
          <a:p>
            <a:r>
              <a:rPr lang="en-US" sz="2400" dirty="0"/>
              <a:t>In the above example, you called the function </a:t>
            </a:r>
            <a:r>
              <a:rPr lang="en-US" sz="2400" dirty="0" err="1"/>
              <a:t>render_template</a:t>
            </a:r>
            <a:r>
              <a:rPr lang="en-US" sz="2400" dirty="0"/>
              <a:t>(). Why call this method and not return html data immediately?</a:t>
            </a:r>
          </a:p>
          <a:p>
            <a:r>
              <a:rPr lang="en-US" sz="2400" dirty="0"/>
              <a:t>Flask is bundled with a language named </a:t>
            </a:r>
            <a:r>
              <a:rPr lang="en-US" sz="2400" dirty="0">
                <a:hlinkClick r:id="rId3"/>
              </a:rPr>
              <a:t>Jinja2</a:t>
            </a:r>
            <a:r>
              <a:rPr lang="en-US" sz="2400" dirty="0"/>
              <a:t>. This gives you the power to include variables, create loops and add if statements right in the template.</a:t>
            </a:r>
          </a:p>
          <a:p>
            <a:endParaRPr lang="en-US" sz="1600" dirty="0"/>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endParaRPr lang="en-SG" sz="1100" dirty="0"/>
          </a:p>
        </p:txBody>
      </p:sp>
      <p:sp>
        <p:nvSpPr>
          <p:cNvPr id="741" name="Google Shape;741;p41: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4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8" name="Google Shape;778;p42: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What we see in this slide for Numbers 1 to 3 are codes initiated from the previous slide.</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For Item 4: BUTTON , to initialize them we (READ Point 16)</a:t>
            </a:r>
          </a:p>
          <a:p>
            <a:pPr marL="69850" lvl="0" indent="0" algn="l" rtl="0">
              <a:lnSpc>
                <a:spcPct val="100000"/>
              </a:lnSpc>
              <a:spcBef>
                <a:spcPts val="0"/>
              </a:spcBef>
              <a:spcAft>
                <a:spcPts val="0"/>
              </a:spcAft>
              <a:buClr>
                <a:schemeClr val="dk1"/>
              </a:buClr>
              <a:buSzPts val="1100"/>
              <a:buFont typeface="Arial" panose="020B0604020202020204" pitchFamily="34" charset="0"/>
              <a:buNone/>
            </a:pPr>
            <a:endParaRPr sz="1100" dirty="0"/>
          </a:p>
        </p:txBody>
      </p:sp>
      <p:sp>
        <p:nvSpPr>
          <p:cNvPr id="779" name="Google Shape;779;p42: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539e048cdf_3_10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1539e048cdf_3_109: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241300" lvl="0" indent="-171450" algn="l" rtl="0">
              <a:spcBef>
                <a:spcPts val="0"/>
              </a:spcBef>
              <a:spcAft>
                <a:spcPts val="0"/>
              </a:spcAft>
              <a:buClr>
                <a:schemeClr val="dk1"/>
              </a:buClr>
              <a:buSzPts val="1100"/>
              <a:buFont typeface="Arial" panose="020B0604020202020204" pitchFamily="34" charset="0"/>
              <a:buChar char="•"/>
            </a:pPr>
            <a:r>
              <a:rPr lang="en-SG" sz="1100" dirty="0"/>
              <a:t>(READ from point 20). </a:t>
            </a:r>
          </a:p>
          <a:p>
            <a:pPr marL="241300" lvl="0" indent="-171450" algn="l" rtl="0">
              <a:spcBef>
                <a:spcPts val="0"/>
              </a:spcBef>
              <a:spcAft>
                <a:spcPts val="0"/>
              </a:spcAft>
              <a:buClr>
                <a:schemeClr val="dk1"/>
              </a:buClr>
              <a:buSzPts val="1100"/>
              <a:buFont typeface="Arial" panose="020B0604020202020204" pitchFamily="34" charset="0"/>
              <a:buChar char="•"/>
            </a:pPr>
            <a:r>
              <a:rPr lang="en-SG" sz="1100" dirty="0"/>
              <a:t>Resulting in the image in the top left.</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(READ from point 21). </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Resulting in the image in the top right.</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(READ from point 22). </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Resulting in the image in the bottom left.</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(READ from point 23). </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SG" sz="1100" dirty="0"/>
              <a:t>Resulting in the image in the bottom right.</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endParaRPr lang="en-SG" sz="1100" dirty="0"/>
          </a:p>
          <a:p>
            <a:pPr marL="241300" lvl="0" indent="-171450" algn="l" rtl="0">
              <a:spcBef>
                <a:spcPts val="0"/>
              </a:spcBef>
              <a:spcAft>
                <a:spcPts val="0"/>
              </a:spcAft>
              <a:buClr>
                <a:schemeClr val="dk1"/>
              </a:buClr>
              <a:buSzPts val="1100"/>
              <a:buFont typeface="Arial" panose="020B0604020202020204" pitchFamily="34" charset="0"/>
              <a:buChar char="•"/>
            </a:pPr>
            <a:r>
              <a:rPr lang="en-SG" sz="1100" dirty="0"/>
              <a:t>I hope this illustration demonstrates clearly how flask is utilized in merging python application with HTML in method 1.</a:t>
            </a:r>
            <a:endParaRPr sz="1100" dirty="0"/>
          </a:p>
        </p:txBody>
      </p:sp>
      <p:sp>
        <p:nvSpPr>
          <p:cNvPr id="790" name="Google Shape;790;g1539e048cdf_3_109: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4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p44: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Earlier I have discussed method 1 where we uploaded the image.</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Method 2 demonstrate CLICKING on the RECIPE Image to serve the prediction. </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Point 1 to 3 is the same as Method 1. I would start from point 4. </a:t>
            </a:r>
          </a:p>
          <a:p>
            <a:pPr marL="241300" lvl="0" indent="-171450" algn="l" rtl="0">
              <a:lnSpc>
                <a:spcPct val="100000"/>
              </a:lnSpc>
              <a:spcBef>
                <a:spcPts val="0"/>
              </a:spcBef>
              <a:spcAft>
                <a:spcPts val="0"/>
              </a:spcAft>
              <a:buClr>
                <a:schemeClr val="dk1"/>
              </a:buClr>
              <a:buSzPts val="1100"/>
              <a:buFont typeface="Arial" panose="020B0604020202020204" pitchFamily="34" charset="0"/>
              <a:buChar char="•"/>
            </a:pPr>
            <a:r>
              <a:rPr lang="en-SG" sz="1100" dirty="0"/>
              <a:t>(From point 4) When user CLICK on the image on the RECIPE portion in our site. (READ point 5 to 10)</a:t>
            </a:r>
          </a:p>
        </p:txBody>
      </p:sp>
      <p:sp>
        <p:nvSpPr>
          <p:cNvPr id="818" name="Google Shape;818;p44: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539e048cdf_3_7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1" name="Google Shape;771;g1539e048cdf_3_71: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241300" lvl="0" indent="-171450" algn="l" rtl="0">
              <a:spcBef>
                <a:spcPts val="0"/>
              </a:spcBef>
              <a:spcAft>
                <a:spcPts val="0"/>
              </a:spcAft>
              <a:buClr>
                <a:schemeClr val="dk1"/>
              </a:buClr>
              <a:buSzPts val="1100"/>
              <a:buFont typeface="Arial" panose="020B0604020202020204" pitchFamily="34" charset="0"/>
              <a:buChar char="•"/>
            </a:pPr>
            <a:r>
              <a:rPr lang="en-SG" sz="1100" dirty="0"/>
              <a:t>(Read point 10) This will then display the prediction page. </a:t>
            </a:r>
          </a:p>
          <a:p>
            <a:pPr marL="241300" lvl="0" indent="-171450" algn="l" rtl="0">
              <a:spcBef>
                <a:spcPts val="0"/>
              </a:spcBef>
              <a:spcAft>
                <a:spcPts val="0"/>
              </a:spcAft>
              <a:buClr>
                <a:schemeClr val="dk1"/>
              </a:buClr>
              <a:buSzPts val="1100"/>
              <a:buFont typeface="Arial" panose="020B0604020202020204" pitchFamily="34" charset="0"/>
              <a:buChar char="•"/>
            </a:pPr>
            <a:r>
              <a:rPr lang="en-SG" sz="1100" dirty="0"/>
              <a:t>Method 2 is pretty much the same as the Method 1 with the exception of the </a:t>
            </a:r>
            <a:r>
              <a:rPr lang="en-SG" sz="1100" dirty="0" err="1"/>
              <a:t>displaypredict</a:t>
            </a:r>
            <a:r>
              <a:rPr lang="en-SG" sz="1100" dirty="0"/>
              <a:t>() function where we sent our own image internally compared to uploading one from user. </a:t>
            </a:r>
          </a:p>
          <a:p>
            <a:pPr marL="241300" marR="0" lvl="0" indent="-171450" algn="l" defTabSz="914400" rtl="0" eaLnBrk="1" fontAlgn="auto" latinLnBrk="0" hangingPunct="1">
              <a:lnSpc>
                <a:spcPct val="100000"/>
              </a:lnSpc>
              <a:spcBef>
                <a:spcPts val="0"/>
              </a:spcBef>
              <a:spcAft>
                <a:spcPts val="0"/>
              </a:spcAft>
              <a:buClr>
                <a:schemeClr val="dk1"/>
              </a:buClr>
              <a:buSzPts val="1100"/>
              <a:buFont typeface="Arial" panose="020B0604020202020204" pitchFamily="34" charset="0"/>
              <a:buChar char="•"/>
              <a:tabLst/>
              <a:defRPr/>
            </a:pPr>
            <a:r>
              <a:rPr lang="en-US" sz="1100" dirty="0">
                <a:solidFill>
                  <a:schemeClr val="dk1"/>
                </a:solidFill>
                <a:latin typeface="Arial"/>
                <a:ea typeface="Arial"/>
                <a:cs typeface="Arial"/>
                <a:sym typeface="Arial"/>
              </a:rPr>
              <a:t>This concludes both methods of initializing and displaying the “Prediction” function.</a:t>
            </a:r>
          </a:p>
          <a:p>
            <a:pPr marL="69850" lvl="0" indent="0" algn="l" rtl="0">
              <a:spcBef>
                <a:spcPts val="0"/>
              </a:spcBef>
              <a:spcAft>
                <a:spcPts val="0"/>
              </a:spcAft>
              <a:buClr>
                <a:schemeClr val="dk1"/>
              </a:buClr>
              <a:buSzPts val="1100"/>
              <a:buFont typeface="Arial" panose="020B0604020202020204" pitchFamily="34" charset="0"/>
              <a:buNone/>
            </a:pPr>
            <a:endParaRPr lang="en-SG" sz="1100" dirty="0"/>
          </a:p>
          <a:p>
            <a:pPr marL="241300" lvl="0" indent="-171450" algn="l" rtl="0">
              <a:spcBef>
                <a:spcPts val="0"/>
              </a:spcBef>
              <a:spcAft>
                <a:spcPts val="0"/>
              </a:spcAft>
              <a:buClr>
                <a:schemeClr val="dk1"/>
              </a:buClr>
              <a:buSzPts val="1100"/>
              <a:buFont typeface="Arial" panose="020B0604020202020204" pitchFamily="34" charset="0"/>
              <a:buChar char="•"/>
            </a:pPr>
            <a:endParaRPr sz="1100" dirty="0"/>
          </a:p>
        </p:txBody>
      </p:sp>
      <p:sp>
        <p:nvSpPr>
          <p:cNvPr id="772" name="Google Shape;772;g1539e048cdf_3_71: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SG"/>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4943aa0bf3_0_3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4943aa0bf3_0_37:notes"/>
          <p:cNvSpPr txBox="1">
            <a:spLocks noGrp="1"/>
          </p:cNvSpPr>
          <p:nvPr>
            <p:ph type="body" idx="1"/>
          </p:nvPr>
        </p:nvSpPr>
        <p:spPr>
          <a:xfrm>
            <a:off x="679768" y="4777194"/>
            <a:ext cx="5438100" cy="39087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lang="en-SG" dirty="0"/>
          </a:p>
          <a:p>
            <a:pPr marL="311150" lvl="0" indent="-171450" algn="l" rtl="0">
              <a:spcBef>
                <a:spcPts val="0"/>
              </a:spcBef>
              <a:spcAft>
                <a:spcPts val="0"/>
              </a:spcAft>
              <a:buSzPts val="1400"/>
              <a:buFont typeface="Arial" panose="020B0604020202020204" pitchFamily="34" charset="0"/>
              <a:buChar char="•"/>
            </a:pPr>
            <a:r>
              <a:rPr lang="en-SG" dirty="0"/>
              <a:t>I will now discuss the prediction mode. Read the above first. </a:t>
            </a:r>
          </a:p>
          <a:p>
            <a:pPr marL="311150" lvl="0" indent="-171450" algn="l" rtl="0">
              <a:spcBef>
                <a:spcPts val="0"/>
              </a:spcBef>
              <a:spcAft>
                <a:spcPts val="0"/>
              </a:spcAft>
              <a:buSzPts val="1400"/>
              <a:buFont typeface="Arial" panose="020B0604020202020204" pitchFamily="34" charset="0"/>
              <a:buChar char="•"/>
            </a:pPr>
            <a:r>
              <a:rPr lang="en-SG" dirty="0"/>
              <a:t>As Part of the CRISP Methodology we used, we shall now discuss aspects of the cycle from Data Understanding to Modelling. </a:t>
            </a:r>
            <a:endParaRPr dirty="0"/>
          </a:p>
        </p:txBody>
      </p:sp>
      <p:sp>
        <p:nvSpPr>
          <p:cNvPr id="486" name="Google Shape;486;g14943aa0bf3_0_37:notes"/>
          <p:cNvSpPr txBox="1">
            <a:spLocks noGrp="1"/>
          </p:cNvSpPr>
          <p:nvPr>
            <p:ph type="sldNum" idx="12"/>
          </p:nvPr>
        </p:nvSpPr>
        <p:spPr>
          <a:xfrm>
            <a:off x="3850443" y="9428584"/>
            <a:ext cx="2945700" cy="498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4943aa0bf3_0_1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4943aa0bf3_0_18:notes"/>
          <p:cNvSpPr txBox="1">
            <a:spLocks noGrp="1"/>
          </p:cNvSpPr>
          <p:nvPr>
            <p:ph type="body" idx="1"/>
          </p:nvPr>
        </p:nvSpPr>
        <p:spPr>
          <a:xfrm>
            <a:off x="679768" y="4777194"/>
            <a:ext cx="5438100" cy="3908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5" name="Google Shape;495;g14943aa0bf3_0_18:notes"/>
          <p:cNvSpPr txBox="1">
            <a:spLocks noGrp="1"/>
          </p:cNvSpPr>
          <p:nvPr>
            <p:ph type="sldNum" idx="12"/>
          </p:nvPr>
        </p:nvSpPr>
        <p:spPr>
          <a:xfrm>
            <a:off x="3850443" y="9428584"/>
            <a:ext cx="2945700" cy="4980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SG"/>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9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94: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00" name="Google Shape;1000;p94: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Section 1, project overview.</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5027472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9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p95: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panose="020B0604020202020204" pitchFamily="34" charset="0"/>
              <a:buNone/>
            </a:pPr>
            <a:endParaRPr dirty="0"/>
          </a:p>
        </p:txBody>
      </p:sp>
      <p:sp>
        <p:nvSpPr>
          <p:cNvPr id="1020" name="Google Shape;1020;p95: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96: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en-US" dirty="0"/>
              <a:t>We all recognized this code and we will not go through them. </a:t>
            </a:r>
          </a:p>
          <a:p>
            <a:pPr marL="171450" lvl="0" indent="-171450" algn="l" rtl="0">
              <a:lnSpc>
                <a:spcPct val="100000"/>
              </a:lnSpc>
              <a:spcBef>
                <a:spcPts val="0"/>
              </a:spcBef>
              <a:spcAft>
                <a:spcPts val="0"/>
              </a:spcAft>
              <a:buSzPts val="1400"/>
              <a:buFont typeface="Arial" panose="020B0604020202020204" pitchFamily="34" charset="0"/>
              <a:buChar char="•"/>
            </a:pPr>
            <a:r>
              <a:rPr lang="en-US" dirty="0"/>
              <a:t>I will discuss the hyperparameters that we amended to achieve optimal results for our model.</a:t>
            </a:r>
          </a:p>
          <a:p>
            <a:pPr marL="171450" lvl="0" indent="-171450" algn="l" rtl="0">
              <a:lnSpc>
                <a:spcPct val="100000"/>
              </a:lnSpc>
              <a:spcBef>
                <a:spcPts val="0"/>
              </a:spcBef>
              <a:spcAft>
                <a:spcPts val="0"/>
              </a:spcAft>
              <a:buSzPts val="1400"/>
              <a:buFont typeface="Arial" panose="020B0604020202020204" pitchFamily="34" charset="0"/>
              <a:buChar char="•"/>
            </a:pPr>
            <a:r>
              <a:rPr lang="en-US" dirty="0"/>
              <a:t>In any test that we performed. We ensured that the results can be replicated and not a one-off. Say Chao and I tested the following variables to ensure the results were replicable. </a:t>
            </a:r>
            <a:endParaRPr dirty="0"/>
          </a:p>
          <a:p>
            <a:pPr marL="0" lvl="0" indent="0" algn="l" rtl="0">
              <a:lnSpc>
                <a:spcPct val="100000"/>
              </a:lnSpc>
              <a:spcBef>
                <a:spcPts val="0"/>
              </a:spcBef>
              <a:spcAft>
                <a:spcPts val="0"/>
              </a:spcAft>
              <a:buSzPts val="1400"/>
              <a:buNone/>
            </a:pPr>
            <a:endParaRPr dirty="0">
              <a:solidFill>
                <a:srgbClr val="FF0000"/>
              </a:solidFill>
            </a:endParaRPr>
          </a:p>
          <a:p>
            <a:pPr marL="0" lvl="0" indent="0" algn="l" rtl="0">
              <a:lnSpc>
                <a:spcPct val="100000"/>
              </a:lnSpc>
              <a:spcBef>
                <a:spcPts val="0"/>
              </a:spcBef>
              <a:spcAft>
                <a:spcPts val="0"/>
              </a:spcAft>
              <a:buClr>
                <a:schemeClr val="dk1"/>
              </a:buClr>
              <a:buSzPts val="1200"/>
              <a:buFont typeface="Calibri"/>
              <a:buNone/>
            </a:pPr>
            <a:endParaRPr dirty="0"/>
          </a:p>
        </p:txBody>
      </p:sp>
      <p:sp>
        <p:nvSpPr>
          <p:cNvPr id="1032" name="Google Shape;1032;p96: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96: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en-SG" dirty="0">
                <a:solidFill>
                  <a:srgbClr val="FF0000"/>
                </a:solidFill>
              </a:rPr>
              <a:t>I will attempt to explain line by line from the code highlighted.</a:t>
            </a:r>
          </a:p>
          <a:p>
            <a:pPr marL="171450" lvl="0" indent="-171450" algn="l" rtl="0">
              <a:lnSpc>
                <a:spcPct val="100000"/>
              </a:lnSpc>
              <a:spcBef>
                <a:spcPts val="0"/>
              </a:spcBef>
              <a:spcAft>
                <a:spcPts val="0"/>
              </a:spcAft>
              <a:buSzPts val="1400"/>
              <a:buFont typeface="Arial" panose="020B0604020202020204" pitchFamily="34" charset="0"/>
              <a:buChar char="•"/>
            </a:pPr>
            <a:r>
              <a:rPr lang="en-SG" dirty="0">
                <a:solidFill>
                  <a:srgbClr val="FF0000"/>
                </a:solidFill>
              </a:rPr>
              <a:t>For line 1 in the code. READ The model access…</a:t>
            </a:r>
          </a:p>
          <a:p>
            <a:pPr marL="171450" lvl="0" indent="-171450" algn="l" rtl="0">
              <a:lnSpc>
                <a:spcPct val="100000"/>
              </a:lnSpc>
              <a:spcBef>
                <a:spcPts val="0"/>
              </a:spcBef>
              <a:spcAft>
                <a:spcPts val="0"/>
              </a:spcAft>
              <a:buSzPts val="1400"/>
              <a:buFont typeface="Arial" panose="020B0604020202020204" pitchFamily="34" charset="0"/>
              <a:buChar char="•"/>
            </a:pPr>
            <a:endParaRPr lang="en-SG" dirty="0">
              <a:solidFill>
                <a:srgbClr val="FF0000"/>
              </a:solidFill>
            </a:endParaRPr>
          </a:p>
          <a:p>
            <a:pPr marL="171450" lvl="0" indent="-171450" algn="l" rtl="0">
              <a:lnSpc>
                <a:spcPct val="100000"/>
              </a:lnSpc>
              <a:spcBef>
                <a:spcPts val="0"/>
              </a:spcBef>
              <a:spcAft>
                <a:spcPts val="0"/>
              </a:spcAft>
              <a:buSzPts val="1400"/>
              <a:buFont typeface="Arial" panose="020B0604020202020204" pitchFamily="34" charset="0"/>
              <a:buChar char="•"/>
            </a:pPr>
            <a:endParaRPr lang="en-SG" dirty="0">
              <a:solidFill>
                <a:srgbClr val="FF0000"/>
              </a:solidFill>
            </a:endParaRPr>
          </a:p>
          <a:p>
            <a:pPr marL="0" lvl="0" indent="0" algn="l" rtl="0">
              <a:lnSpc>
                <a:spcPct val="100000"/>
              </a:lnSpc>
              <a:spcBef>
                <a:spcPts val="0"/>
              </a:spcBef>
              <a:spcAft>
                <a:spcPts val="0"/>
              </a:spcAft>
              <a:buSzPts val="1400"/>
              <a:buFont typeface="Arial" panose="020B0604020202020204" pitchFamily="34" charset="0"/>
              <a:buNone/>
            </a:pPr>
            <a:r>
              <a:rPr lang="en-SG" dirty="0">
                <a:solidFill>
                  <a:srgbClr val="FF0000"/>
                </a:solidFill>
              </a:rPr>
              <a:t>----- Additional if asked</a:t>
            </a:r>
          </a:p>
          <a:p>
            <a:pPr marL="0" lvl="0" indent="0" algn="l" rtl="0">
              <a:lnSpc>
                <a:spcPct val="100000"/>
              </a:lnSpc>
              <a:spcBef>
                <a:spcPts val="0"/>
              </a:spcBef>
              <a:spcAft>
                <a:spcPts val="0"/>
              </a:spcAft>
              <a:buSzPts val="1400"/>
              <a:buFont typeface="Arial" panose="020B0604020202020204" pitchFamily="34" charset="0"/>
              <a:buNone/>
            </a:pPr>
            <a:r>
              <a:rPr lang="en-SG" dirty="0">
                <a:solidFill>
                  <a:srgbClr val="FF0000"/>
                </a:solidFill>
              </a:rPr>
              <a:t>TPU = Tensor Processing Units – processor developed by google for AI </a:t>
            </a:r>
          </a:p>
          <a:p>
            <a:pPr marL="171450" lvl="0" indent="-171450" algn="l" rtl="0">
              <a:lnSpc>
                <a:spcPct val="100000"/>
              </a:lnSpc>
              <a:spcBef>
                <a:spcPts val="0"/>
              </a:spcBef>
              <a:spcAft>
                <a:spcPts val="0"/>
              </a:spcAft>
              <a:buSzPts val="1400"/>
              <a:buFont typeface="Arial" panose="020B0604020202020204" pitchFamily="34" charset="0"/>
              <a:buChar char="•"/>
            </a:pPr>
            <a:endParaRPr dirty="0">
              <a:solidFill>
                <a:srgbClr val="FF0000"/>
              </a:solidFill>
            </a:endParaRPr>
          </a:p>
          <a:p>
            <a:pPr marL="0" lvl="0" indent="0" algn="l" rtl="0">
              <a:lnSpc>
                <a:spcPct val="100000"/>
              </a:lnSpc>
              <a:spcBef>
                <a:spcPts val="0"/>
              </a:spcBef>
              <a:spcAft>
                <a:spcPts val="0"/>
              </a:spcAft>
              <a:buClr>
                <a:schemeClr val="dk1"/>
              </a:buClr>
              <a:buSzPts val="1200"/>
              <a:buFont typeface="Calibri"/>
              <a:buNone/>
            </a:pPr>
            <a:endParaRPr dirty="0"/>
          </a:p>
        </p:txBody>
      </p:sp>
      <p:sp>
        <p:nvSpPr>
          <p:cNvPr id="1032" name="Google Shape;1032;p96: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52</a:t>
            </a:fld>
            <a:endParaRPr/>
          </a:p>
        </p:txBody>
      </p:sp>
    </p:spTree>
    <p:extLst>
      <p:ext uri="{BB962C8B-B14F-4D97-AF65-F5344CB8AC3E}">
        <p14:creationId xmlns:p14="http://schemas.microsoft.com/office/powerpoint/2010/main" val="8711468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96: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In Line 2 (READ) “</a:t>
            </a:r>
            <a:r>
              <a:rPr lang="en-US" dirty="0" err="1"/>
              <a:t>Model.add</a:t>
            </a:r>
            <a:r>
              <a:rPr lang="en-US" dirty="0"/>
              <a:t> …” from above.</a:t>
            </a:r>
          </a:p>
          <a:p>
            <a:pPr marL="171450" lvl="0" indent="-171450" algn="l" rtl="0">
              <a:lnSpc>
                <a:spcPct val="100000"/>
              </a:lnSpc>
              <a:spcBef>
                <a:spcPts val="0"/>
              </a:spcBef>
              <a:spcAft>
                <a:spcPts val="0"/>
              </a:spcAft>
              <a:buClr>
                <a:schemeClr val="dk1"/>
              </a:buClr>
              <a:buSzPts val="1200"/>
              <a:buFont typeface="Arial" panose="020B0604020202020204" pitchFamily="34" charset="0"/>
              <a:buChar char="•"/>
            </a:pPr>
            <a:endParaRPr lang="en-US" dirty="0"/>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US" dirty="0"/>
              <a:t>----</a:t>
            </a:r>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US" dirty="0"/>
              <a:t>Additional Information</a:t>
            </a:r>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US" dirty="0"/>
              <a:t>Kernel Size is 2D while Filters are 3D (Stack of Kernel sizes)</a:t>
            </a:r>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US" dirty="0"/>
              <a:t>The output of a convolution layer is referred to as a </a:t>
            </a:r>
            <a:r>
              <a:rPr lang="en-US" b="1" dirty="0"/>
              <a:t>feature map</a:t>
            </a:r>
            <a:r>
              <a:rPr lang="en-US" dirty="0"/>
              <a:t>.</a:t>
            </a:r>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SG" b="1" dirty="0"/>
              <a:t>The activation maps are also called feature maps. </a:t>
            </a:r>
            <a:r>
              <a:rPr lang="en-SG" b="0" dirty="0"/>
              <a:t>They </a:t>
            </a:r>
            <a:r>
              <a:rPr lang="en-SG" dirty="0"/>
              <a:t>capture features from the input. </a:t>
            </a:r>
            <a:r>
              <a:rPr lang="en-SG" dirty="0" err="1"/>
              <a:t>Eg</a:t>
            </a:r>
            <a:r>
              <a:rPr lang="en-SG" dirty="0"/>
              <a:t>, sharpness / Edges. </a:t>
            </a:r>
          </a:p>
          <a:p>
            <a:pPr marL="0" lvl="0" indent="0" algn="l" rtl="0">
              <a:lnSpc>
                <a:spcPct val="100000"/>
              </a:lnSpc>
              <a:spcBef>
                <a:spcPts val="0"/>
              </a:spcBef>
              <a:spcAft>
                <a:spcPts val="0"/>
              </a:spcAft>
              <a:buClr>
                <a:schemeClr val="dk1"/>
              </a:buClr>
              <a:buSzPts val="1200"/>
              <a:buFont typeface="Arial" panose="020B0604020202020204" pitchFamily="34" charset="0"/>
              <a:buNone/>
            </a:pPr>
            <a:endParaRPr lang="en-SG" dirty="0"/>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SG" dirty="0"/>
              <a:t>Filters are also known as features detectors.</a:t>
            </a:r>
          </a:p>
          <a:p>
            <a:pPr marL="0" lvl="0" indent="0" algn="l" rtl="0">
              <a:lnSpc>
                <a:spcPct val="100000"/>
              </a:lnSpc>
              <a:spcBef>
                <a:spcPts val="0"/>
              </a:spcBef>
              <a:spcAft>
                <a:spcPts val="0"/>
              </a:spcAft>
              <a:buClr>
                <a:schemeClr val="dk1"/>
              </a:buClr>
              <a:buSzPts val="1200"/>
              <a:buFont typeface="Arial" panose="020B0604020202020204" pitchFamily="34" charset="0"/>
              <a:buNone/>
            </a:pPr>
            <a:endParaRPr lang="en-SG" dirty="0"/>
          </a:p>
          <a:p>
            <a:pPr marL="0" lvl="0" indent="0" algn="l" rtl="0">
              <a:lnSpc>
                <a:spcPct val="100000"/>
              </a:lnSpc>
              <a:spcBef>
                <a:spcPts val="0"/>
              </a:spcBef>
              <a:spcAft>
                <a:spcPts val="0"/>
              </a:spcAft>
              <a:buClr>
                <a:schemeClr val="dk1"/>
              </a:buClr>
              <a:buSzPts val="1200"/>
              <a:buFont typeface="Arial" panose="020B0604020202020204" pitchFamily="34" charset="0"/>
              <a:buNone/>
            </a:pPr>
            <a:r>
              <a:rPr lang="en-SG" dirty="0"/>
              <a:t>Max pooling is </a:t>
            </a:r>
            <a:r>
              <a:rPr lang="en-SG" b="1" dirty="0"/>
              <a:t>a pooling operation that selects the maximum element from the region of the feature map covered by the filter</a:t>
            </a:r>
            <a:r>
              <a:rPr lang="en-SG" dirty="0"/>
              <a:t>. Thus, the output after max-pooling layer would be a feature map containing the most prominent features of the previous feature map. It is useful when the background of the image is dark. (why we don’t use. Ours not dark)</a:t>
            </a:r>
            <a:endParaRPr lang="en-US" dirty="0"/>
          </a:p>
          <a:p>
            <a:pPr marL="0" lvl="0" indent="0" algn="l" rtl="0">
              <a:lnSpc>
                <a:spcPct val="100000"/>
              </a:lnSpc>
              <a:spcBef>
                <a:spcPts val="0"/>
              </a:spcBef>
              <a:spcAft>
                <a:spcPts val="0"/>
              </a:spcAft>
              <a:buSzPts val="1400"/>
              <a:buNone/>
            </a:pPr>
            <a:endParaRPr dirty="0">
              <a:solidFill>
                <a:srgbClr val="FF0000"/>
              </a:solidFill>
            </a:endParaRPr>
          </a:p>
          <a:p>
            <a:pPr marL="0" lvl="0" indent="0" algn="l" rtl="0">
              <a:lnSpc>
                <a:spcPct val="100000"/>
              </a:lnSpc>
              <a:spcBef>
                <a:spcPts val="0"/>
              </a:spcBef>
              <a:spcAft>
                <a:spcPts val="0"/>
              </a:spcAft>
              <a:buClr>
                <a:schemeClr val="dk1"/>
              </a:buClr>
              <a:buSzPts val="1200"/>
              <a:buFont typeface="Calibri"/>
              <a:buNone/>
            </a:pPr>
            <a:endParaRPr dirty="0"/>
          </a:p>
        </p:txBody>
      </p:sp>
      <p:sp>
        <p:nvSpPr>
          <p:cNvPr id="1032" name="Google Shape;1032;p96: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16714969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96: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READ Line 3.</a:t>
            </a:r>
          </a:p>
          <a:p>
            <a:pPr marL="171450" lvl="0" indent="-171450" algn="l" rtl="0">
              <a:lnSpc>
                <a:spcPct val="100000"/>
              </a:lnSpc>
              <a:spcBef>
                <a:spcPts val="0"/>
              </a:spcBef>
              <a:spcAft>
                <a:spcPts val="0"/>
              </a:spcAft>
              <a:buClr>
                <a:schemeClr val="dk1"/>
              </a:buClr>
              <a:buSzPts val="1200"/>
              <a:buFont typeface="Arial" panose="020B0604020202020204" pitchFamily="34" charset="0"/>
              <a:buChar char="•"/>
            </a:pPr>
            <a:r>
              <a:rPr lang="en-US" dirty="0"/>
              <a:t>READ Line 4.</a:t>
            </a:r>
          </a:p>
          <a:p>
            <a:pPr marL="0" lvl="0" indent="0" algn="l" rtl="0">
              <a:lnSpc>
                <a:spcPct val="100000"/>
              </a:lnSpc>
              <a:spcBef>
                <a:spcPts val="0"/>
              </a:spcBef>
              <a:spcAft>
                <a:spcPts val="0"/>
              </a:spcAft>
              <a:buSzPts val="1400"/>
              <a:buNone/>
            </a:pPr>
            <a:endParaRPr dirty="0">
              <a:solidFill>
                <a:srgbClr val="FF0000"/>
              </a:solidFill>
            </a:endParaRPr>
          </a:p>
          <a:p>
            <a:pPr marL="0" lvl="0" indent="0" algn="l" rtl="0">
              <a:lnSpc>
                <a:spcPct val="100000"/>
              </a:lnSpc>
              <a:spcBef>
                <a:spcPts val="0"/>
              </a:spcBef>
              <a:spcAft>
                <a:spcPts val="0"/>
              </a:spcAft>
              <a:buClr>
                <a:schemeClr val="dk1"/>
              </a:buClr>
              <a:buSzPts val="1200"/>
              <a:buFont typeface="Calibri"/>
              <a:buNone/>
            </a:pPr>
            <a:endParaRPr dirty="0"/>
          </a:p>
        </p:txBody>
      </p:sp>
      <p:sp>
        <p:nvSpPr>
          <p:cNvPr id="1032" name="Google Shape;1032;p96: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extLst>
      <p:ext uri="{BB962C8B-B14F-4D97-AF65-F5344CB8AC3E}">
        <p14:creationId xmlns:p14="http://schemas.microsoft.com/office/powerpoint/2010/main" val="3648421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96: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32" name="Google Shape;1032;p96: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55</a:t>
            </a:fld>
            <a:endParaRPr/>
          </a:p>
        </p:txBody>
      </p:sp>
    </p:spTree>
    <p:extLst>
      <p:ext uri="{BB962C8B-B14F-4D97-AF65-F5344CB8AC3E}">
        <p14:creationId xmlns:p14="http://schemas.microsoft.com/office/powerpoint/2010/main" val="2326794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9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1" name="Google Shape;1031;p96: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solidFill>
                <a:srgbClr val="FF0000"/>
              </a:solidFill>
            </a:endParaRPr>
          </a:p>
          <a:p>
            <a:pPr marL="0" lvl="0" indent="0" algn="l" rtl="0">
              <a:lnSpc>
                <a:spcPct val="100000"/>
              </a:lnSpc>
              <a:spcBef>
                <a:spcPts val="0"/>
              </a:spcBef>
              <a:spcAft>
                <a:spcPts val="0"/>
              </a:spcAft>
              <a:buClr>
                <a:schemeClr val="dk1"/>
              </a:buClr>
              <a:buSzPts val="1200"/>
              <a:buFont typeface="Calibri"/>
              <a:buNone/>
            </a:pPr>
            <a:endParaRPr dirty="0"/>
          </a:p>
        </p:txBody>
      </p:sp>
      <p:sp>
        <p:nvSpPr>
          <p:cNvPr id="1032" name="Google Shape;1032;p96: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56</a:t>
            </a:fld>
            <a:endParaRPr/>
          </a:p>
        </p:txBody>
      </p:sp>
    </p:spTree>
    <p:extLst>
      <p:ext uri="{BB962C8B-B14F-4D97-AF65-F5344CB8AC3E}">
        <p14:creationId xmlns:p14="http://schemas.microsoft.com/office/powerpoint/2010/main" val="24158895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0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101:notes"/>
          <p:cNvSpPr txBox="1">
            <a:spLocks noGrp="1"/>
          </p:cNvSpPr>
          <p:nvPr>
            <p:ph type="body" idx="1"/>
          </p:nvPr>
        </p:nvSpPr>
        <p:spPr>
          <a:xfrm>
            <a:off x="679768" y="4777194"/>
            <a:ext cx="5438100" cy="39087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1000"/>
              </a:spcBef>
              <a:spcAft>
                <a:spcPts val="0"/>
              </a:spcAft>
              <a:buClr>
                <a:schemeClr val="dk1"/>
              </a:buClr>
              <a:buSzPts val="1100"/>
              <a:buFont typeface="Arial" panose="020B0604020202020204" pitchFamily="34" charset="0"/>
              <a:buChar char="•"/>
            </a:pPr>
            <a:r>
              <a:rPr lang="en-SG" dirty="0"/>
              <a:t>All the functions from the code is then able to produce the correction prediction based on the uploaded image shown above. </a:t>
            </a:r>
          </a:p>
          <a:p>
            <a:pPr marL="171450" lvl="0" indent="-171450" algn="l" rtl="0">
              <a:lnSpc>
                <a:spcPct val="100000"/>
              </a:lnSpc>
              <a:spcBef>
                <a:spcPts val="1000"/>
              </a:spcBef>
              <a:spcAft>
                <a:spcPts val="0"/>
              </a:spcAft>
              <a:buClr>
                <a:schemeClr val="dk1"/>
              </a:buClr>
              <a:buSzPts val="1100"/>
              <a:buFont typeface="Arial" panose="020B0604020202020204" pitchFamily="34" charset="0"/>
              <a:buChar char="•"/>
            </a:pPr>
            <a:endParaRPr lang="en-SG" dirty="0"/>
          </a:p>
          <a:p>
            <a:pPr marL="171450" lvl="0" indent="-171450" algn="l" rtl="0">
              <a:lnSpc>
                <a:spcPct val="100000"/>
              </a:lnSpc>
              <a:spcBef>
                <a:spcPts val="1000"/>
              </a:spcBef>
              <a:spcAft>
                <a:spcPts val="0"/>
              </a:spcAft>
              <a:buClr>
                <a:schemeClr val="dk1"/>
              </a:buClr>
              <a:buSzPts val="1100"/>
              <a:buFont typeface="Arial" panose="020B0604020202020204" pitchFamily="34" charset="0"/>
              <a:buChar char="•"/>
            </a:pPr>
            <a:r>
              <a:rPr lang="en-SG" dirty="0"/>
              <a:t>I shall pass the mic to Julia, who shall be bringing you through the Chatbot functionality. Over to you Julia, Thanks!</a:t>
            </a:r>
            <a:endParaRPr dirty="0"/>
          </a:p>
        </p:txBody>
      </p:sp>
      <p:sp>
        <p:nvSpPr>
          <p:cNvPr id="1097" name="Google Shape;1097;p101:notes"/>
          <p:cNvSpPr txBox="1">
            <a:spLocks noGrp="1"/>
          </p:cNvSpPr>
          <p:nvPr>
            <p:ph type="sldNum" idx="12"/>
          </p:nvPr>
        </p:nvSpPr>
        <p:spPr>
          <a:xfrm>
            <a:off x="3850443" y="9428584"/>
            <a:ext cx="2945700" cy="498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57</a:t>
            </a:fld>
            <a:endParaRPr/>
          </a:p>
        </p:txBody>
      </p:sp>
    </p:spTree>
    <p:extLst>
      <p:ext uri="{BB962C8B-B14F-4D97-AF65-F5344CB8AC3E}">
        <p14:creationId xmlns:p14="http://schemas.microsoft.com/office/powerpoint/2010/main" val="1040753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6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6" name="Google Shape;1146;p62: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Thank you Colin to share about application framework. Next, we will talk about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CHATBOT DESIGN, IMPLEMENTATION AND DEPLOYMENT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
        <p:nvSpPr>
          <p:cNvPr id="1147" name="Google Shape;1147;p6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First, let’s look at the Purpose and features of chatbot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The first Purpose of chatbot is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Provide enhanced 24/7 customer engagement at the convenience of the customer + relieve staff from routine work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2286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Features include: </a:t>
            </a:r>
          </a:p>
          <a:p>
            <a:pPr marL="342900" lvl="0" indent="-342900">
              <a:lnSpc>
                <a:spcPct val="107000"/>
              </a:lnSpc>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Allows customers to query information about their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favourite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Singapore foods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Provides recipe suggestions for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favourite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Singaporean food and list of ingredients required</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Tells context-specific jokes to engage customer and (in the next phase) informs customer on latest promotions and where items are located in the store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Provides answers to FAQs for customers in real time for example store locations, opening hours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etc</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Allows feedback channel for customers to provide both positive and negative feedback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228600">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The second Purpose of chatbot is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Increase supermarket sales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2286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Features include: </a:t>
            </a: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Ingredient list is conveniently linked to the supermarket e-commerce website for customer to order online with ingredients needed pre-filled</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Sends a downloaded copy to customer’s device if the customer wants to visit a physical store to buy</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59</a:t>
            </a:fld>
            <a:endParaRPr lang="en-US" dirty="0"/>
          </a:p>
        </p:txBody>
      </p:sp>
    </p:spTree>
    <p:extLst>
      <p:ext uri="{BB962C8B-B14F-4D97-AF65-F5344CB8AC3E}">
        <p14:creationId xmlns:p14="http://schemas.microsoft.com/office/powerpoint/2010/main" val="3895213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800" dirty="0">
                <a:effectLst/>
                <a:highlight>
                  <a:srgbClr val="FFFF00"/>
                </a:highlight>
                <a:latin typeface="Calibri" panose="020F0502020204030204" pitchFamily="34" charset="0"/>
                <a:ea typeface="DengXian" panose="02010600030101010101" pitchFamily="2" charset="-122"/>
                <a:cs typeface="Times New Roman" panose="02020603050405020304" pitchFamily="18" charset="0"/>
              </a:rPr>
              <a:t>[Read from text]</a:t>
            </a:r>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504462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is the general information of our chatbot.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our chatbot design, there are 11 intents, 5 entities, and 55 dialog nodes. We will describe the details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60</a:t>
            </a:fld>
            <a:endParaRPr lang="en-US" dirty="0"/>
          </a:p>
        </p:txBody>
      </p:sp>
    </p:spTree>
    <p:extLst>
      <p:ext uri="{BB962C8B-B14F-4D97-AF65-F5344CB8AC3E}">
        <p14:creationId xmlns:p14="http://schemas.microsoft.com/office/powerpoint/2010/main" val="2879780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6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9" name="Google Shape;1169;p65: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is the list of the intents, which summarizes the intentions of the user when they talk to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ChatBot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ChatBot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then offer various services and actions accordingly.  We will see them in the dialog design later. </a:t>
            </a:r>
          </a:p>
          <a:p>
            <a:pPr marL="0" lvl="0" indent="0" algn="l" rtl="0">
              <a:spcBef>
                <a:spcPts val="0"/>
              </a:spcBef>
              <a:spcAft>
                <a:spcPts val="0"/>
              </a:spcAft>
              <a:buNone/>
            </a:pPr>
            <a:endParaRPr dirty="0"/>
          </a:p>
        </p:txBody>
      </p:sp>
      <p:sp>
        <p:nvSpPr>
          <p:cNvPr id="1170" name="Google Shape;1170;p6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66: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9" name="Google Shape;1189;p66: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is the list of entities, they are variables of the user’s selection when they ask for certain services. we will also see them in the dialog design later. </a:t>
            </a:r>
          </a:p>
          <a:p>
            <a:pPr marL="0" lvl="0" indent="0" algn="l" rtl="0">
              <a:spcBef>
                <a:spcPts val="0"/>
              </a:spcBef>
              <a:spcAft>
                <a:spcPts val="0"/>
              </a:spcAft>
              <a:buNone/>
            </a:pPr>
            <a:endParaRPr dirty="0"/>
          </a:p>
        </p:txBody>
      </p:sp>
      <p:sp>
        <p:nvSpPr>
          <p:cNvPr id="1190" name="Google Shape;1190;p66: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6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67: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is the </a:t>
            </a:r>
            <a:r>
              <a:rPr lang="en-US" sz="1800" dirty="0">
                <a:effectLst/>
                <a:latin typeface="Calibri" panose="020F0502020204030204" pitchFamily="34" charset="0"/>
                <a:ea typeface="DengXian" panose="02010600030101010101" pitchFamily="2" charset="-122"/>
                <a:cs typeface="Times New Roman" panose="02020603050405020304" pitchFamily="18" charset="0"/>
              </a:rPr>
              <a:t>OVERVIEW OF CONVERSATION FLOW</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When user types in something, the dialog flow will go to the first-layer nodes, there are 4 groups of first-layer nodes.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the bot identifies the intent of the user is #select_food, the flow goes to the first node, the bot ask user to select food from a menu. In the current demo version, we have two foods to select: “CKT” and “NL”. If user selects CKT, the bot display CKT info from wiki, then bot asks user whether he wants to view recipe? If user says yes, bot shows recipe and asks user whether he wants to view ingredients? If user says yes,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bot then shows ingredients, and asks user whether he wants to buy ingredients? If user wants to buy on-line, the bot directs user</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 to our e-commerce web page, for user to submit shopping list.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dirty="0">
                <a:effectLst/>
                <a:latin typeface="Calibri" panose="020F0502020204030204" pitchFamily="34" charset="0"/>
                <a:ea typeface="DengXian" panose="02010600030101010101" pitchFamily="2" charset="-122"/>
                <a:cs typeface="Times New Roman" panose="02020603050405020304" pitchFamily="18" charset="0"/>
              </a:rPr>
              <a:t>If user wants to buy in-store, the bot then directs user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to our web page to download ingredients.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the bot identifies the intent of the user is #Tell_me_about, the flow goes to the third node, the bot then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calls out to cloud function through webhook to get info from Wikipedia.</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the bot identifies the intent of the user is from the group of  #general intents, the bot will response accordingly, we will describe the details later. </a:t>
            </a:r>
          </a:p>
          <a:p>
            <a:pPr marL="171450" lvl="0" indent="-101600" algn="l" rtl="0">
              <a:lnSpc>
                <a:spcPct val="100000"/>
              </a:lnSpc>
              <a:spcBef>
                <a:spcPts val="0"/>
              </a:spcBef>
              <a:spcAft>
                <a:spcPts val="0"/>
              </a:spcAft>
              <a:buClr>
                <a:schemeClr val="dk1"/>
              </a:buClr>
              <a:buSzPts val="1100"/>
              <a:buFont typeface="Arial"/>
              <a:buNone/>
            </a:pPr>
            <a:endParaRPr sz="1100" dirty="0"/>
          </a:p>
        </p:txBody>
      </p:sp>
      <p:sp>
        <p:nvSpPr>
          <p:cNvPr id="1198" name="Google Shape;1198;p67: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68: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p68: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this slide, we elaborate a bit more details about the conversational flow. The blocks in grey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are the inputs or actions from the user. The blocks in green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is the response and actions from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ChatBot</a:t>
            </a:r>
            <a:r>
              <a:rPr lang="en-SG" sz="18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user types HI, the bot identifies the intent of the user is the #general greetings, it will provide brief information about this chatbot, and remembers user’s name, provide detailed information about the company if user asks.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the bot identifies the intent of the user is #general_jokes, the flow goes to the second node, the bot then shows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 context specific joke which also adds information about latest promotions and where this item can be located in the supermarket.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user types or clicks feedback, the bot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will direct user to ACE webpage feedback area, for the user to type in and submit feedback.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In this slide, we elaborate a bit more details about the conversational flow.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user types HI, the bot identifies the intent of the user is the #general_greetings, it will provide brief services provided by this virtual assistant, and remembers user’s name for later conversation. It also provides detailed information about the company if user asks.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the bot identifies the intent of the user is #general_jokes, the flow goes to the third node, the bot then shows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 context specific joke which also adds information about latest promotions and where this item can be located in the supermarket.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If user types or clicks feedback, the bot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will direct user to ACE webpage feedback area, for the user to type in and submit feedback.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Clr>
                <a:schemeClr val="dk1"/>
              </a:buClr>
              <a:buSzPts val="1400"/>
              <a:buFont typeface="Calibri"/>
              <a:buNone/>
            </a:pPr>
            <a:endParaRPr dirty="0"/>
          </a:p>
        </p:txBody>
      </p:sp>
      <p:sp>
        <p:nvSpPr>
          <p:cNvPr id="1234" name="Google Shape;1234;p68: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69: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8" name="Google Shape;1268;p69: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#select_food is the major intent in our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ChatBot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design. This slides shows the complete flow when the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ChatBot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identifies such intent from the user.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Previously, we have described the flow on the left part. If user wants to quit from this flow by selecting “not on the list” or “not now” anytime, the flows will go to the middle part, to ask user if anything the bot can assist. If user chooses to upload his own food picture, the bot then asks user to </a:t>
            </a:r>
            <a:r>
              <a:rPr lang="en-US" sz="1800" dirty="0">
                <a:effectLst/>
                <a:latin typeface="Calibri" panose="020F0502020204030204" pitchFamily="34" charset="0"/>
                <a:ea typeface="DengXian" panose="02010600030101010101" pitchFamily="2" charset="-122"/>
                <a:cs typeface="Times New Roman" panose="02020603050405020304" pitchFamily="18" charset="0"/>
              </a:rPr>
              <a:t>upload picture onto our web page at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centre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of screen.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Clr>
                <a:schemeClr val="dk1"/>
              </a:buClr>
              <a:buSzPts val="1400"/>
              <a:buFont typeface="Calibri"/>
              <a:buNone/>
            </a:pPr>
            <a:endParaRPr dirty="0"/>
          </a:p>
        </p:txBody>
      </p:sp>
      <p:sp>
        <p:nvSpPr>
          <p:cNvPr id="1269" name="Google Shape;1269;p69: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7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70: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Let’s have a look at the other dialog nodes to handle general intents.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If user wants to talk to a staff or manager, the bot tells him the hotline number.</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If user types in negative or positive comments, the bot responses accordingly and directs user to the webpage feedback portion.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lnSpc>
                <a:spcPct val="100000"/>
              </a:lnSpc>
              <a:spcBef>
                <a:spcPts val="0"/>
              </a:spcBef>
              <a:spcAft>
                <a:spcPts val="0"/>
              </a:spcAft>
              <a:buClr>
                <a:schemeClr val="dk1"/>
              </a:buClr>
              <a:buSzPts val="1400"/>
              <a:buFont typeface="Calibri"/>
              <a:buNone/>
            </a:pPr>
            <a:endParaRPr dirty="0"/>
          </a:p>
        </p:txBody>
      </p:sp>
      <p:sp>
        <p:nvSpPr>
          <p:cNvPr id="1310" name="Google Shape;1310;p70: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71: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71: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Usually a chatbot is shown on a website.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 embed chatbot onto a website, the developer just needs to copy the following JavaScript provided by Watson Assistant, and paste onto the webpage index.html, the chatbot will be displayed on the webpage.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71450" lvl="0" indent="-101600" algn="l" rtl="0">
              <a:spcBef>
                <a:spcPts val="0"/>
              </a:spcBef>
              <a:spcAft>
                <a:spcPts val="0"/>
              </a:spcAft>
              <a:buClr>
                <a:schemeClr val="dk1"/>
              </a:buClr>
              <a:buSzPts val="1100"/>
              <a:buFont typeface="Arial"/>
              <a:buNone/>
            </a:pPr>
            <a:endParaRPr sz="1100" dirty="0"/>
          </a:p>
        </p:txBody>
      </p:sp>
      <p:sp>
        <p:nvSpPr>
          <p:cNvPr id="1329" name="Google Shape;1329;p71: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p72: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7" name="Google Shape;1337;p72: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slide shows how Watson assistant is integrated with other components to build a service system.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left-side part which is outside of the red box shows the integration with webpage, Say Chao and Colin has talked about it previously. On the right side, the part inside the red box shows how Watson assistant is integrated with other services in IBM cloud. Watson Assistant is linked with the cloud function through a Webhook, which is triggered by pre-determined actions. The cloud function then dispatches the services to various service blocks in IBM cloud. In this version, due to the time constraints, we haven’t finished the integration of Watson assistant and DB2. This will be developed in the next phase.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71450" lvl="0" indent="-101600" algn="l" rtl="0">
              <a:spcBef>
                <a:spcPts val="0"/>
              </a:spcBef>
              <a:spcAft>
                <a:spcPts val="0"/>
              </a:spcAft>
              <a:buClr>
                <a:schemeClr val="dk1"/>
              </a:buClr>
              <a:buSzPts val="1100"/>
              <a:buFont typeface="Arial"/>
              <a:buNone/>
            </a:pPr>
            <a:endParaRPr sz="1100" dirty="0"/>
          </a:p>
        </p:txBody>
      </p:sp>
      <p:sp>
        <p:nvSpPr>
          <p:cNvPr id="1338" name="Google Shape;1338;p72: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7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p73: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171450" marR="0" lvl="0" indent="-10160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effectLst/>
                <a:latin typeface="Calibri" panose="020F0502020204030204" pitchFamily="34" charset="0"/>
                <a:ea typeface="DengXian" panose="02010600030101010101" pitchFamily="2" charset="-122"/>
                <a:cs typeface="Times New Roman" panose="02020603050405020304" pitchFamily="18" charset="0"/>
              </a:rPr>
              <a:t>The following 3 slides show a few sample screenshots of chatbot conversations, which you have seen in our previous demo done by Say Chao.  </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p>
            <a:pPr marL="171450" lvl="0" indent="-101600" algn="l" rtl="0">
              <a:spcBef>
                <a:spcPts val="0"/>
              </a:spcBef>
              <a:spcAft>
                <a:spcPts val="0"/>
              </a:spcAft>
              <a:buClr>
                <a:schemeClr val="dk1"/>
              </a:buClr>
              <a:buSzPts val="1100"/>
              <a:buFont typeface="Arial"/>
              <a:buNone/>
            </a:pPr>
            <a:endParaRPr sz="1100" dirty="0"/>
          </a:p>
        </p:txBody>
      </p:sp>
      <p:sp>
        <p:nvSpPr>
          <p:cNvPr id="1382" name="Google Shape;1382;p73: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Project topics: Essentially, we will talk about the two AI tools which we have developed, a binary classification predictive model on a website and a chatbot with these features:</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Firstly, the model can predict the type of dish based on pictures uploaded to the website by the user</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Users can query for information about the dish</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website and chatbot can provide recipes for the dish predicted or queried</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They both can also provide the ingredients for each recipe and easy to use links to the supermarket’s e-commerce website for the user to order online or can send a downloadable copy to the user’s device if the user wants to physically visit a store to buy these ingredients</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chatbot can tell jokes which are context specific to inform the user on the latest promotions and where these items can be found in the store</a:t>
            </a:r>
          </a:p>
          <a:p>
            <a:pPr marL="342900" lvl="0" indent="-342900">
              <a:lnSpc>
                <a:spcPct val="107000"/>
              </a:lnSpc>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It allows a feedback channel for customers to provide both positive and negative feedback</a:t>
            </a:r>
          </a:p>
          <a:p>
            <a:pPr marL="342900" lvl="0" indent="-342900">
              <a:lnSpc>
                <a:spcPct val="107000"/>
              </a:lnSpc>
              <a:spcAft>
                <a:spcPts val="800"/>
              </a:spcAft>
              <a:buFont typeface="Symbol" panose="05050102010706020507" pitchFamily="18" charset="2"/>
              <a:buChar char=""/>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And provides answers to FAQs for customers in real time so that customers can be engaged 24/7 and relieves staff from the routine work so that they can focus on higher value work</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15855194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74: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3" name="Google Shape;1393;p74: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171450" lvl="0" indent="-101600" algn="l" rtl="0">
              <a:spcBef>
                <a:spcPts val="0"/>
              </a:spcBef>
              <a:spcAft>
                <a:spcPts val="0"/>
              </a:spcAft>
              <a:buClr>
                <a:schemeClr val="dk1"/>
              </a:buClr>
              <a:buSzPts val="1100"/>
              <a:buFont typeface="Arial"/>
              <a:buNone/>
            </a:pPr>
            <a:endParaRPr sz="1100"/>
          </a:p>
        </p:txBody>
      </p:sp>
      <p:sp>
        <p:nvSpPr>
          <p:cNvPr id="1394" name="Google Shape;1394;p74: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75: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4" name="Google Shape;1404;p75:notes"/>
          <p:cNvSpPr txBox="1">
            <a:spLocks noGrp="1"/>
          </p:cNvSpPr>
          <p:nvPr>
            <p:ph type="body" idx="1"/>
          </p:nvPr>
        </p:nvSpPr>
        <p:spPr>
          <a:xfrm>
            <a:off x="679768" y="4777194"/>
            <a:ext cx="5438140" cy="3908614"/>
          </a:xfrm>
          <a:prstGeom prst="rect">
            <a:avLst/>
          </a:prstGeom>
          <a:noFill/>
          <a:ln>
            <a:noFill/>
          </a:ln>
        </p:spPr>
        <p:txBody>
          <a:bodyPr spcFirstLastPara="1" wrap="square" lIns="91425" tIns="45700" rIns="91425" bIns="45700" anchor="t" anchorCtr="0">
            <a:noAutofit/>
          </a:bodyPr>
          <a:lstStyle/>
          <a:p>
            <a:pPr marL="171450" marR="0" lvl="0" indent="-10160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Next, I will hand over to my colleague Say Chao to talk about future iterations.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171450" lvl="0" indent="-101600" algn="l" rtl="0">
              <a:spcBef>
                <a:spcPts val="0"/>
              </a:spcBef>
              <a:spcAft>
                <a:spcPts val="0"/>
              </a:spcAft>
              <a:buClr>
                <a:schemeClr val="dk1"/>
              </a:buClr>
              <a:buSzPts val="1100"/>
              <a:buFont typeface="Arial"/>
              <a:buNone/>
            </a:pPr>
            <a:endParaRPr sz="1100" dirty="0"/>
          </a:p>
        </p:txBody>
      </p:sp>
      <p:sp>
        <p:nvSpPr>
          <p:cNvPr id="1405" name="Google Shape;1405;p75:notes"/>
          <p:cNvSpPr txBox="1">
            <a:spLocks noGrp="1"/>
          </p:cNvSpPr>
          <p:nvPr>
            <p:ph type="sldNum" idx="12"/>
          </p:nvPr>
        </p:nvSpPr>
        <p:spPr>
          <a:xfrm>
            <a:off x="3850443" y="9428584"/>
            <a:ext cx="2945659" cy="49805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Thank you Julia for the detailed accounts of the Chatbot development and features.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 am going to brief thru the future iteration and MVPs that we had included in our plans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72</a:t>
            </a:fld>
            <a:endParaRPr lang="en-US" dirty="0"/>
          </a:p>
        </p:txBody>
      </p:sp>
    </p:spTree>
    <p:extLst>
      <p:ext uri="{BB962C8B-B14F-4D97-AF65-F5344CB8AC3E}">
        <p14:creationId xmlns:p14="http://schemas.microsoft.com/office/powerpoint/2010/main" val="20272690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As mentioned earlier, we want to start small and roll out fast, we split our MVP into 3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pharses</a:t>
            </a:r>
            <a:r>
              <a:rPr lang="en-US" sz="1800" dirty="0">
                <a:effectLst/>
                <a:latin typeface="Calibri" panose="020F0502020204030204" pitchFamily="34" charset="0"/>
                <a:ea typeface="DengXian" panose="02010600030101010101" pitchFamily="2" charset="-122"/>
                <a:cs typeface="Times New Roman" panose="02020603050405020304" pitchFamily="18" charset="0"/>
              </a:rPr>
              <a: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demo show the current capabilities of our website and chatbot, which we are now in MVP 1.0</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version, we are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Enabling the customer to upload image of food and  predict the food type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Based on the predicted food type, the website show the brief summary of the food and also provide ingredient list and recipe suggestion. Customer can place order for the ingredient thru this App to the supermarket ecommerce site.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 chatbot to engage with customer for self-service 24/7</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MVP 1.1, we will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update our model to a multiclass image classification to add in more food and also to add class to handle the negative image</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also intent to add non-food items as well as common household hack so that customer might find it more useful to them and with more product, it should indirectly increase the supermarket sales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would also have the Chatbot report, Sales report for data analytic</a:t>
            </a: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will also integrate DB2 into the chatbot</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the final MVP2.0, we are planning</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to launch the customer loyalty program</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with loyalty program, customer register with the supermarket and with it, then we can have in-store tracking and monitoring of the customer behavior and thus can push personalize promotion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As we track customer behavior, we can also recommend store manager with their item placement to boost sales</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ability to perform self-checkout using our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applicaation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is also part of our plan</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73</a:t>
            </a:fld>
            <a:endParaRPr lang="en-US" dirty="0"/>
          </a:p>
        </p:txBody>
      </p:sp>
    </p:spTree>
    <p:extLst>
      <p:ext uri="{BB962C8B-B14F-4D97-AF65-F5344CB8AC3E}">
        <p14:creationId xmlns:p14="http://schemas.microsoft.com/office/powerpoint/2010/main" val="2031324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Since we are capturing data of the supermarket customers and we want to enable the store manager to make better decisions with data</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Under Reporting, click on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ChatBot</a:t>
            </a:r>
            <a:r>
              <a:rPr lang="en-SG" sz="1800" dirty="0">
                <a:effectLst/>
                <a:latin typeface="Calibri" panose="020F0502020204030204" pitchFamily="34" charset="0"/>
                <a:ea typeface="DengXian" panose="02010600030101010101" pitchFamily="2" charset="-122"/>
                <a:cs typeface="Times New Roman" panose="02020603050405020304" pitchFamily="18" charset="0"/>
              </a:rPr>
              <a:t> report and choosing the date will show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how long the chat dialog last. </a:t>
            </a:r>
          </a:p>
          <a:p>
            <a:pPr indent="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And if the chat convert into a sales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 </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Clicking on the conversion rate, the report will show the sales breakdown into category.</a:t>
            </a:r>
          </a:p>
          <a:p>
            <a:pPr marL="285750" indent="-285750">
              <a:lnSpc>
                <a:spcPct val="107000"/>
              </a:lnSpc>
              <a:spcAft>
                <a:spcPts val="800"/>
              </a:spcAft>
              <a:buFont typeface="Arial" panose="020B0604020202020204" pitchFamily="34" charset="0"/>
              <a:buChar char="•"/>
            </a:pPr>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74</a:t>
            </a:fld>
            <a:endParaRPr lang="en-US" dirty="0"/>
          </a:p>
        </p:txBody>
      </p:sp>
    </p:spTree>
    <p:extLst>
      <p:ext uri="{BB962C8B-B14F-4D97-AF65-F5344CB8AC3E}">
        <p14:creationId xmlns:p14="http://schemas.microsoft.com/office/powerpoint/2010/main" val="2162881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will enable the manager to understand what are the most common product that customer enquires over the chatbot and being converted to sales</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Manager can also click on the Sales Report and select the Date Range to view the sales for the whole period. With this, the manager will have a feel, how much the App is bring the sales to the store</a:t>
            </a:r>
          </a:p>
          <a:p>
            <a:pPr marL="285750" indent="-285750">
              <a:lnSpc>
                <a:spcPct val="107000"/>
              </a:lnSpc>
              <a:spcAft>
                <a:spcPts val="800"/>
              </a:spcAft>
              <a:buFont typeface="Arial" panose="020B0604020202020204" pitchFamily="34" charset="0"/>
              <a:buChar char="•"/>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75</a:t>
            </a:fld>
            <a:endParaRPr lang="en-US" dirty="0"/>
          </a:p>
        </p:txBody>
      </p:sp>
    </p:spTree>
    <p:extLst>
      <p:ext uri="{BB962C8B-B14F-4D97-AF65-F5344CB8AC3E}">
        <p14:creationId xmlns:p14="http://schemas.microsoft.com/office/powerpoint/2010/main" val="9110679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Our Envision of a Shopper Journey in a Physical Store with MVP 2.0</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Customer open App and scan QR Code on entering the Supermarket</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scanned, the Location Tracking Beacon will sync with the App to obtain the customer identity</a:t>
            </a:r>
          </a:p>
          <a:p>
            <a:pPr marL="457200">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As the customer move around within the supermarket</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Location Tracking Beacon sync the App identify and push personalise promotion on the area based on the customer historical purchase, search or chat </a:t>
            </a:r>
          </a:p>
          <a:p>
            <a:pPr marL="457200">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 object detection and localisation capabilities of the AI intelligence will track the customer </a:t>
            </a:r>
            <a:r>
              <a:rPr lang="en-SG" sz="1800" dirty="0" err="1">
                <a:effectLst/>
                <a:latin typeface="Calibri" panose="020F0502020204030204" pitchFamily="34" charset="0"/>
                <a:ea typeface="DengXian" panose="02010600030101010101" pitchFamily="2" charset="-122"/>
                <a:cs typeface="Times New Roman" panose="02020603050405020304" pitchFamily="18" charset="0"/>
              </a:rPr>
              <a:t>behavior</a:t>
            </a:r>
            <a:r>
              <a:rPr lang="en-SG" sz="1800" dirty="0">
                <a:effectLst/>
                <a:latin typeface="Calibri" panose="020F0502020204030204" pitchFamily="34" charset="0"/>
                <a:ea typeface="DengXian" panose="02010600030101010101" pitchFamily="2" charset="-122"/>
                <a:cs typeface="Times New Roman" panose="02020603050405020304" pitchFamily="18" charset="0"/>
              </a:rPr>
              <a:t> and action </a:t>
            </a: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This help the retail manager in understanding the flow in the store for future item placement consideration</a:t>
            </a:r>
          </a:p>
          <a:p>
            <a:pPr marL="457200">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Object detection, localisation coupled with image classification of the AI services will to understand if product is taken off the shelf or put back to update the customer virtual cart for cashier-less checkout</a:t>
            </a:r>
          </a:p>
          <a:p>
            <a:pPr marL="457200">
              <a:lnSpc>
                <a:spcPct val="107000"/>
              </a:lnSpc>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Once Location Tracker Beacon detect customer had left the supermarket store, it will perform a system checkout of the virtual cart and push notification to the customer on the purchase</a:t>
            </a:r>
          </a:p>
          <a:p>
            <a:pPr marL="457200">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These are roadmap we had planned on the following MVP.</a:t>
            </a:r>
          </a:p>
          <a:p>
            <a:pPr>
              <a:lnSpc>
                <a:spcPct val="107000"/>
              </a:lnSpc>
              <a:spcAft>
                <a:spcPts val="800"/>
              </a:spcAft>
            </a:pPr>
            <a:r>
              <a:rPr lang="en-SG" sz="1800" dirty="0">
                <a:effectLst/>
                <a:latin typeface="Calibri" panose="020F0502020204030204" pitchFamily="34" charset="0"/>
                <a:ea typeface="DengXian" panose="02010600030101010101" pitchFamily="2" charset="-122"/>
                <a:cs typeface="Times New Roman" panose="02020603050405020304" pitchFamily="18" charset="0"/>
              </a:rPr>
              <a:t>I will now hand over to Colin to wrap up with the Project Learning. Colin Please</a:t>
            </a:r>
          </a:p>
          <a:p>
            <a:pPr marL="457200">
              <a:lnSpc>
                <a:spcPct val="107000"/>
              </a:lnSpc>
              <a:spcAft>
                <a:spcPts val="800"/>
              </a:spcAft>
            </a:pPr>
            <a:endParaRPr lang="en-SG"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676227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77</a:t>
            </a:fld>
            <a:endParaRPr lang="en-US" dirty="0"/>
          </a:p>
        </p:txBody>
      </p:sp>
    </p:spTree>
    <p:extLst>
      <p:ext uri="{BB962C8B-B14F-4D97-AF65-F5344CB8AC3E}">
        <p14:creationId xmlns:p14="http://schemas.microsoft.com/office/powerpoint/2010/main" val="29669184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sz="1100" dirty="0"/>
              <a:t>I shall go through our PROJECT’s Constraints and Challenges. </a:t>
            </a:r>
          </a:p>
          <a:p>
            <a:pPr marL="171450" indent="-171450">
              <a:buFont typeface="Arial" panose="020B0604020202020204" pitchFamily="34" charset="0"/>
              <a:buChar char="•"/>
            </a:pPr>
            <a:r>
              <a:rPr lang="en-SG" sz="1100" dirty="0"/>
              <a:t>READ Point 1 - 4</a:t>
            </a:r>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1354537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sz="1100" dirty="0"/>
              <a:t>(Read One) Examples exist in the way we shop through ecommerce or our very own phones. And there is no one I know of, that doesn’t have a handphone these days.  </a:t>
            </a:r>
          </a:p>
          <a:p>
            <a:pPr marL="171450" indent="-171450">
              <a:buFont typeface="Arial" panose="020B0604020202020204" pitchFamily="34" charset="0"/>
              <a:buChar char="•"/>
            </a:pPr>
            <a:r>
              <a:rPr lang="en-SG" sz="1100" dirty="0"/>
              <a:t>We found (Read two) One example of this, recently in the news where a AI-derived art-piece won 1</a:t>
            </a:r>
            <a:r>
              <a:rPr lang="en-SG" sz="1100" baseline="30000" dirty="0"/>
              <a:t>st</a:t>
            </a:r>
            <a:r>
              <a:rPr lang="en-SG" sz="1100" dirty="0"/>
              <a:t> prize in an Art Competition. Like it or not. Governments are also using AI for cybersecurity and surveillance. </a:t>
            </a:r>
          </a:p>
          <a:p>
            <a:pPr marL="171450" indent="-171450">
              <a:buFont typeface="Arial" panose="020B0604020202020204" pitchFamily="34" charset="0"/>
              <a:buChar char="•"/>
            </a:pPr>
            <a:r>
              <a:rPr lang="en-SG" sz="1100" dirty="0"/>
              <a:t>(Don’t Read three) For point three, For businesses who don’t embrace technology, risk business failure. In Singapore, Army </a:t>
            </a:r>
            <a:r>
              <a:rPr lang="en-SG" sz="1100" dirty="0" err="1"/>
              <a:t>Emart</a:t>
            </a:r>
            <a:r>
              <a:rPr lang="en-SG" sz="1100" dirty="0"/>
              <a:t> is going to Lazada for accessibility. Putting physical Army Shops at beach road at risk and potential business failures. We are seeing real-life cases locally. </a:t>
            </a:r>
          </a:p>
          <a:p>
            <a:pPr marL="171450" indent="-171450">
              <a:buFont typeface="Arial" panose="020B0604020202020204" pitchFamily="34" charset="0"/>
              <a:buChar char="•"/>
            </a:pPr>
            <a:r>
              <a:rPr lang="en-SG" sz="1100" dirty="0"/>
              <a:t>(Point 4) – Though our team was small, we pulled through via delegation of duties and frank communication. Specifically, utilizing our expertise in each area. Say Chao from his developer role, Julia had programming from her past and Eugene’s corporate finance in guiding the team and “selling” the product. </a:t>
            </a:r>
          </a:p>
          <a:p>
            <a:pPr marL="171450" indent="-171450">
              <a:buFont typeface="Arial" panose="020B0604020202020204" pitchFamily="34" charset="0"/>
              <a:buChar char="•"/>
            </a:pPr>
            <a:r>
              <a:rPr lang="en-SG" sz="1100" dirty="0"/>
              <a:t>On the last point: &lt;CLICK – to show image of the </a:t>
            </a:r>
            <a:r>
              <a:rPr lang="en-SG" sz="1100" dirty="0" err="1"/>
              <a:t>spinx</a:t>
            </a:r>
            <a:r>
              <a:rPr lang="en-SG" sz="1100" dirty="0"/>
              <a:t>&gt;</a:t>
            </a:r>
          </a:p>
          <a:p>
            <a:pPr marL="171450" indent="-171450">
              <a:buFont typeface="Arial" panose="020B0604020202020204" pitchFamily="34" charset="0"/>
              <a:buChar char="•"/>
            </a:pPr>
            <a:r>
              <a:rPr lang="en-SG" sz="1100" dirty="0"/>
              <a:t>You all might be wondering why the image of the Sphinx. An ancient story went that the original figure was of a resting panther of their deities. But the reigning pharaoh wanted a statue of himself within a year or the head of the steward would roll. So he started with a model scale design and use an existing pharaoh head from another project to crown it off. It took 359 days and met the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100" dirty="0"/>
              <a:t>We hope you all enjoyed the slides as much as we had making the project. “Start small but think BIG and ROLL OUT FAST!” </a:t>
            </a:r>
          </a:p>
          <a:p>
            <a:pPr marL="171450" indent="-171450">
              <a:buFont typeface="Arial" panose="020B0604020202020204" pitchFamily="34" charset="0"/>
              <a:buChar char="•"/>
            </a:pPr>
            <a:endParaRPr lang="en-SG" sz="1100" dirty="0"/>
          </a:p>
          <a:p>
            <a:pPr marL="171450" indent="-171450">
              <a:buFont typeface="Arial" panose="020B0604020202020204" pitchFamily="34" charset="0"/>
              <a:buChar char="•"/>
            </a:pPr>
            <a:endParaRPr lang="en-SG" sz="1100" dirty="0"/>
          </a:p>
          <a:p>
            <a:pPr marL="171450" indent="-171450">
              <a:buFont typeface="Arial" panose="020B0604020202020204" pitchFamily="34" charset="0"/>
              <a:buChar char="•"/>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36963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Team member task allocation.  Say Chao and Colin worked on the predictive model and website while Julia and I worked on the chatbot.</a:t>
            </a:r>
          </a:p>
          <a:p>
            <a:pPr marL="0" indent="0">
              <a:buFont typeface="Arial" panose="020B0604020202020204" pitchFamily="34" charset="0"/>
              <a:buNone/>
            </a:pPr>
            <a:endParaRPr lang="en-SG"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2702788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80</a:t>
            </a:fld>
            <a:endParaRPr lang="en-US" dirty="0"/>
          </a:p>
        </p:txBody>
      </p:sp>
    </p:spTree>
    <p:extLst>
      <p:ext uri="{BB962C8B-B14F-4D97-AF65-F5344CB8AC3E}">
        <p14:creationId xmlns:p14="http://schemas.microsoft.com/office/powerpoint/2010/main" val="2418069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alibri" panose="020F0502020204030204" pitchFamily="34" charset="0"/>
                <a:ea typeface="DengXian" panose="02010600030101010101" pitchFamily="2" charset="-122"/>
                <a:cs typeface="Times New Roman" panose="02020603050405020304" pitchFamily="18" charset="0"/>
              </a:rPr>
              <a:t>Section 2: Enterprise Design Thinking</a:t>
            </a:r>
          </a:p>
          <a:p>
            <a:endParaRPr lang="en-SG"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48158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am Slide 4 People">
  <p:cSld name="1_Team Slide 4 People">
    <p:bg>
      <p:bgPr>
        <a:solidFill>
          <a:schemeClr val="lt1"/>
        </a:solidFill>
        <a:effectLst/>
      </p:bgPr>
    </p:bg>
    <p:spTree>
      <p:nvGrpSpPr>
        <p:cNvPr id="1" name="Shape 19"/>
        <p:cNvGrpSpPr/>
        <p:nvPr/>
      </p:nvGrpSpPr>
      <p:grpSpPr>
        <a:xfrm>
          <a:off x="0" y="0"/>
          <a:ext cx="0" cy="0"/>
          <a:chOff x="0" y="0"/>
          <a:chExt cx="0" cy="0"/>
        </a:xfrm>
      </p:grpSpPr>
      <p:sp>
        <p:nvSpPr>
          <p:cNvPr id="20" name="Google Shape;20;p58"/>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58"/>
          <p:cNvSpPr>
            <a:spLocks noGrp="1"/>
          </p:cNvSpPr>
          <p:nvPr>
            <p:ph type="pic" idx="2"/>
          </p:nvPr>
        </p:nvSpPr>
        <p:spPr>
          <a:xfrm>
            <a:off x="1487181" y="2886074"/>
            <a:ext cx="1845511" cy="1845511"/>
          </a:xfrm>
          <a:prstGeom prst="rect">
            <a:avLst/>
          </a:prstGeom>
          <a:solidFill>
            <a:srgbClr val="F2F2F2"/>
          </a:solidFill>
          <a:ln>
            <a:noFill/>
          </a:ln>
        </p:spPr>
      </p:sp>
      <p:sp>
        <p:nvSpPr>
          <p:cNvPr id="22" name="Google Shape;22;p58"/>
          <p:cNvSpPr txBox="1">
            <a:spLocks noGrp="1"/>
          </p:cNvSpPr>
          <p:nvPr>
            <p:ph type="body" idx="1"/>
          </p:nvPr>
        </p:nvSpPr>
        <p:spPr>
          <a:xfrm>
            <a:off x="1228568"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 name="Google Shape;23;p58"/>
          <p:cNvSpPr txBox="1">
            <a:spLocks noGrp="1"/>
          </p:cNvSpPr>
          <p:nvPr>
            <p:ph type="body" idx="3"/>
          </p:nvPr>
        </p:nvSpPr>
        <p:spPr>
          <a:xfrm>
            <a:off x="1487181" y="5464114"/>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 name="Google Shape;24;p58"/>
          <p:cNvSpPr>
            <a:spLocks noGrp="1"/>
          </p:cNvSpPr>
          <p:nvPr>
            <p:ph type="pic" idx="4"/>
          </p:nvPr>
        </p:nvSpPr>
        <p:spPr>
          <a:xfrm>
            <a:off x="3836914" y="2886074"/>
            <a:ext cx="1845511" cy="1845511"/>
          </a:xfrm>
          <a:prstGeom prst="rect">
            <a:avLst/>
          </a:prstGeom>
          <a:solidFill>
            <a:srgbClr val="F2F2F2"/>
          </a:solidFill>
          <a:ln>
            <a:noFill/>
          </a:ln>
        </p:spPr>
      </p:sp>
      <p:sp>
        <p:nvSpPr>
          <p:cNvPr id="25" name="Google Shape;25;p58"/>
          <p:cNvSpPr txBox="1">
            <a:spLocks noGrp="1"/>
          </p:cNvSpPr>
          <p:nvPr>
            <p:ph type="body" idx="5"/>
          </p:nvPr>
        </p:nvSpPr>
        <p:spPr>
          <a:xfrm>
            <a:off x="3578300" y="5084524"/>
            <a:ext cx="233081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 name="Google Shape;26;p58"/>
          <p:cNvSpPr txBox="1">
            <a:spLocks noGrp="1"/>
          </p:cNvSpPr>
          <p:nvPr>
            <p:ph type="body" idx="6"/>
          </p:nvPr>
        </p:nvSpPr>
        <p:spPr>
          <a:xfrm>
            <a:off x="3836913" y="5478796"/>
            <a:ext cx="1855949"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 name="Google Shape;27;p58"/>
          <p:cNvSpPr>
            <a:spLocks noGrp="1"/>
          </p:cNvSpPr>
          <p:nvPr>
            <p:ph type="pic" idx="7"/>
          </p:nvPr>
        </p:nvSpPr>
        <p:spPr>
          <a:xfrm>
            <a:off x="6327578" y="2886074"/>
            <a:ext cx="1845511" cy="1845511"/>
          </a:xfrm>
          <a:prstGeom prst="rect">
            <a:avLst/>
          </a:prstGeom>
          <a:solidFill>
            <a:srgbClr val="F2F2F2"/>
          </a:solidFill>
          <a:ln>
            <a:noFill/>
          </a:ln>
        </p:spPr>
      </p:sp>
      <p:sp>
        <p:nvSpPr>
          <p:cNvPr id="28" name="Google Shape;28;p58"/>
          <p:cNvSpPr txBox="1">
            <a:spLocks noGrp="1"/>
          </p:cNvSpPr>
          <p:nvPr>
            <p:ph type="body" idx="8"/>
          </p:nvPr>
        </p:nvSpPr>
        <p:spPr>
          <a:xfrm>
            <a:off x="6068964" y="5084524"/>
            <a:ext cx="2317707"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 name="Google Shape;29;p58"/>
          <p:cNvSpPr txBox="1">
            <a:spLocks noGrp="1"/>
          </p:cNvSpPr>
          <p:nvPr>
            <p:ph type="body" idx="9"/>
          </p:nvPr>
        </p:nvSpPr>
        <p:spPr>
          <a:xfrm>
            <a:off x="6327577" y="5478796"/>
            <a:ext cx="1845511"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58"/>
          <p:cNvSpPr>
            <a:spLocks noGrp="1"/>
          </p:cNvSpPr>
          <p:nvPr>
            <p:ph type="pic" idx="13"/>
          </p:nvPr>
        </p:nvSpPr>
        <p:spPr>
          <a:xfrm>
            <a:off x="8747458" y="2886074"/>
            <a:ext cx="1845511" cy="1845511"/>
          </a:xfrm>
          <a:prstGeom prst="rect">
            <a:avLst/>
          </a:prstGeom>
          <a:solidFill>
            <a:srgbClr val="F2F2F2"/>
          </a:solidFill>
          <a:ln>
            <a:noFill/>
          </a:ln>
        </p:spPr>
      </p:sp>
      <p:sp>
        <p:nvSpPr>
          <p:cNvPr id="31" name="Google Shape;31;p58"/>
          <p:cNvSpPr txBox="1">
            <a:spLocks noGrp="1"/>
          </p:cNvSpPr>
          <p:nvPr>
            <p:ph type="body" idx="14"/>
          </p:nvPr>
        </p:nvSpPr>
        <p:spPr>
          <a:xfrm>
            <a:off x="8488845" y="5084524"/>
            <a:ext cx="2317706" cy="343061"/>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58"/>
          <p:cNvSpPr txBox="1">
            <a:spLocks noGrp="1"/>
          </p:cNvSpPr>
          <p:nvPr>
            <p:ph type="body" idx="15"/>
          </p:nvPr>
        </p:nvSpPr>
        <p:spPr>
          <a:xfrm>
            <a:off x="8747458" y="5464114"/>
            <a:ext cx="1845510" cy="343061"/>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888888"/>
                </a:solidFill>
                <a:latin typeface="Arial"/>
                <a:ea typeface="Arial"/>
                <a:cs typeface="Arial"/>
                <a:sym typeface="Arial"/>
              </a:defRPr>
            </a:lvl1pPr>
            <a:lvl2pPr marL="0" lvl="1" indent="0" algn="r">
              <a:spcBef>
                <a:spcPts val="0"/>
              </a:spcBef>
              <a:buNone/>
              <a:defRPr sz="900" b="0" i="0" u="none" strike="noStrike" cap="none">
                <a:solidFill>
                  <a:srgbClr val="888888"/>
                </a:solidFill>
                <a:latin typeface="Arial"/>
                <a:ea typeface="Arial"/>
                <a:cs typeface="Arial"/>
                <a:sym typeface="Arial"/>
              </a:defRPr>
            </a:lvl2pPr>
            <a:lvl3pPr marL="0" lvl="2" indent="0" algn="r">
              <a:spcBef>
                <a:spcPts val="0"/>
              </a:spcBef>
              <a:buNone/>
              <a:defRPr sz="900" b="0" i="0" u="none" strike="noStrike" cap="none">
                <a:solidFill>
                  <a:srgbClr val="888888"/>
                </a:solidFill>
                <a:latin typeface="Arial"/>
                <a:ea typeface="Arial"/>
                <a:cs typeface="Arial"/>
                <a:sym typeface="Arial"/>
              </a:defRPr>
            </a:lvl3pPr>
            <a:lvl4pPr marL="0" lvl="3" indent="0" algn="r">
              <a:spcBef>
                <a:spcPts val="0"/>
              </a:spcBef>
              <a:buNone/>
              <a:defRPr sz="900" b="0" i="0" u="none" strike="noStrike" cap="none">
                <a:solidFill>
                  <a:srgbClr val="888888"/>
                </a:solidFill>
                <a:latin typeface="Arial"/>
                <a:ea typeface="Arial"/>
                <a:cs typeface="Arial"/>
                <a:sym typeface="Arial"/>
              </a:defRPr>
            </a:lvl4pPr>
            <a:lvl5pPr marL="0" lvl="4" indent="0" algn="r">
              <a:spcBef>
                <a:spcPts val="0"/>
              </a:spcBef>
              <a:buNone/>
              <a:defRPr sz="900" b="0" i="0" u="none" strike="noStrike" cap="none">
                <a:solidFill>
                  <a:srgbClr val="888888"/>
                </a:solidFill>
                <a:latin typeface="Arial"/>
                <a:ea typeface="Arial"/>
                <a:cs typeface="Arial"/>
                <a:sym typeface="Arial"/>
              </a:defRPr>
            </a:lvl5pPr>
            <a:lvl6pPr marL="0" lvl="5" indent="0" algn="r">
              <a:spcBef>
                <a:spcPts val="0"/>
              </a:spcBef>
              <a:buNone/>
              <a:defRPr sz="900" b="0" i="0" u="none" strike="noStrike" cap="none">
                <a:solidFill>
                  <a:srgbClr val="888888"/>
                </a:solidFill>
                <a:latin typeface="Arial"/>
                <a:ea typeface="Arial"/>
                <a:cs typeface="Arial"/>
                <a:sym typeface="Arial"/>
              </a:defRPr>
            </a:lvl6pPr>
            <a:lvl7pPr marL="0" lvl="6" indent="0" algn="r">
              <a:spcBef>
                <a:spcPts val="0"/>
              </a:spcBef>
              <a:buNone/>
              <a:defRPr sz="900" b="0" i="0" u="none" strike="noStrike" cap="none">
                <a:solidFill>
                  <a:srgbClr val="888888"/>
                </a:solidFill>
                <a:latin typeface="Arial"/>
                <a:ea typeface="Arial"/>
                <a:cs typeface="Arial"/>
                <a:sym typeface="Arial"/>
              </a:defRPr>
            </a:lvl7pPr>
            <a:lvl8pPr marL="0" lvl="7" indent="0" algn="r">
              <a:spcBef>
                <a:spcPts val="0"/>
              </a:spcBef>
              <a:buNone/>
              <a:defRPr sz="900" b="0" i="0" u="none" strike="noStrike" cap="none">
                <a:solidFill>
                  <a:srgbClr val="888888"/>
                </a:solidFill>
                <a:latin typeface="Arial"/>
                <a:ea typeface="Arial"/>
                <a:cs typeface="Arial"/>
                <a:sym typeface="Arial"/>
              </a:defRPr>
            </a:lvl8pPr>
            <a:lvl9pPr marL="0" lvl="8" indent="0" algn="r">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grpSp>
        <p:nvGrpSpPr>
          <p:cNvPr id="36" name="Google Shape;36;p58"/>
          <p:cNvGrpSpPr/>
          <p:nvPr/>
        </p:nvGrpSpPr>
        <p:grpSpPr>
          <a:xfrm>
            <a:off x="7334250" y="0"/>
            <a:ext cx="4857750" cy="1724025"/>
            <a:chOff x="7334250" y="0"/>
            <a:chExt cx="4857750" cy="1724025"/>
          </a:xfrm>
        </p:grpSpPr>
        <p:cxnSp>
          <p:nvCxnSpPr>
            <p:cNvPr id="37" name="Google Shape;37;p58"/>
            <p:cNvCxnSpPr/>
            <p:nvPr/>
          </p:nvCxnSpPr>
          <p:spPr>
            <a:xfrm rot="10800000">
              <a:off x="7334250" y="0"/>
              <a:ext cx="4857750" cy="762000"/>
            </a:xfrm>
            <a:prstGeom prst="straightConnector1">
              <a:avLst/>
            </a:prstGeom>
            <a:noFill/>
            <a:ln w="9525" cap="flat" cmpd="sng">
              <a:solidFill>
                <a:schemeClr val="dk1"/>
              </a:solidFill>
              <a:prstDash val="solid"/>
              <a:miter lim="800000"/>
              <a:headEnd type="none" w="sm" len="sm"/>
              <a:tailEnd type="none" w="sm" len="sm"/>
            </a:ln>
          </p:spPr>
        </p:cxnSp>
        <p:cxnSp>
          <p:nvCxnSpPr>
            <p:cNvPr id="38" name="Google Shape;38;p58"/>
            <p:cNvCxnSpPr/>
            <p:nvPr/>
          </p:nvCxnSpPr>
          <p:spPr>
            <a:xfrm>
              <a:off x="11487150" y="0"/>
              <a:ext cx="704850" cy="1724025"/>
            </a:xfrm>
            <a:prstGeom prst="straightConnector1">
              <a:avLst/>
            </a:prstGeom>
            <a:noFill/>
            <a:ln w="9525" cap="flat" cmpd="sng">
              <a:solidFill>
                <a:schemeClr val="dk1"/>
              </a:solidFill>
              <a:prstDash val="solid"/>
              <a:miter lim="800000"/>
              <a:headEnd type="none" w="sm" len="sm"/>
              <a:tailEnd type="none" w="sm" len="sm"/>
            </a:ln>
          </p:spPr>
        </p:cxnSp>
      </p:grpSp>
    </p:spTree>
    <p:extLst>
      <p:ext uri="{BB962C8B-B14F-4D97-AF65-F5344CB8AC3E}">
        <p14:creationId xmlns:p14="http://schemas.microsoft.com/office/powerpoint/2010/main" val="2323051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ntent">
  <p:cSld name="1_Three Content">
    <p:bg>
      <p:bgPr>
        <a:solidFill>
          <a:schemeClr val="lt1"/>
        </a:solidFill>
        <a:effectLst/>
      </p:bgPr>
    </p:bg>
    <p:spTree>
      <p:nvGrpSpPr>
        <p:cNvPr id="1" name="Shape 57"/>
        <p:cNvGrpSpPr/>
        <p:nvPr/>
      </p:nvGrpSpPr>
      <p:grpSpPr>
        <a:xfrm>
          <a:off x="0" y="0"/>
          <a:ext cx="0" cy="0"/>
          <a:chOff x="0" y="0"/>
          <a:chExt cx="0" cy="0"/>
        </a:xfrm>
      </p:grpSpPr>
      <p:sp>
        <p:nvSpPr>
          <p:cNvPr id="58" name="Google Shape;58;p61"/>
          <p:cNvSpPr txBox="1">
            <a:spLocks noGrp="1"/>
          </p:cNvSpPr>
          <p:nvPr>
            <p:ph type="title"/>
          </p:nvPr>
        </p:nvSpPr>
        <p:spPr>
          <a:xfrm>
            <a:off x="1885156" y="892177"/>
            <a:ext cx="8421688"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61"/>
          <p:cNvSpPr txBox="1">
            <a:spLocks noGrp="1"/>
          </p:cNvSpPr>
          <p:nvPr>
            <p:ph type="body" idx="1"/>
          </p:nvPr>
        </p:nvSpPr>
        <p:spPr>
          <a:xfrm>
            <a:off x="1243104" y="277693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61"/>
          <p:cNvSpPr txBox="1">
            <a:spLocks noGrp="1"/>
          </p:cNvSpPr>
          <p:nvPr>
            <p:ph type="body" idx="2"/>
          </p:nvPr>
        </p:nvSpPr>
        <p:spPr>
          <a:xfrm>
            <a:off x="1243104" y="3834606"/>
            <a:ext cx="2882475" cy="19978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1"/>
          <p:cNvSpPr txBox="1">
            <a:spLocks noGrp="1"/>
          </p:cNvSpPr>
          <p:nvPr>
            <p:ph type="body" idx="3"/>
          </p:nvPr>
        </p:nvSpPr>
        <p:spPr>
          <a:xfrm>
            <a:off x="4647665" y="2776936"/>
            <a:ext cx="289667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61"/>
          <p:cNvSpPr txBox="1">
            <a:spLocks noGrp="1"/>
          </p:cNvSpPr>
          <p:nvPr>
            <p:ph type="body" idx="4"/>
          </p:nvPr>
        </p:nvSpPr>
        <p:spPr>
          <a:xfrm>
            <a:off x="4647665" y="3834606"/>
            <a:ext cx="2896671" cy="19978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61"/>
          <p:cNvSpPr txBox="1">
            <a:spLocks noGrp="1"/>
          </p:cNvSpPr>
          <p:nvPr>
            <p:ph type="body" idx="5"/>
          </p:nvPr>
        </p:nvSpPr>
        <p:spPr>
          <a:xfrm>
            <a:off x="8066421" y="2776936"/>
            <a:ext cx="288247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4" name="Google Shape;64;p61"/>
          <p:cNvSpPr txBox="1">
            <a:spLocks noGrp="1"/>
          </p:cNvSpPr>
          <p:nvPr>
            <p:ph type="body" idx="6"/>
          </p:nvPr>
        </p:nvSpPr>
        <p:spPr>
          <a:xfrm>
            <a:off x="8066421" y="3834606"/>
            <a:ext cx="2882475" cy="19978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400"/>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400"/>
              <a:buNone/>
              <a:defRPr sz="1400"/>
            </a:lvl3pPr>
            <a:lvl4pPr marL="1828800" lvl="3" indent="-228600" algn="l">
              <a:lnSpc>
                <a:spcPct val="100000"/>
              </a:lnSpc>
              <a:spcBef>
                <a:spcPts val="500"/>
              </a:spcBef>
              <a:spcAft>
                <a:spcPts val="0"/>
              </a:spcAft>
              <a:buClr>
                <a:schemeClr val="dk1"/>
              </a:buClr>
              <a:buSzPts val="1400"/>
              <a:buNone/>
              <a:defRPr sz="1400"/>
            </a:lvl4pPr>
            <a:lvl5pPr marL="2286000" lvl="4" indent="-228600" algn="l">
              <a:lnSpc>
                <a:spcPct val="100000"/>
              </a:lnSpc>
              <a:spcBef>
                <a:spcPts val="500"/>
              </a:spcBef>
              <a:spcAft>
                <a:spcPts val="0"/>
              </a:spcAft>
              <a:buClr>
                <a:schemeClr val="dk1"/>
              </a:buClr>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888888"/>
                </a:solidFill>
                <a:latin typeface="Arial"/>
                <a:ea typeface="Arial"/>
                <a:cs typeface="Arial"/>
                <a:sym typeface="Arial"/>
              </a:defRPr>
            </a:lvl1pPr>
            <a:lvl2pPr marL="0" lvl="1" indent="0" algn="r">
              <a:spcBef>
                <a:spcPts val="0"/>
              </a:spcBef>
              <a:buNone/>
              <a:defRPr sz="900">
                <a:solidFill>
                  <a:srgbClr val="888888"/>
                </a:solidFill>
                <a:latin typeface="Arial"/>
                <a:ea typeface="Arial"/>
                <a:cs typeface="Arial"/>
                <a:sym typeface="Arial"/>
              </a:defRPr>
            </a:lvl2pPr>
            <a:lvl3pPr marL="0" lvl="2" indent="0" algn="r">
              <a:spcBef>
                <a:spcPts val="0"/>
              </a:spcBef>
              <a:buNone/>
              <a:defRPr sz="900">
                <a:solidFill>
                  <a:srgbClr val="888888"/>
                </a:solidFill>
                <a:latin typeface="Arial"/>
                <a:ea typeface="Arial"/>
                <a:cs typeface="Arial"/>
                <a:sym typeface="Arial"/>
              </a:defRPr>
            </a:lvl3pPr>
            <a:lvl4pPr marL="0" lvl="3" indent="0" algn="r">
              <a:spcBef>
                <a:spcPts val="0"/>
              </a:spcBef>
              <a:buNone/>
              <a:defRPr sz="900">
                <a:solidFill>
                  <a:srgbClr val="888888"/>
                </a:solidFill>
                <a:latin typeface="Arial"/>
                <a:ea typeface="Arial"/>
                <a:cs typeface="Arial"/>
                <a:sym typeface="Arial"/>
              </a:defRPr>
            </a:lvl4pPr>
            <a:lvl5pPr marL="0" lvl="4" indent="0" algn="r">
              <a:spcBef>
                <a:spcPts val="0"/>
              </a:spcBef>
              <a:buNone/>
              <a:defRPr sz="900">
                <a:solidFill>
                  <a:srgbClr val="888888"/>
                </a:solidFill>
                <a:latin typeface="Arial"/>
                <a:ea typeface="Arial"/>
                <a:cs typeface="Arial"/>
                <a:sym typeface="Arial"/>
              </a:defRPr>
            </a:lvl5pPr>
            <a:lvl6pPr marL="0" lvl="5" indent="0" algn="r">
              <a:spcBef>
                <a:spcPts val="0"/>
              </a:spcBef>
              <a:buNone/>
              <a:defRPr sz="900">
                <a:solidFill>
                  <a:srgbClr val="888888"/>
                </a:solidFill>
                <a:latin typeface="Arial"/>
                <a:ea typeface="Arial"/>
                <a:cs typeface="Arial"/>
                <a:sym typeface="Arial"/>
              </a:defRPr>
            </a:lvl6pPr>
            <a:lvl7pPr marL="0" lvl="6" indent="0" algn="r">
              <a:spcBef>
                <a:spcPts val="0"/>
              </a:spcBef>
              <a:buNone/>
              <a:defRPr sz="900">
                <a:solidFill>
                  <a:srgbClr val="888888"/>
                </a:solidFill>
                <a:latin typeface="Arial"/>
                <a:ea typeface="Arial"/>
                <a:cs typeface="Arial"/>
                <a:sym typeface="Arial"/>
              </a:defRPr>
            </a:lvl7pPr>
            <a:lvl8pPr marL="0" lvl="7" indent="0" algn="r">
              <a:spcBef>
                <a:spcPts val="0"/>
              </a:spcBef>
              <a:buNone/>
              <a:defRPr sz="900">
                <a:solidFill>
                  <a:srgbClr val="888888"/>
                </a:solidFill>
                <a:latin typeface="Arial"/>
                <a:ea typeface="Arial"/>
                <a:cs typeface="Arial"/>
                <a:sym typeface="Arial"/>
              </a:defRPr>
            </a:lvl8pPr>
            <a:lvl9pPr marL="0" lvl="8" indent="0" algn="r">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grpSp>
        <p:nvGrpSpPr>
          <p:cNvPr id="68" name="Google Shape;68;p61"/>
          <p:cNvGrpSpPr/>
          <p:nvPr/>
        </p:nvGrpSpPr>
        <p:grpSpPr>
          <a:xfrm>
            <a:off x="0" y="0"/>
            <a:ext cx="2238376" cy="3105150"/>
            <a:chOff x="0" y="0"/>
            <a:chExt cx="2238376" cy="3105150"/>
          </a:xfrm>
        </p:grpSpPr>
        <p:cxnSp>
          <p:nvCxnSpPr>
            <p:cNvPr id="69" name="Google Shape;69;p61"/>
            <p:cNvCxnSpPr/>
            <p:nvPr/>
          </p:nvCxnSpPr>
          <p:spPr>
            <a:xfrm flipH="1">
              <a:off x="0" y="0"/>
              <a:ext cx="1238250" cy="3105150"/>
            </a:xfrm>
            <a:prstGeom prst="straightConnector1">
              <a:avLst/>
            </a:prstGeom>
            <a:noFill/>
            <a:ln w="9525" cap="flat" cmpd="sng">
              <a:solidFill>
                <a:schemeClr val="dk1"/>
              </a:solidFill>
              <a:prstDash val="solid"/>
              <a:miter lim="800000"/>
              <a:headEnd type="none" w="sm" len="sm"/>
              <a:tailEnd type="none" w="sm" len="sm"/>
            </a:ln>
          </p:spPr>
        </p:cxnSp>
        <p:cxnSp>
          <p:nvCxnSpPr>
            <p:cNvPr id="70" name="Google Shape;70;p61"/>
            <p:cNvCxnSpPr/>
            <p:nvPr/>
          </p:nvCxnSpPr>
          <p:spPr>
            <a:xfrm flipH="1">
              <a:off x="0" y="0"/>
              <a:ext cx="2238376" cy="2476500"/>
            </a:xfrm>
            <a:prstGeom prst="straightConnector1">
              <a:avLst/>
            </a:prstGeom>
            <a:noFill/>
            <a:ln w="9525" cap="flat" cmpd="sng">
              <a:solidFill>
                <a:schemeClr val="dk1"/>
              </a:solidFill>
              <a:prstDash val="solid"/>
              <a:miter lim="800000"/>
              <a:headEnd type="none" w="sm" len="sm"/>
              <a:tailEnd type="none" w="sm" len="sm"/>
            </a:ln>
          </p:spPr>
        </p:cxnSp>
      </p:grpSp>
    </p:spTree>
    <p:extLst>
      <p:ext uri="{BB962C8B-B14F-4D97-AF65-F5344CB8AC3E}">
        <p14:creationId xmlns:p14="http://schemas.microsoft.com/office/powerpoint/2010/main" val="27288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 id="2147483670" r:id="rId16"/>
    <p:sldLayoutId id="2147483671" r:id="rId17"/>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5.sv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44.jpg"/><Relationship Id="rId5" Type="http://schemas.openxmlformats.org/officeDocument/2006/relationships/hyperlink" Target="https://kb.rspca.org.au/knowledge-base/what-animal-welfare-problems-are-associated-with-dog-breeding/" TargetMode="External"/><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hyperlink" Target="http://url/index.html"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hyperlink" Target="http://localhost:8080/" TargetMode="Externa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75.png"/><Relationship Id="rId12"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74.png"/><Relationship Id="rId11" Type="http://schemas.openxmlformats.org/officeDocument/2006/relationships/image" Target="../media/image55.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48.png"/><Relationship Id="rId9"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9.png"/><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48.png"/><Relationship Id="rId9"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79.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7.png"/><Relationship Id="rId7"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9.png"/><Relationship Id="rId7"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73.png"/><Relationship Id="rId4" Type="http://schemas.openxmlformats.org/officeDocument/2006/relationships/image" Target="../media/image48.png"/><Relationship Id="rId9" Type="http://schemas.openxmlformats.org/officeDocument/2006/relationships/image" Target="../media/image84.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79.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g"/><Relationship Id="rId7" Type="http://schemas.openxmlformats.org/officeDocument/2006/relationships/image" Target="../media/image90.jp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4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9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8.jpg"/></Relationships>
</file>

<file path=ppt/slides/_rels/slide5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93.jp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98.emf"/></Relationships>
</file>

<file path=ppt/slides/_rels/slide5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2.png"/><Relationship Id="rId3" Type="http://schemas.openxmlformats.org/officeDocument/2006/relationships/image" Target="../media/image64.png"/><Relationship Id="rId7" Type="http://schemas.openxmlformats.org/officeDocument/2006/relationships/image" Target="../media/image45.png"/><Relationship Id="rId12"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16.xml"/><Relationship Id="rId6" Type="http://schemas.openxmlformats.org/officeDocument/2006/relationships/image" Target="../media/image67.png"/><Relationship Id="rId11" Type="http://schemas.openxmlformats.org/officeDocument/2006/relationships/image" Target="../media/image48.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108.png"/></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9.xml"/><Relationship Id="rId1" Type="http://schemas.openxmlformats.org/officeDocument/2006/relationships/slideLayout" Target="../slideLayouts/slideLayout16.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1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1.xml"/><Relationship Id="rId1" Type="http://schemas.openxmlformats.org/officeDocument/2006/relationships/slideLayout" Target="../slideLayouts/slideLayout16.xml"/><Relationship Id="rId5" Type="http://schemas.openxmlformats.org/officeDocument/2006/relationships/image" Target="../media/image117.png"/><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20.png"/><Relationship Id="rId4" Type="http://schemas.openxmlformats.org/officeDocument/2006/relationships/image" Target="../media/image119.svg"/></Relationships>
</file>

<file path=ppt/slides/_rels/slide7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7.png"/><Relationship Id="rId3" Type="http://schemas.openxmlformats.org/officeDocument/2006/relationships/image" Target="../media/image118.png"/><Relationship Id="rId7" Type="http://schemas.openxmlformats.org/officeDocument/2006/relationships/chart" Target="../charts/chart1.xml"/><Relationship Id="rId12" Type="http://schemas.openxmlformats.org/officeDocument/2006/relationships/chart" Target="../charts/chart2.xml"/><Relationship Id="rId2" Type="http://schemas.openxmlformats.org/officeDocument/2006/relationships/notesSlide" Target="../notesSlides/notesSlide75.xml"/><Relationship Id="rId1" Type="http://schemas.openxmlformats.org/officeDocument/2006/relationships/slideLayout" Target="../slideLayouts/slideLayout10.xml"/><Relationship Id="rId6" Type="http://schemas.openxmlformats.org/officeDocument/2006/relationships/image" Target="../media/image122.svg"/><Relationship Id="rId11" Type="http://schemas.openxmlformats.org/officeDocument/2006/relationships/image" Target="../media/image126.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19.svg"/><Relationship Id="rId9" Type="http://schemas.openxmlformats.org/officeDocument/2006/relationships/image" Target="../media/image124.png"/></Relationships>
</file>

<file path=ppt/slides/_rels/slide7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76.xml"/><Relationship Id="rId1" Type="http://schemas.openxmlformats.org/officeDocument/2006/relationships/slideLayout" Target="../slideLayouts/slideLayout14.xml"/><Relationship Id="rId6" Type="http://schemas.openxmlformats.org/officeDocument/2006/relationships/image" Target="../media/image130.svg"/><Relationship Id="rId11" Type="http://schemas.openxmlformats.org/officeDocument/2006/relationships/image" Target="../media/image135.sv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79.xml"/><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hyperlink" Target="https://www.flickr.com/photos/jlascar/1480285490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hyperlink" Target="https://www.iotm2mcouncil.org/iot-library/news/smart-retail-news/singapore-supermarket-tries-out-a2z-smart-trolleys%ef%bf%bc/"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42.svg"/><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2305790" y="4982919"/>
            <a:ext cx="7186508" cy="1170197"/>
          </a:xfrm>
        </p:spPr>
        <p:txBody>
          <a:bodyPr>
            <a:noAutofit/>
          </a:bodyPr>
          <a:lstStyle/>
          <a:p>
            <a:pPr algn="ctr"/>
            <a:r>
              <a:rPr lang="en-US" sz="2000" dirty="0"/>
              <a:t>IBM AI Team 3:</a:t>
            </a:r>
            <a:br>
              <a:rPr lang="en-US" sz="2000" dirty="0"/>
            </a:br>
            <a:r>
              <a:rPr lang="en-US" sz="2000" dirty="0"/>
              <a:t>Neo Say Chao / Julia Ge / Colin Sun / Eugene Ang</a:t>
            </a:r>
          </a:p>
          <a:p>
            <a:pPr algn="ctr"/>
            <a:r>
              <a:rPr lang="en-US" sz="2000" dirty="0"/>
              <a:t>12 Sep 2022</a:t>
            </a:r>
          </a:p>
          <a:p>
            <a:pPr algn="ctr"/>
            <a:endParaRPr lang="en-US" sz="2000" dirty="0"/>
          </a:p>
        </p:txBody>
      </p:sp>
      <p:sp>
        <p:nvSpPr>
          <p:cNvPr id="7" name="Title 6">
            <a:extLst>
              <a:ext uri="{FF2B5EF4-FFF2-40B4-BE49-F238E27FC236}">
                <a16:creationId xmlns:a16="http://schemas.microsoft.com/office/drawing/2014/main" id="{C6FB7D6A-C8E6-692E-B35E-56332D483A19}"/>
              </a:ext>
            </a:extLst>
          </p:cNvPr>
          <p:cNvSpPr>
            <a:spLocks noGrp="1"/>
          </p:cNvSpPr>
          <p:nvPr>
            <p:ph type="ctrTitle"/>
          </p:nvPr>
        </p:nvSpPr>
        <p:spPr>
          <a:xfrm>
            <a:off x="92897" y="3561578"/>
            <a:ext cx="11875577" cy="1170197"/>
          </a:xfrm>
        </p:spPr>
        <p:txBody>
          <a:bodyPr/>
          <a:lstStyle/>
          <a:p>
            <a:pPr algn="ctr"/>
            <a:r>
              <a:rPr lang="en-US" sz="3200" b="1" dirty="0">
                <a:solidFill>
                  <a:srgbClr val="002060"/>
                </a:solidFill>
              </a:rPr>
              <a:t>Increasing customer engagement and sales through ai</a:t>
            </a:r>
            <a:endParaRPr lang="en-SG" sz="3200" b="1" dirty="0">
              <a:solidFill>
                <a:srgbClr val="002060"/>
              </a:solidFill>
            </a:endParaRPr>
          </a:p>
        </p:txBody>
      </p:sp>
      <p:pic>
        <p:nvPicPr>
          <p:cNvPr id="4" name="Picture 3">
            <a:extLst>
              <a:ext uri="{FF2B5EF4-FFF2-40B4-BE49-F238E27FC236}">
                <a16:creationId xmlns:a16="http://schemas.microsoft.com/office/drawing/2014/main" id="{BD614291-4BD8-4F71-60ED-7B4C40B9A479}"/>
              </a:ext>
            </a:extLst>
          </p:cNvPr>
          <p:cNvPicPr>
            <a:picLocks noChangeAspect="1"/>
          </p:cNvPicPr>
          <p:nvPr/>
        </p:nvPicPr>
        <p:blipFill>
          <a:blip r:embed="rId3"/>
          <a:stretch>
            <a:fillRect/>
          </a:stretch>
        </p:blipFill>
        <p:spPr>
          <a:xfrm>
            <a:off x="8379422" y="1513115"/>
            <a:ext cx="2225752" cy="1681054"/>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grpSp>
        <p:nvGrpSpPr>
          <p:cNvPr id="8" name="Group 7">
            <a:extLst>
              <a:ext uri="{FF2B5EF4-FFF2-40B4-BE49-F238E27FC236}">
                <a16:creationId xmlns:a16="http://schemas.microsoft.com/office/drawing/2014/main" id="{5A7EF6E5-6AF0-3E9A-2950-6E77BBB357D9}"/>
              </a:ext>
            </a:extLst>
          </p:cNvPr>
          <p:cNvGrpSpPr>
            <a:grpSpLocks noGrp="1" noUngrp="1" noRot="1" noMove="1" noResize="1"/>
          </p:cNvGrpSpPr>
          <p:nvPr/>
        </p:nvGrpSpPr>
        <p:grpSpPr>
          <a:xfrm>
            <a:off x="804152" y="1647217"/>
            <a:ext cx="11258145" cy="4559765"/>
            <a:chOff x="412074" y="1469490"/>
            <a:chExt cx="11367852" cy="4743978"/>
          </a:xfrm>
        </p:grpSpPr>
        <p:sp>
          <p:nvSpPr>
            <p:cNvPr id="9" name="TextBox 8">
              <a:extLst>
                <a:ext uri="{FF2B5EF4-FFF2-40B4-BE49-F238E27FC236}">
                  <a16:creationId xmlns:a16="http://schemas.microsoft.com/office/drawing/2014/main" id="{F84CBB6F-20DD-4F45-D9C7-F6039CCA2C70}"/>
                </a:ext>
              </a:extLst>
            </p:cNvPr>
            <p:cNvSpPr txBox="1">
              <a:spLocks noGrp="1" noRot="1" noMove="1" noResize="1" noEditPoints="1" noAdjustHandles="1" noChangeArrowheads="1" noChangeShapeType="1"/>
            </p:cNvSpPr>
            <p:nvPr/>
          </p:nvSpPr>
          <p:spPr>
            <a:xfrm>
              <a:off x="532918" y="5936469"/>
              <a:ext cx="3542361" cy="276999"/>
            </a:xfrm>
            <a:prstGeom prst="rect">
              <a:avLst/>
            </a:prstGeom>
            <a:noFill/>
          </p:spPr>
          <p:txBody>
            <a:bodyPr wrap="square" rtlCol="0">
              <a:spAutoFit/>
            </a:bodyPr>
            <a:lstStyle/>
            <a:p>
              <a:r>
                <a:rPr lang="en-US" sz="1200" dirty="0"/>
                <a:t>Source:  VISA Inc press release on 3 Sept 2021</a:t>
              </a:r>
              <a:endParaRPr lang="en-SG" sz="1200" dirty="0"/>
            </a:p>
          </p:txBody>
        </p:sp>
        <p:pic>
          <p:nvPicPr>
            <p:cNvPr id="13" name="Picture 12">
              <a:extLst>
                <a:ext uri="{FF2B5EF4-FFF2-40B4-BE49-F238E27FC236}">
                  <a16:creationId xmlns:a16="http://schemas.microsoft.com/office/drawing/2014/main" id="{6CB0511A-4290-9637-729E-873041C34841}"/>
                </a:ext>
              </a:extLst>
            </p:cNvPr>
            <p:cNvPicPr>
              <a:picLocks noGrp="1" noRot="1" noChangeAspect="1" noMove="1" noResize="1" noEditPoints="1" noAdjustHandles="1" noChangeArrowheads="1" noChangeShapeType="1" noCrop="1"/>
            </p:cNvPicPr>
            <p:nvPr/>
          </p:nvPicPr>
          <p:blipFill>
            <a:blip r:embed="rId3"/>
            <a:stretch>
              <a:fillRect/>
            </a:stretch>
          </p:blipFill>
          <p:spPr>
            <a:xfrm>
              <a:off x="412074" y="1469490"/>
              <a:ext cx="11367852" cy="4416333"/>
            </a:xfrm>
            <a:prstGeom prst="rect">
              <a:avLst/>
            </a:prstGeom>
            <a:ln>
              <a:solidFill>
                <a:schemeClr val="tx1"/>
              </a:solidFill>
            </a:ln>
          </p:spPr>
        </p:pic>
        <p:sp>
          <p:nvSpPr>
            <p:cNvPr id="14" name="Oval 13">
              <a:extLst>
                <a:ext uri="{FF2B5EF4-FFF2-40B4-BE49-F238E27FC236}">
                  <a16:creationId xmlns:a16="http://schemas.microsoft.com/office/drawing/2014/main" id="{0A1DBDC3-DC75-B1E1-6D23-90468F84D05A}"/>
                </a:ext>
              </a:extLst>
            </p:cNvPr>
            <p:cNvSpPr>
              <a:spLocks noGrp="1" noRot="1" noMove="1" noResize="1" noEditPoints="1" noAdjustHandles="1" noChangeArrowheads="1" noChangeShapeType="1"/>
            </p:cNvSpPr>
            <p:nvPr/>
          </p:nvSpPr>
          <p:spPr>
            <a:xfrm>
              <a:off x="6100048" y="3638027"/>
              <a:ext cx="4638032" cy="327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4995E24D-4CEB-ACA7-D699-76B8F9ECE16E}"/>
                </a:ext>
              </a:extLst>
            </p:cNvPr>
            <p:cNvSpPr>
              <a:spLocks noGrp="1" noRot="1" noMove="1" noResize="1" noEditPoints="1" noAdjustHandles="1" noChangeArrowheads="1" noChangeShapeType="1"/>
            </p:cNvSpPr>
            <p:nvPr/>
          </p:nvSpPr>
          <p:spPr>
            <a:xfrm>
              <a:off x="5315681" y="4256510"/>
              <a:ext cx="5589632" cy="327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6" name="Title 4">
            <a:extLst>
              <a:ext uri="{FF2B5EF4-FFF2-40B4-BE49-F238E27FC236}">
                <a16:creationId xmlns:a16="http://schemas.microsoft.com/office/drawing/2014/main" id="{4018E6D9-F850-27BF-5978-B59D47006C53}"/>
              </a:ext>
            </a:extLst>
          </p:cNvPr>
          <p:cNvSpPr>
            <a:spLocks noGrp="1"/>
          </p:cNvSpPr>
          <p:nvPr>
            <p:ph type="title"/>
          </p:nvPr>
        </p:nvSpPr>
        <p:spPr>
          <a:xfrm>
            <a:off x="1875824" y="173714"/>
            <a:ext cx="9477975" cy="1325563"/>
          </a:xfrm>
        </p:spPr>
        <p:txBody>
          <a:bodyPr>
            <a:normAutofit fontScale="90000"/>
          </a:bodyPr>
          <a:lstStyle/>
          <a:p>
            <a:r>
              <a:rPr lang="en-US" sz="4000" b="1" dirty="0">
                <a:effectLst>
                  <a:outerShdw blurRad="38100" dist="38100" dir="2700000" algn="tl">
                    <a:srgbClr val="000000">
                      <a:alpha val="43137"/>
                    </a:srgbClr>
                  </a:outerShdw>
                </a:effectLst>
              </a:rPr>
              <a:t>The problem: Physical Supermarket sales are under threat</a:t>
            </a:r>
            <a:endParaRPr lang="en-SG" sz="4000" dirty="0"/>
          </a:p>
        </p:txBody>
      </p:sp>
    </p:spTree>
    <p:extLst>
      <p:ext uri="{BB962C8B-B14F-4D97-AF65-F5344CB8AC3E}">
        <p14:creationId xmlns:p14="http://schemas.microsoft.com/office/powerpoint/2010/main" val="123132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sp>
        <p:nvSpPr>
          <p:cNvPr id="8" name="TextBox 7">
            <a:extLst>
              <a:ext uri="{FF2B5EF4-FFF2-40B4-BE49-F238E27FC236}">
                <a16:creationId xmlns:a16="http://schemas.microsoft.com/office/drawing/2014/main" id="{1F430234-9B91-2F08-0086-B61D8094BBA3}"/>
              </a:ext>
            </a:extLst>
          </p:cNvPr>
          <p:cNvSpPr txBox="1">
            <a:spLocks noGrp="1" noRot="1" noMove="1" noResize="1" noEditPoints="1" noAdjustHandles="1" noChangeArrowheads="1" noChangeShapeType="1"/>
          </p:cNvSpPr>
          <p:nvPr/>
        </p:nvSpPr>
        <p:spPr>
          <a:xfrm>
            <a:off x="365561" y="6199443"/>
            <a:ext cx="4809111" cy="276999"/>
          </a:xfrm>
          <a:prstGeom prst="rect">
            <a:avLst/>
          </a:prstGeom>
          <a:noFill/>
        </p:spPr>
        <p:txBody>
          <a:bodyPr wrap="square" rtlCol="0">
            <a:spAutoFit/>
          </a:bodyPr>
          <a:lstStyle/>
          <a:p>
            <a:r>
              <a:rPr lang="en-US" sz="1200" dirty="0"/>
              <a:t>Source: Statista GmbH in cooperation with Rakuten Insight, Oct 2021</a:t>
            </a:r>
            <a:endParaRPr lang="en-SG" sz="1200" dirty="0"/>
          </a:p>
        </p:txBody>
      </p:sp>
      <p:graphicFrame>
        <p:nvGraphicFramePr>
          <p:cNvPr id="9" name="Object 8">
            <a:extLst>
              <a:ext uri="{FF2B5EF4-FFF2-40B4-BE49-F238E27FC236}">
                <a16:creationId xmlns:a16="http://schemas.microsoft.com/office/drawing/2014/main" id="{F9557862-6AA5-9949-919E-31CBB029FB43}"/>
              </a:ext>
            </a:extLst>
          </p:cNvPr>
          <p:cNvGraphicFramePr>
            <a:graphicFrameLocks noGrp="1" noDrilldown="1" noChangeAspect="1" noMove="1" noResize="1"/>
          </p:cNvGraphicFramePr>
          <p:nvPr/>
        </p:nvGraphicFramePr>
        <p:xfrm>
          <a:off x="9756492" y="3119329"/>
          <a:ext cx="2435508" cy="1488930"/>
        </p:xfrm>
        <a:graphic>
          <a:graphicData uri="http://schemas.openxmlformats.org/presentationml/2006/ole">
            <mc:AlternateContent xmlns:mc="http://schemas.openxmlformats.org/markup-compatibility/2006">
              <mc:Choice xmlns:v="urn:schemas-microsoft-com:vml" Requires="v">
                <p:oleObj name="Worksheet" r:id="rId3" imgW="1721083" imgH="1111365" progId="Excel.Sheet.12">
                  <p:embed/>
                </p:oleObj>
              </mc:Choice>
              <mc:Fallback>
                <p:oleObj name="Worksheet" r:id="rId3" imgW="1721083" imgH="1111365" progId="Excel.Sheet.12">
                  <p:embed/>
                  <p:pic>
                    <p:nvPicPr>
                      <p:cNvPr id="9" name="Object 8">
                        <a:extLst>
                          <a:ext uri="{FF2B5EF4-FFF2-40B4-BE49-F238E27FC236}">
                            <a16:creationId xmlns:a16="http://schemas.microsoft.com/office/drawing/2014/main" id="{F9557862-6AA5-9949-919E-31CBB029FB43}"/>
                          </a:ext>
                        </a:extLst>
                      </p:cNvPr>
                      <p:cNvPicPr/>
                      <p:nvPr/>
                    </p:nvPicPr>
                    <p:blipFill>
                      <a:blip r:embed="rId4"/>
                      <a:stretch>
                        <a:fillRect/>
                      </a:stretch>
                    </p:blipFill>
                    <p:spPr>
                      <a:xfrm>
                        <a:off x="9756492" y="3119329"/>
                        <a:ext cx="2435508" cy="1488930"/>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602CC2E3-AF75-4515-00A1-E9929263F192}"/>
              </a:ext>
            </a:extLst>
          </p:cNvPr>
          <p:cNvPicPr>
            <a:picLocks noChangeAspect="1"/>
          </p:cNvPicPr>
          <p:nvPr/>
        </p:nvPicPr>
        <p:blipFill>
          <a:blip r:embed="rId5"/>
          <a:stretch>
            <a:fillRect/>
          </a:stretch>
        </p:blipFill>
        <p:spPr>
          <a:xfrm>
            <a:off x="208343" y="1658113"/>
            <a:ext cx="9532381" cy="4491512"/>
          </a:xfrm>
          <a:prstGeom prst="rect">
            <a:avLst/>
          </a:prstGeom>
          <a:ln>
            <a:solidFill>
              <a:schemeClr val="tx1"/>
            </a:solidFill>
          </a:ln>
        </p:spPr>
      </p:pic>
      <p:sp>
        <p:nvSpPr>
          <p:cNvPr id="2" name="Oval 1">
            <a:extLst>
              <a:ext uri="{FF2B5EF4-FFF2-40B4-BE49-F238E27FC236}">
                <a16:creationId xmlns:a16="http://schemas.microsoft.com/office/drawing/2014/main" id="{A1BD5F38-8AAF-3F40-E27F-6F1183269FB7}"/>
              </a:ext>
            </a:extLst>
          </p:cNvPr>
          <p:cNvSpPr/>
          <p:nvPr/>
        </p:nvSpPr>
        <p:spPr>
          <a:xfrm>
            <a:off x="2770116" y="2497183"/>
            <a:ext cx="3274423" cy="186363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4">
            <a:extLst>
              <a:ext uri="{FF2B5EF4-FFF2-40B4-BE49-F238E27FC236}">
                <a16:creationId xmlns:a16="http://schemas.microsoft.com/office/drawing/2014/main" id="{2C2367A7-D714-EAEA-4AC3-B7B2D1CB86DA}"/>
              </a:ext>
            </a:extLst>
          </p:cNvPr>
          <p:cNvSpPr txBox="1">
            <a:spLocks/>
          </p:cNvSpPr>
          <p:nvPr/>
        </p:nvSpPr>
        <p:spPr>
          <a:xfrm>
            <a:off x="1875824" y="173714"/>
            <a:ext cx="9477975" cy="1325563"/>
          </a:xfrm>
          <a:prstGeom prst="rect">
            <a:avLst/>
          </a:prstGeom>
        </p:spPr>
        <p:txBody>
          <a:bodyPr vert="horz" lIns="91440" tIns="45720" rIns="91440" bIns="45720" rtlCol="0" anchor="ctr">
            <a:normAutofit fontScale="90000"/>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000" b="1">
                <a:effectLst>
                  <a:outerShdw blurRad="38100" dist="38100" dir="2700000" algn="tl">
                    <a:srgbClr val="000000">
                      <a:alpha val="43137"/>
                    </a:srgbClr>
                  </a:outerShdw>
                </a:effectLst>
              </a:rPr>
              <a:t>The problem: Physical Supermarket sales are under threat</a:t>
            </a:r>
            <a:endParaRPr lang="en-US" sz="4000"/>
          </a:p>
        </p:txBody>
      </p:sp>
    </p:spTree>
    <p:extLst>
      <p:ext uri="{BB962C8B-B14F-4D97-AF65-F5344CB8AC3E}">
        <p14:creationId xmlns:p14="http://schemas.microsoft.com/office/powerpoint/2010/main" val="2161566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
        <p:nvSpPr>
          <p:cNvPr id="13" name="Title 4">
            <a:extLst>
              <a:ext uri="{FF2B5EF4-FFF2-40B4-BE49-F238E27FC236}">
                <a16:creationId xmlns:a16="http://schemas.microsoft.com/office/drawing/2014/main" id="{EF2139DC-24D5-7566-DAA2-E7FE8CE7FB78}"/>
              </a:ext>
            </a:extLst>
          </p:cNvPr>
          <p:cNvSpPr txBox="1">
            <a:spLocks/>
          </p:cNvSpPr>
          <p:nvPr/>
        </p:nvSpPr>
        <p:spPr>
          <a:xfrm>
            <a:off x="2326929" y="173714"/>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SG" sz="4000" b="1" dirty="0">
                <a:effectLst>
                  <a:outerShdw blurRad="38100" dist="38100" dir="2700000" algn="tl">
                    <a:srgbClr val="000000">
                      <a:alpha val="43137"/>
                    </a:srgbClr>
                  </a:outerShdw>
                </a:effectLst>
              </a:rPr>
              <a:t>Threat #1: Ease of secured online shopping</a:t>
            </a:r>
            <a:endParaRPr lang="en-US" sz="4000" dirty="0"/>
          </a:p>
        </p:txBody>
      </p:sp>
      <p:pic>
        <p:nvPicPr>
          <p:cNvPr id="2" name="Picture 1">
            <a:extLst>
              <a:ext uri="{FF2B5EF4-FFF2-40B4-BE49-F238E27FC236}">
                <a16:creationId xmlns:a16="http://schemas.microsoft.com/office/drawing/2014/main" id="{7B43E767-B60C-5B04-9732-B5DF4F7CC9FD}"/>
              </a:ext>
            </a:extLst>
          </p:cNvPr>
          <p:cNvPicPr>
            <a:picLocks noGrp="1" noRot="1" noChangeAspect="1" noMove="1" noResize="1" noEditPoints="1" noAdjustHandles="1" noChangeArrowheads="1" noChangeShapeType="1" noCrop="1"/>
          </p:cNvPicPr>
          <p:nvPr/>
        </p:nvPicPr>
        <p:blipFill>
          <a:blip r:embed="rId3"/>
          <a:stretch>
            <a:fillRect/>
          </a:stretch>
        </p:blipFill>
        <p:spPr>
          <a:xfrm>
            <a:off x="880420" y="1499277"/>
            <a:ext cx="10431160" cy="4907705"/>
          </a:xfrm>
          <a:prstGeom prst="rect">
            <a:avLst/>
          </a:prstGeom>
        </p:spPr>
      </p:pic>
    </p:spTree>
    <p:extLst>
      <p:ext uri="{BB962C8B-B14F-4D97-AF65-F5344CB8AC3E}">
        <p14:creationId xmlns:p14="http://schemas.microsoft.com/office/powerpoint/2010/main" val="234994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pic>
        <p:nvPicPr>
          <p:cNvPr id="11" name="Picture 10">
            <a:extLst>
              <a:ext uri="{FF2B5EF4-FFF2-40B4-BE49-F238E27FC236}">
                <a16:creationId xmlns:a16="http://schemas.microsoft.com/office/drawing/2014/main" id="{1ED72FBE-C09E-C527-2775-F29B62DC157D}"/>
              </a:ext>
            </a:extLst>
          </p:cNvPr>
          <p:cNvPicPr>
            <a:picLocks noChangeAspect="1"/>
          </p:cNvPicPr>
          <p:nvPr/>
        </p:nvPicPr>
        <p:blipFill>
          <a:blip r:embed="rId3"/>
          <a:stretch>
            <a:fillRect/>
          </a:stretch>
        </p:blipFill>
        <p:spPr>
          <a:xfrm>
            <a:off x="6670965" y="249381"/>
            <a:ext cx="5400046" cy="6155046"/>
          </a:xfrm>
          <a:prstGeom prst="rect">
            <a:avLst/>
          </a:prstGeom>
        </p:spPr>
      </p:pic>
      <p:sp>
        <p:nvSpPr>
          <p:cNvPr id="13" name="TextBox 12">
            <a:extLst>
              <a:ext uri="{FF2B5EF4-FFF2-40B4-BE49-F238E27FC236}">
                <a16:creationId xmlns:a16="http://schemas.microsoft.com/office/drawing/2014/main" id="{257B2256-FB61-9EDD-BFFA-80DCA688BE06}"/>
              </a:ext>
            </a:extLst>
          </p:cNvPr>
          <p:cNvSpPr txBox="1">
            <a:spLocks noGrp="1" noRot="1" noMove="1" noResize="1" noEditPoints="1" noAdjustHandles="1" noChangeArrowheads="1" noChangeShapeType="1"/>
          </p:cNvSpPr>
          <p:nvPr/>
        </p:nvSpPr>
        <p:spPr>
          <a:xfrm>
            <a:off x="869202" y="1915765"/>
            <a:ext cx="5811983" cy="3026470"/>
          </a:xfrm>
          <a:prstGeom prst="rect">
            <a:avLst/>
          </a:prstGeom>
          <a:noFill/>
        </p:spPr>
        <p:txBody>
          <a:bodyPr wrap="square" rtlCol="0">
            <a:spAutoFit/>
          </a:bodyPr>
          <a:lstStyle/>
          <a:p>
            <a:pPr marL="285750" indent="-285750">
              <a:spcBef>
                <a:spcPts val="1000"/>
              </a:spcBef>
              <a:spcAft>
                <a:spcPts val="1800"/>
              </a:spcAft>
              <a:buFont typeface="Arial" panose="020B0604020202020204" pitchFamily="34" charset="0"/>
              <a:buChar char="•"/>
            </a:pPr>
            <a:r>
              <a:rPr lang="en-US" sz="2400" dirty="0">
                <a:latin typeface="+mj-lt"/>
              </a:rPr>
              <a:t>Higher business costs (rental, salaries etc.) due to inflation</a:t>
            </a:r>
          </a:p>
          <a:p>
            <a:pPr marL="285750" indent="-285750">
              <a:spcBef>
                <a:spcPts val="1000"/>
              </a:spcBef>
              <a:spcAft>
                <a:spcPts val="1800"/>
              </a:spcAft>
              <a:buFont typeface="Arial" panose="020B0604020202020204" pitchFamily="34" charset="0"/>
              <a:buChar char="•"/>
            </a:pPr>
            <a:r>
              <a:rPr lang="en-US" sz="2400" dirty="0">
                <a:latin typeface="+mj-lt"/>
              </a:rPr>
              <a:t>New entrants (Don Don Donki, Haomart, Prime Supermarket etc.) and more stores launched by existing players</a:t>
            </a:r>
            <a:endParaRPr lang="en-SG" sz="2400" dirty="0">
              <a:latin typeface="+mj-lt"/>
            </a:endParaRPr>
          </a:p>
          <a:p>
            <a:pPr marL="285750" indent="-285750">
              <a:spcBef>
                <a:spcPts val="1000"/>
              </a:spcBef>
              <a:spcAft>
                <a:spcPts val="1800"/>
              </a:spcAft>
              <a:buFont typeface="Arial" panose="020B0604020202020204" pitchFamily="34" charset="0"/>
              <a:buChar char="•"/>
            </a:pPr>
            <a:r>
              <a:rPr lang="en-US" sz="2400" dirty="0">
                <a:latin typeface="+mj-lt"/>
              </a:rPr>
              <a:t>Manpower shortages</a:t>
            </a:r>
          </a:p>
        </p:txBody>
      </p:sp>
      <p:sp>
        <p:nvSpPr>
          <p:cNvPr id="14" name="Title 3">
            <a:extLst>
              <a:ext uri="{FF2B5EF4-FFF2-40B4-BE49-F238E27FC236}">
                <a16:creationId xmlns:a16="http://schemas.microsoft.com/office/drawing/2014/main" id="{1C0179F8-19BE-CD34-BDF8-18AD60789CCC}"/>
              </a:ext>
            </a:extLst>
          </p:cNvPr>
          <p:cNvSpPr>
            <a:spLocks noGrp="1" noRot="1" noMove="1" noResize="1" noEditPoints="1" noAdjustHandles="1" noChangeArrowheads="1" noChangeShapeType="1"/>
          </p:cNvSpPr>
          <p:nvPr>
            <p:ph type="title"/>
          </p:nvPr>
        </p:nvSpPr>
        <p:spPr>
          <a:xfrm>
            <a:off x="461002" y="433398"/>
            <a:ext cx="6628384" cy="1325563"/>
          </a:xfrm>
        </p:spPr>
        <p:txBody>
          <a:bodyPr>
            <a:noAutofit/>
          </a:bodyPr>
          <a:lstStyle/>
          <a:p>
            <a:r>
              <a:rPr lang="en-SG" sz="4000" b="1" dirty="0">
                <a:effectLst>
                  <a:outerShdw blurRad="38100" dist="38100" dir="2700000" algn="tl">
                    <a:srgbClr val="000000">
                      <a:alpha val="43137"/>
                    </a:srgbClr>
                  </a:outerShdw>
                </a:effectLst>
              </a:rPr>
              <a:t>Other threats</a:t>
            </a:r>
          </a:p>
        </p:txBody>
      </p:sp>
    </p:spTree>
    <p:extLst>
      <p:ext uri="{BB962C8B-B14F-4D97-AF65-F5344CB8AC3E}">
        <p14:creationId xmlns:p14="http://schemas.microsoft.com/office/powerpoint/2010/main" val="1945568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22" name="Title 1">
            <a:extLst>
              <a:ext uri="{FF2B5EF4-FFF2-40B4-BE49-F238E27FC236}">
                <a16:creationId xmlns:a16="http://schemas.microsoft.com/office/drawing/2014/main" id="{C9C0A0B9-7EBF-4335-E67F-775246545F7A}"/>
              </a:ext>
            </a:extLst>
          </p:cNvPr>
          <p:cNvSpPr>
            <a:spLocks noGrp="1" noRot="1" noMove="1" noResize="1" noEditPoints="1" noAdjustHandles="1" noChangeArrowheads="1" noChangeShapeType="1"/>
          </p:cNvSpPr>
          <p:nvPr>
            <p:ph type="title"/>
          </p:nvPr>
        </p:nvSpPr>
        <p:spPr>
          <a:xfrm>
            <a:off x="1727581" y="170613"/>
            <a:ext cx="9270524" cy="1325563"/>
          </a:xfrm>
        </p:spPr>
        <p:txBody>
          <a:bodyPr>
            <a:normAutofit fontScale="90000"/>
          </a:bodyPr>
          <a:lstStyle/>
          <a:p>
            <a:r>
              <a:rPr lang="en-US" sz="4000" b="1" dirty="0">
                <a:effectLst>
                  <a:outerShdw blurRad="38100" dist="38100" dir="2700000" algn="tl">
                    <a:srgbClr val="000000">
                      <a:alpha val="43137"/>
                    </a:srgbClr>
                  </a:outerShdw>
                </a:effectLst>
              </a:rPr>
              <a:t>Addressable market size </a:t>
            </a:r>
            <a:br>
              <a:rPr lang="en-US" sz="4000" b="1" dirty="0">
                <a:effectLst>
                  <a:outerShdw blurRad="38100" dist="38100" dir="2700000" algn="tl">
                    <a:srgbClr val="000000">
                      <a:alpha val="43137"/>
                    </a:srgbClr>
                  </a:outerShdw>
                </a:effectLst>
              </a:rPr>
            </a:br>
            <a:r>
              <a:rPr lang="en-US" sz="4000" b="1" dirty="0">
                <a:effectLst>
                  <a:outerShdw blurRad="38100" dist="38100" dir="2700000" algn="tl">
                    <a:srgbClr val="000000">
                      <a:alpha val="43137"/>
                    </a:srgbClr>
                  </a:outerShdw>
                </a:effectLst>
              </a:rPr>
              <a:t>for supermarkets &amp; hypermarkets </a:t>
            </a:r>
          </a:p>
        </p:txBody>
      </p:sp>
      <p:sp>
        <p:nvSpPr>
          <p:cNvPr id="13" name="TextBox 12">
            <a:extLst>
              <a:ext uri="{FF2B5EF4-FFF2-40B4-BE49-F238E27FC236}">
                <a16:creationId xmlns:a16="http://schemas.microsoft.com/office/drawing/2014/main" id="{9A93A0EE-2B98-E52F-1A27-B58D2156D6C2}"/>
              </a:ext>
            </a:extLst>
          </p:cNvPr>
          <p:cNvSpPr txBox="1"/>
          <p:nvPr/>
        </p:nvSpPr>
        <p:spPr>
          <a:xfrm>
            <a:off x="1654044" y="6249793"/>
            <a:ext cx="3528527" cy="276999"/>
          </a:xfrm>
          <a:prstGeom prst="rect">
            <a:avLst/>
          </a:prstGeom>
          <a:noFill/>
        </p:spPr>
        <p:txBody>
          <a:bodyPr wrap="square" rtlCol="0">
            <a:spAutoFit/>
          </a:bodyPr>
          <a:lstStyle/>
          <a:p>
            <a:r>
              <a:rPr lang="en-US" sz="1200" dirty="0"/>
              <a:t>Source: Dept of Statistics, Singapore (2021)</a:t>
            </a:r>
            <a:endParaRPr lang="en-SG" sz="1200" dirty="0"/>
          </a:p>
        </p:txBody>
      </p:sp>
      <p:grpSp>
        <p:nvGrpSpPr>
          <p:cNvPr id="14" name="Group 13">
            <a:extLst>
              <a:ext uri="{FF2B5EF4-FFF2-40B4-BE49-F238E27FC236}">
                <a16:creationId xmlns:a16="http://schemas.microsoft.com/office/drawing/2014/main" id="{5F18E76A-A6F5-9832-E55B-F8A19BD67D5A}"/>
              </a:ext>
            </a:extLst>
          </p:cNvPr>
          <p:cNvGrpSpPr>
            <a:grpSpLocks noGrp="1" noUngrp="1" noRot="1" noMove="1" noResize="1"/>
          </p:cNvGrpSpPr>
          <p:nvPr/>
        </p:nvGrpSpPr>
        <p:grpSpPr>
          <a:xfrm>
            <a:off x="1727581" y="1646279"/>
            <a:ext cx="9488409" cy="4559968"/>
            <a:chOff x="790334" y="2493790"/>
            <a:chExt cx="4147375" cy="3020709"/>
          </a:xfrm>
        </p:grpSpPr>
        <p:pic>
          <p:nvPicPr>
            <p:cNvPr id="15" name="Picture 14">
              <a:extLst>
                <a:ext uri="{FF2B5EF4-FFF2-40B4-BE49-F238E27FC236}">
                  <a16:creationId xmlns:a16="http://schemas.microsoft.com/office/drawing/2014/main" id="{55B1794F-F0D4-A2E7-C58F-3D06E56C649C}"/>
                </a:ext>
              </a:extLst>
            </p:cNvPr>
            <p:cNvPicPr>
              <a:picLocks noGrp="1" noRot="1" noChangeAspect="1" noMove="1" noResize="1" noEditPoints="1" noAdjustHandles="1" noChangeArrowheads="1" noChangeShapeType="1" noCrop="1"/>
            </p:cNvPicPr>
            <p:nvPr/>
          </p:nvPicPr>
          <p:blipFill>
            <a:blip r:embed="rId3"/>
            <a:stretch>
              <a:fillRect/>
            </a:stretch>
          </p:blipFill>
          <p:spPr>
            <a:xfrm>
              <a:off x="790334" y="2493790"/>
              <a:ext cx="4147375" cy="3020709"/>
            </a:xfrm>
            <a:prstGeom prst="rect">
              <a:avLst/>
            </a:prstGeom>
          </p:spPr>
        </p:pic>
        <p:pic>
          <p:nvPicPr>
            <p:cNvPr id="16" name="Graphic 15" descr="Checkmark">
              <a:extLst>
                <a:ext uri="{FF2B5EF4-FFF2-40B4-BE49-F238E27FC236}">
                  <a16:creationId xmlns:a16="http://schemas.microsoft.com/office/drawing/2014/main" id="{DA4F312F-35B8-7BE4-8A49-9372B60E4E3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4543" y="4153614"/>
              <a:ext cx="361137" cy="361137"/>
            </a:xfrm>
            <a:prstGeom prst="rect">
              <a:avLst/>
            </a:prstGeom>
          </p:spPr>
        </p:pic>
        <p:pic>
          <p:nvPicPr>
            <p:cNvPr id="17" name="Graphic 16" descr="Checkmark">
              <a:extLst>
                <a:ext uri="{FF2B5EF4-FFF2-40B4-BE49-F238E27FC236}">
                  <a16:creationId xmlns:a16="http://schemas.microsoft.com/office/drawing/2014/main" id="{9DB14C76-96FD-CE20-9612-412EABCD9BF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4852" y="4986743"/>
              <a:ext cx="361137" cy="361137"/>
            </a:xfrm>
            <a:prstGeom prst="rect">
              <a:avLst/>
            </a:prstGeom>
          </p:spPr>
        </p:pic>
        <p:pic>
          <p:nvPicPr>
            <p:cNvPr id="18" name="Graphic 17" descr="Checkmark">
              <a:extLst>
                <a:ext uri="{FF2B5EF4-FFF2-40B4-BE49-F238E27FC236}">
                  <a16:creationId xmlns:a16="http://schemas.microsoft.com/office/drawing/2014/main" id="{781E2182-3D4F-91B8-6F91-6E3DC2E482C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3133" y="4662708"/>
              <a:ext cx="361137" cy="361137"/>
            </a:xfrm>
            <a:prstGeom prst="rect">
              <a:avLst/>
            </a:prstGeom>
          </p:spPr>
        </p:pic>
        <p:pic>
          <p:nvPicPr>
            <p:cNvPr id="30" name="Graphic 29" descr="Checkmark">
              <a:extLst>
                <a:ext uri="{FF2B5EF4-FFF2-40B4-BE49-F238E27FC236}">
                  <a16:creationId xmlns:a16="http://schemas.microsoft.com/office/drawing/2014/main" id="{18A2978E-29B3-A0E5-BC49-59711A91FF9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02884" y="4301571"/>
              <a:ext cx="361137" cy="361137"/>
            </a:xfrm>
            <a:prstGeom prst="rect">
              <a:avLst/>
            </a:prstGeom>
          </p:spPr>
        </p:pic>
      </p:grpSp>
      <p:sp>
        <p:nvSpPr>
          <p:cNvPr id="31" name="TextBox 30">
            <a:extLst>
              <a:ext uri="{FF2B5EF4-FFF2-40B4-BE49-F238E27FC236}">
                <a16:creationId xmlns:a16="http://schemas.microsoft.com/office/drawing/2014/main" id="{ECD0CFBB-134B-9E16-B9E6-7BDB57E5568D}"/>
              </a:ext>
            </a:extLst>
          </p:cNvPr>
          <p:cNvSpPr txBox="1">
            <a:spLocks noGrp="1" noRot="1" noMove="1" noResize="1" noEditPoints="1" noAdjustHandles="1" noChangeArrowheads="1" noChangeShapeType="1"/>
          </p:cNvSpPr>
          <p:nvPr/>
        </p:nvSpPr>
        <p:spPr>
          <a:xfrm rot="20963451">
            <a:off x="214482" y="2190733"/>
            <a:ext cx="3918375" cy="1477328"/>
          </a:xfrm>
          <a:prstGeom prst="rect">
            <a:avLst/>
          </a:prstGeom>
          <a:noFill/>
        </p:spPr>
        <p:txBody>
          <a:bodyPr wrap="square" rtlCol="0">
            <a:spAutoFit/>
          </a:bodyPr>
          <a:lstStyle/>
          <a:p>
            <a:r>
              <a:rPr lang="en-SG" sz="3600" b="1" dirty="0">
                <a:effectLst>
                  <a:outerShdw blurRad="38100" dist="38100" dir="2700000" algn="tl">
                    <a:srgbClr val="000000">
                      <a:alpha val="43137"/>
                    </a:srgbClr>
                  </a:outerShdw>
                </a:effectLst>
                <a:latin typeface="+mj-lt"/>
              </a:rPr>
              <a:t>Market Size </a:t>
            </a:r>
            <a:r>
              <a:rPr lang="en-SG" sz="5400" b="1" dirty="0">
                <a:solidFill>
                  <a:srgbClr val="FF0000"/>
                </a:solidFill>
                <a:effectLst>
                  <a:outerShdw blurRad="38100" dist="38100" dir="2700000" algn="tl">
                    <a:srgbClr val="000000">
                      <a:alpha val="43137"/>
                    </a:srgbClr>
                  </a:outerShdw>
                </a:effectLst>
                <a:latin typeface="Walbaum Display" panose="02070503090703020303" pitchFamily="18" charset="0"/>
              </a:rPr>
              <a:t>S$32.7bn</a:t>
            </a:r>
          </a:p>
        </p:txBody>
      </p:sp>
      <p:sp>
        <p:nvSpPr>
          <p:cNvPr id="32" name="TextBox 31">
            <a:extLst>
              <a:ext uri="{FF2B5EF4-FFF2-40B4-BE49-F238E27FC236}">
                <a16:creationId xmlns:a16="http://schemas.microsoft.com/office/drawing/2014/main" id="{8345A755-A939-9407-CC6A-038827D5D306}"/>
              </a:ext>
            </a:extLst>
          </p:cNvPr>
          <p:cNvSpPr txBox="1">
            <a:spLocks noGrp="1" noRot="1" noMove="1" noResize="1" noEditPoints="1" noAdjustHandles="1" noChangeArrowheads="1" noChangeShapeType="1"/>
          </p:cNvSpPr>
          <p:nvPr/>
        </p:nvSpPr>
        <p:spPr>
          <a:xfrm>
            <a:off x="7868262" y="2604545"/>
            <a:ext cx="3412035" cy="1292662"/>
          </a:xfrm>
          <a:prstGeom prst="rect">
            <a:avLst/>
          </a:prstGeom>
          <a:noFill/>
        </p:spPr>
        <p:txBody>
          <a:bodyPr wrap="square" rtlCol="0">
            <a:spAutoFit/>
          </a:bodyPr>
          <a:lstStyle/>
          <a:p>
            <a:pPr algn="ctr"/>
            <a:r>
              <a:rPr lang="en-US" dirty="0"/>
              <a:t>The Big 3: </a:t>
            </a:r>
          </a:p>
          <a:p>
            <a:pPr algn="ctr"/>
            <a:r>
              <a:rPr lang="en-US" b="1" dirty="0"/>
              <a:t>NTUC,  Diary Farm, Sheng Siong </a:t>
            </a:r>
            <a:r>
              <a:rPr lang="en-US" dirty="0"/>
              <a:t>forms: </a:t>
            </a:r>
          </a:p>
          <a:p>
            <a:pPr algn="ctr"/>
            <a:r>
              <a:rPr lang="en-US" sz="2400" b="1" u="sng" dirty="0">
                <a:solidFill>
                  <a:srgbClr val="FF0000"/>
                </a:solidFill>
              </a:rPr>
              <a:t>S$6.2bn (19% of market)</a:t>
            </a:r>
            <a:endParaRPr lang="en-SG" sz="2400" b="1" u="sng" dirty="0">
              <a:solidFill>
                <a:srgbClr val="FF0000"/>
              </a:solidFill>
            </a:endParaRPr>
          </a:p>
        </p:txBody>
      </p:sp>
    </p:spTree>
    <p:extLst>
      <p:ext uri="{BB962C8B-B14F-4D97-AF65-F5344CB8AC3E}">
        <p14:creationId xmlns:p14="http://schemas.microsoft.com/office/powerpoint/2010/main" val="341159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8" name="Title 2">
            <a:extLst>
              <a:ext uri="{FF2B5EF4-FFF2-40B4-BE49-F238E27FC236}">
                <a16:creationId xmlns:a16="http://schemas.microsoft.com/office/drawing/2014/main" id="{31F21A5E-4444-C8BE-9C29-BE272A8E51E3}"/>
              </a:ext>
            </a:extLst>
          </p:cNvPr>
          <p:cNvSpPr>
            <a:spLocks noGrp="1" noRot="1" noMove="1" noResize="1" noEditPoints="1" noAdjustHandles="1" noChangeArrowheads="1" noChangeShapeType="1"/>
          </p:cNvSpPr>
          <p:nvPr>
            <p:ph type="title"/>
          </p:nvPr>
        </p:nvSpPr>
        <p:spPr>
          <a:xfrm>
            <a:off x="890173" y="372638"/>
            <a:ext cx="8421688" cy="1325563"/>
          </a:xfrm>
        </p:spPr>
        <p:txBody>
          <a:bodyPr>
            <a:normAutofit/>
          </a:bodyPr>
          <a:lstStyle/>
          <a:p>
            <a:r>
              <a:rPr lang="en-SG" sz="4000" b="1" dirty="0">
                <a:effectLst>
                  <a:outerShdw blurRad="38100" dist="38100" dir="2700000" algn="tl">
                    <a:srgbClr val="000000">
                      <a:alpha val="43137"/>
                    </a:srgbClr>
                  </a:outerShdw>
                </a:effectLst>
              </a:rPr>
              <a:t>User persona</a:t>
            </a:r>
          </a:p>
        </p:txBody>
      </p:sp>
      <p:pic>
        <p:nvPicPr>
          <p:cNvPr id="11" name="Picture 10">
            <a:extLst>
              <a:ext uri="{FF2B5EF4-FFF2-40B4-BE49-F238E27FC236}">
                <a16:creationId xmlns:a16="http://schemas.microsoft.com/office/drawing/2014/main" id="{DCAE6151-091C-B97F-137A-6857D542AA39}"/>
              </a:ext>
            </a:extLst>
          </p:cNvPr>
          <p:cNvPicPr>
            <a:picLocks noGrp="1" noRot="1" noChangeAspect="1" noMove="1" noResize="1" noEditPoints="1" noAdjustHandles="1" noChangeArrowheads="1" noChangeShapeType="1" noCrop="1"/>
          </p:cNvPicPr>
          <p:nvPr/>
        </p:nvPicPr>
        <p:blipFill>
          <a:blip r:embed="rId3"/>
          <a:stretch>
            <a:fillRect/>
          </a:stretch>
        </p:blipFill>
        <p:spPr>
          <a:xfrm>
            <a:off x="0" y="5588223"/>
            <a:ext cx="3035808" cy="1275499"/>
          </a:xfrm>
          <a:prstGeom prst="rect">
            <a:avLst/>
          </a:prstGeom>
        </p:spPr>
      </p:pic>
      <p:pic>
        <p:nvPicPr>
          <p:cNvPr id="3" name="Picture 2">
            <a:extLst>
              <a:ext uri="{FF2B5EF4-FFF2-40B4-BE49-F238E27FC236}">
                <a16:creationId xmlns:a16="http://schemas.microsoft.com/office/drawing/2014/main" id="{E0809275-84E6-76C7-D43F-E8EC4F8A19C5}"/>
              </a:ext>
            </a:extLst>
          </p:cNvPr>
          <p:cNvPicPr>
            <a:picLocks noChangeAspect="1"/>
          </p:cNvPicPr>
          <p:nvPr/>
        </p:nvPicPr>
        <p:blipFill>
          <a:blip r:embed="rId4"/>
          <a:stretch>
            <a:fillRect/>
          </a:stretch>
        </p:blipFill>
        <p:spPr>
          <a:xfrm>
            <a:off x="8254767" y="1698201"/>
            <a:ext cx="2834886" cy="2888230"/>
          </a:xfrm>
          <a:prstGeom prst="rect">
            <a:avLst/>
          </a:prstGeom>
        </p:spPr>
      </p:pic>
      <p:sp>
        <p:nvSpPr>
          <p:cNvPr id="2" name="TextBox 1">
            <a:extLst>
              <a:ext uri="{FF2B5EF4-FFF2-40B4-BE49-F238E27FC236}">
                <a16:creationId xmlns:a16="http://schemas.microsoft.com/office/drawing/2014/main" id="{743D4E5D-E4F7-0988-4B01-DEB770ABD34A}"/>
              </a:ext>
            </a:extLst>
          </p:cNvPr>
          <p:cNvSpPr txBox="1"/>
          <p:nvPr/>
        </p:nvSpPr>
        <p:spPr>
          <a:xfrm>
            <a:off x="619273" y="1352968"/>
            <a:ext cx="7190449" cy="4308872"/>
          </a:xfrm>
          <a:prstGeom prst="rect">
            <a:avLst/>
          </a:prstGeom>
          <a:noFill/>
        </p:spPr>
        <p:txBody>
          <a:bodyPr wrap="square" rtlCol="0">
            <a:spAutoFit/>
          </a:bodyPr>
          <a:lstStyle/>
          <a:p>
            <a:pPr marL="0" lvl="0" indent="0">
              <a:spcAft>
                <a:spcPts val="600"/>
              </a:spcAft>
              <a:defRPr/>
            </a:pPr>
            <a:r>
              <a:rPr kumimoji="0" lang="en-US" sz="1600" b="0" i="0" u="none" strike="noStrike" kern="1200" cap="none" spc="0" normalizeH="0" baseline="0" noProof="0" dirty="0">
                <a:ln>
                  <a:noFill/>
                </a:ln>
                <a:effectLst/>
                <a:uLnTx/>
                <a:uFillTx/>
                <a:ea typeface="+mn-ea"/>
                <a:cs typeface="+mn-cs"/>
              </a:rPr>
              <a:t>Name (Job) : </a:t>
            </a:r>
            <a:r>
              <a:rPr kumimoji="0" lang="en-US" sz="1600" b="1" i="0" u="none" strike="noStrike" kern="1200" cap="none" spc="0" normalizeH="0" baseline="0" noProof="0" dirty="0">
                <a:ln>
                  <a:noFill/>
                </a:ln>
                <a:effectLst>
                  <a:outerShdw blurRad="38100" dist="38100" dir="2700000" algn="tl">
                    <a:srgbClr val="000000">
                      <a:alpha val="43137"/>
                    </a:srgbClr>
                  </a:outerShdw>
                </a:effectLst>
                <a:uLnTx/>
                <a:uFillTx/>
                <a:ea typeface="+mn-ea"/>
                <a:cs typeface="+mn-cs"/>
              </a:rPr>
              <a:t>Mustafa</a:t>
            </a:r>
            <a:r>
              <a:rPr lang="en-US" sz="1600" b="1" dirty="0">
                <a:effectLst>
                  <a:outerShdw blurRad="38100" dist="38100" dir="2700000" algn="tl">
                    <a:srgbClr val="000000">
                      <a:alpha val="43137"/>
                    </a:srgbClr>
                  </a:outerShdw>
                </a:effectLst>
              </a:rPr>
              <a:t> (Supermarket Outlet Retail Manager)</a:t>
            </a:r>
            <a:endParaRPr kumimoji="0" lang="en-US" sz="1600" b="1" i="0" u="none" strike="noStrike" kern="1200" cap="none" spc="0" normalizeH="0" baseline="0" noProof="0" dirty="0">
              <a:ln>
                <a:noFill/>
              </a:ln>
              <a:effectLst>
                <a:outerShdw blurRad="38100" dist="38100" dir="2700000" algn="tl">
                  <a:srgbClr val="000000">
                    <a:alpha val="43137"/>
                  </a:srgbClr>
                </a:outerShdw>
              </a:effectLst>
              <a:uLnTx/>
              <a:uFillTx/>
              <a:ea typeface="+mn-ea"/>
              <a:cs typeface="+mn-cs"/>
            </a:endParaRPr>
          </a:p>
          <a:p>
            <a:pPr marL="0" marR="0" lvl="0" indent="0" algn="l" defTabSz="914400" rtl="0" eaLnBrk="1" fontAlgn="auto" latinLnBrk="0" hangingPunct="1">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ea typeface="+mn-ea"/>
                <a:cs typeface="+mn-cs"/>
              </a:rPr>
              <a:t>Work experience: </a:t>
            </a:r>
            <a:r>
              <a:rPr kumimoji="0" lang="en-US" sz="1600" b="1" i="0" u="none" strike="noStrike" kern="1200" cap="none" spc="0" normalizeH="0" baseline="0" noProof="0" dirty="0">
                <a:ln>
                  <a:noFill/>
                </a:ln>
                <a:effectLst>
                  <a:outerShdw blurRad="38100" dist="38100" dir="2700000" algn="tl">
                    <a:srgbClr val="000000">
                      <a:alpha val="43137"/>
                    </a:srgbClr>
                  </a:outerShdw>
                </a:effectLst>
                <a:uLnTx/>
                <a:uFillTx/>
                <a:ea typeface="+mn-ea"/>
                <a:cs typeface="+mn-cs"/>
              </a:rPr>
              <a:t>15 years,</a:t>
            </a:r>
            <a:r>
              <a:rPr kumimoji="0" lang="en-US" sz="1600" b="1" i="0" u="none" strike="noStrike" kern="1200" cap="none" spc="0" normalizeH="0" noProof="0" dirty="0">
                <a:ln>
                  <a:noFill/>
                </a:ln>
                <a:effectLst>
                  <a:outerShdw blurRad="38100" dist="38100" dir="2700000" algn="tl">
                    <a:srgbClr val="000000">
                      <a:alpha val="43137"/>
                    </a:srgbClr>
                  </a:outerShdw>
                </a:effectLst>
                <a:uLnTx/>
                <a:uFillTx/>
                <a:ea typeface="+mn-ea"/>
                <a:cs typeface="+mn-cs"/>
              </a:rPr>
              <a:t> tech savvy, no kids</a:t>
            </a:r>
            <a:endParaRPr kumimoji="0" lang="en-US" sz="1600" b="1" i="0" u="none" strike="noStrike" kern="1200" cap="none" spc="0" normalizeH="0" baseline="0" noProof="0" dirty="0">
              <a:ln>
                <a:noFill/>
              </a:ln>
              <a:effectLst>
                <a:outerShdw blurRad="38100" dist="38100" dir="2700000" algn="tl">
                  <a:srgbClr val="000000">
                    <a:alpha val="43137"/>
                  </a:srgbClr>
                </a:outerShdw>
              </a:effectLst>
              <a:uLnTx/>
              <a:uFillTx/>
              <a:ea typeface="+mn-ea"/>
              <a:cs typeface="+mn-cs"/>
            </a:endParaRPr>
          </a:p>
          <a:p>
            <a:pPr marR="0" lvl="0" algn="l" defTabSz="914400" rtl="0" eaLnBrk="1" fontAlgn="auto" latinLnBrk="0" hangingPunct="1">
              <a:spcAft>
                <a:spcPts val="600"/>
              </a:spcAft>
              <a:buClrTx/>
              <a:buSzTx/>
              <a:tabLst/>
              <a:defRPr/>
            </a:pPr>
            <a:r>
              <a:rPr lang="en-US" sz="1600" u="sng" dirty="0"/>
              <a:t>Motivation</a:t>
            </a:r>
          </a:p>
          <a:p>
            <a:pPr marL="177800" marR="0" lvl="0" indent="-177800" algn="l" defTabSz="914400" rtl="0" eaLnBrk="1" fontAlgn="auto" latinLnBrk="0" hangingPunct="1">
              <a:spcAft>
                <a:spcPts val="600"/>
              </a:spcAft>
              <a:buClrTx/>
              <a:buSzTx/>
              <a:buFont typeface="Arial" panose="020B0604020202020204" pitchFamily="34" charset="0"/>
              <a:buChar char="•"/>
              <a:tabLst/>
              <a:defRPr/>
            </a:pPr>
            <a:r>
              <a:rPr lang="en-US" sz="1600" dirty="0"/>
              <a:t>Stagnating sales and lower customer footfall.  Recent promotions have failed to increase sales.</a:t>
            </a:r>
          </a:p>
          <a:p>
            <a:pPr marL="177800" marR="0" lvl="0" indent="-177800" algn="l" defTabSz="914400" rtl="0" eaLnBrk="1" fontAlgn="auto" latinLnBrk="0" hangingPunct="1">
              <a:spcAft>
                <a:spcPts val="600"/>
              </a:spcAft>
              <a:buClrTx/>
              <a:buSzTx/>
              <a:buFont typeface="Arial" panose="020B0604020202020204" pitchFamily="34" charset="0"/>
              <a:buChar char="•"/>
              <a:tabLst/>
              <a:defRPr/>
            </a:pPr>
            <a:r>
              <a:rPr lang="en-US" sz="1600" dirty="0"/>
              <a:t>Constantly works overtime because of the lack of staff, handling of routine customer FAQs, customer complaints and staff recruitment</a:t>
            </a:r>
          </a:p>
          <a:p>
            <a:pPr marR="0" lvl="0" algn="l" defTabSz="914400" rtl="0" eaLnBrk="1" fontAlgn="auto" latinLnBrk="0" hangingPunct="1">
              <a:spcAft>
                <a:spcPts val="600"/>
              </a:spcAft>
              <a:buClrTx/>
              <a:buSzTx/>
              <a:tabLst/>
              <a:defRPr/>
            </a:pPr>
            <a:r>
              <a:rPr lang="en-US" sz="1600" u="sng" dirty="0"/>
              <a:t>Goals</a:t>
            </a:r>
          </a:p>
          <a:p>
            <a:pPr marL="177800" indent="-177800">
              <a:spcAft>
                <a:spcPts val="600"/>
              </a:spcAft>
              <a:buFont typeface="Arial" panose="020B0604020202020204" pitchFamily="34" charset="0"/>
              <a:buChar char="•"/>
              <a:defRPr/>
            </a:pPr>
            <a:r>
              <a:rPr lang="en-US" sz="1600" dirty="0"/>
              <a:t>Wants to increase store sales because bonuses are tied to store sales</a:t>
            </a:r>
          </a:p>
          <a:p>
            <a:pPr marL="177800" indent="-177800">
              <a:spcAft>
                <a:spcPts val="600"/>
              </a:spcAft>
              <a:buFont typeface="Arial" panose="020B0604020202020204" pitchFamily="34" charset="0"/>
              <a:buChar char="•"/>
              <a:defRPr/>
            </a:pPr>
            <a:r>
              <a:rPr lang="en-US" sz="1600" dirty="0"/>
              <a:t>Wants his team to focus on higher value tasks instead of routines</a:t>
            </a:r>
          </a:p>
          <a:p>
            <a:pPr marR="0" lvl="0" algn="l" defTabSz="914400" rtl="0" eaLnBrk="1" fontAlgn="auto" latinLnBrk="0" hangingPunct="1">
              <a:spcAft>
                <a:spcPts val="600"/>
              </a:spcAft>
              <a:buClrTx/>
              <a:buSzTx/>
              <a:tabLst/>
              <a:defRPr/>
            </a:pPr>
            <a:r>
              <a:rPr lang="en-US" sz="1600" u="sng" dirty="0"/>
              <a:t>Needs</a:t>
            </a:r>
          </a:p>
          <a:p>
            <a:pPr marL="177800" marR="0" lvl="0" indent="-177800" algn="l" defTabSz="914400" rtl="0" eaLnBrk="1" fontAlgn="auto" latinLnBrk="0" hangingPunct="1">
              <a:spcAft>
                <a:spcPts val="600"/>
              </a:spcAft>
              <a:buClrTx/>
              <a:buSzTx/>
              <a:buFont typeface="Arial" panose="020B0604020202020204" pitchFamily="34" charset="0"/>
              <a:buChar char="•"/>
              <a:tabLst/>
              <a:defRPr/>
            </a:pPr>
            <a:r>
              <a:rPr lang="en-US" sz="1600" dirty="0" err="1"/>
              <a:t>Personalise</a:t>
            </a:r>
            <a:r>
              <a:rPr lang="en-US" sz="1600" dirty="0"/>
              <a:t> engagement with customers so that customers buy from ACE Fresh Market instead of from competitors</a:t>
            </a:r>
          </a:p>
          <a:p>
            <a:pPr marL="177800" marR="0" lvl="0" indent="-177800" algn="l" defTabSz="914400" rtl="0" eaLnBrk="1" fontAlgn="auto" latinLnBrk="0" hangingPunct="1">
              <a:spcAft>
                <a:spcPts val="600"/>
              </a:spcAft>
              <a:buClrTx/>
              <a:buSzTx/>
              <a:buFont typeface="Arial" panose="020B0604020202020204" pitchFamily="34" charset="0"/>
              <a:buChar char="•"/>
              <a:tabLst/>
              <a:defRPr/>
            </a:pPr>
            <a:r>
              <a:rPr lang="en-US" sz="1600" dirty="0"/>
              <a:t>Ability to automate responses to routine customer queries and complaints</a:t>
            </a:r>
            <a:endParaRPr kumimoji="0" lang="en-US" sz="1600" b="1" i="0" u="none" strike="noStrike" kern="1200" cap="none" spc="0" normalizeH="0" baseline="0" noProof="0" dirty="0">
              <a:ln>
                <a:noFill/>
              </a:ln>
              <a:effectLst>
                <a:outerShdw blurRad="38100" dist="38100" dir="2700000" algn="tl">
                  <a:srgbClr val="000000">
                    <a:alpha val="43137"/>
                  </a:srgbClr>
                </a:outerShdw>
              </a:effectLst>
              <a:uLnTx/>
              <a:uFillTx/>
              <a:ea typeface="+mn-ea"/>
              <a:cs typeface="+mn-cs"/>
            </a:endParaRPr>
          </a:p>
        </p:txBody>
      </p:sp>
    </p:spTree>
    <p:extLst>
      <p:ext uri="{BB962C8B-B14F-4D97-AF65-F5344CB8AC3E}">
        <p14:creationId xmlns:p14="http://schemas.microsoft.com/office/powerpoint/2010/main" val="47493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0B01EE-D03C-BE1D-A84A-50F4A5B03CDC}"/>
              </a:ext>
            </a:extLst>
          </p:cNvPr>
          <p:cNvSpPr txBox="1"/>
          <p:nvPr/>
        </p:nvSpPr>
        <p:spPr>
          <a:xfrm>
            <a:off x="6769130" y="4324217"/>
            <a:ext cx="1506126" cy="830997"/>
          </a:xfrm>
          <a:prstGeom prst="rect">
            <a:avLst/>
          </a:prstGeom>
          <a:noFill/>
          <a:ln>
            <a:solidFill>
              <a:schemeClr val="dk1"/>
            </a:solidFill>
          </a:ln>
        </p:spPr>
        <p:txBody>
          <a:bodyPr wrap="square" rtlCol="0">
            <a:spAutoFit/>
          </a:bodyPr>
          <a:lstStyle/>
          <a:p>
            <a:pPr algn="r"/>
            <a:r>
              <a:rPr lang="en-SG" sz="1600" dirty="0"/>
              <a:t>Customer FAQs take a lot of time</a:t>
            </a:r>
          </a:p>
        </p:txBody>
      </p:sp>
      <p:sp>
        <p:nvSpPr>
          <p:cNvPr id="15" name="TextBox 14">
            <a:extLst>
              <a:ext uri="{FF2B5EF4-FFF2-40B4-BE49-F238E27FC236}">
                <a16:creationId xmlns:a16="http://schemas.microsoft.com/office/drawing/2014/main" id="{F327DC34-E312-6C9A-12D7-23E0511A406A}"/>
              </a:ext>
            </a:extLst>
          </p:cNvPr>
          <p:cNvSpPr txBox="1"/>
          <p:nvPr/>
        </p:nvSpPr>
        <p:spPr>
          <a:xfrm>
            <a:off x="380574" y="2836208"/>
            <a:ext cx="1996705" cy="1323439"/>
          </a:xfrm>
          <a:prstGeom prst="rect">
            <a:avLst/>
          </a:prstGeom>
          <a:noFill/>
          <a:ln>
            <a:solidFill>
              <a:schemeClr val="dk1"/>
            </a:solidFill>
          </a:ln>
        </p:spPr>
        <p:txBody>
          <a:bodyPr wrap="square" rtlCol="0">
            <a:spAutoFit/>
          </a:bodyPr>
          <a:lstStyle/>
          <a:p>
            <a:r>
              <a:rPr lang="en-SG" sz="1600" dirty="0"/>
              <a:t>Consumer brand owners starting to renegotiate reducing shelf space or reduced fees </a:t>
            </a:r>
          </a:p>
        </p:txBody>
      </p:sp>
      <p:sp>
        <p:nvSpPr>
          <p:cNvPr id="14" name="TextBox 13">
            <a:extLst>
              <a:ext uri="{FF2B5EF4-FFF2-40B4-BE49-F238E27FC236}">
                <a16:creationId xmlns:a16="http://schemas.microsoft.com/office/drawing/2014/main" id="{0BBE2600-33DA-1278-CAB3-96D7CE243390}"/>
              </a:ext>
            </a:extLst>
          </p:cNvPr>
          <p:cNvSpPr txBox="1"/>
          <p:nvPr/>
        </p:nvSpPr>
        <p:spPr>
          <a:xfrm>
            <a:off x="2549794" y="3480124"/>
            <a:ext cx="1346281" cy="1077218"/>
          </a:xfrm>
          <a:prstGeom prst="rect">
            <a:avLst/>
          </a:prstGeom>
          <a:noFill/>
          <a:ln>
            <a:solidFill>
              <a:schemeClr val="dk1"/>
            </a:solidFill>
          </a:ln>
        </p:spPr>
        <p:txBody>
          <a:bodyPr wrap="square" rtlCol="0">
            <a:spAutoFit/>
          </a:bodyPr>
          <a:lstStyle/>
          <a:p>
            <a:r>
              <a:rPr lang="en-SG" sz="1600" dirty="0"/>
              <a:t>Online sales losing out to competitors’ website</a:t>
            </a:r>
          </a:p>
        </p:txBody>
      </p:sp>
      <p:sp>
        <p:nvSpPr>
          <p:cNvPr id="13" name="TextBox 12">
            <a:extLst>
              <a:ext uri="{FF2B5EF4-FFF2-40B4-BE49-F238E27FC236}">
                <a16:creationId xmlns:a16="http://schemas.microsoft.com/office/drawing/2014/main" id="{FA7E165E-DB62-ABCF-D1A5-4474F698ADBC}"/>
              </a:ext>
            </a:extLst>
          </p:cNvPr>
          <p:cNvSpPr txBox="1"/>
          <p:nvPr/>
        </p:nvSpPr>
        <p:spPr>
          <a:xfrm>
            <a:off x="146366" y="1877216"/>
            <a:ext cx="2232777" cy="830997"/>
          </a:xfrm>
          <a:prstGeom prst="rect">
            <a:avLst/>
          </a:prstGeom>
          <a:noFill/>
          <a:ln>
            <a:solidFill>
              <a:schemeClr val="dk1"/>
            </a:solidFill>
          </a:ln>
        </p:spPr>
        <p:txBody>
          <a:bodyPr wrap="square" rtlCol="0">
            <a:spAutoFit/>
          </a:bodyPr>
          <a:lstStyle/>
          <a:p>
            <a:r>
              <a:rPr lang="en-SG" sz="1600" dirty="0"/>
              <a:t>Declining customer footfall in physical stores</a:t>
            </a:r>
          </a:p>
        </p:txBody>
      </p:sp>
      <p:sp>
        <p:nvSpPr>
          <p:cNvPr id="8" name="TextBox 7">
            <a:extLst>
              <a:ext uri="{FF2B5EF4-FFF2-40B4-BE49-F238E27FC236}">
                <a16:creationId xmlns:a16="http://schemas.microsoft.com/office/drawing/2014/main" id="{3362F1E7-B874-9887-D0D6-356ADC486DD7}"/>
              </a:ext>
            </a:extLst>
          </p:cNvPr>
          <p:cNvSpPr txBox="1"/>
          <p:nvPr/>
        </p:nvSpPr>
        <p:spPr>
          <a:xfrm>
            <a:off x="5925783" y="1062311"/>
            <a:ext cx="2918869" cy="830997"/>
          </a:xfrm>
          <a:prstGeom prst="rect">
            <a:avLst/>
          </a:prstGeom>
          <a:noFill/>
          <a:ln>
            <a:solidFill>
              <a:schemeClr val="dk1"/>
            </a:solidFill>
          </a:ln>
        </p:spPr>
        <p:txBody>
          <a:bodyPr wrap="square" rtlCol="0">
            <a:spAutoFit/>
          </a:bodyPr>
          <a:lstStyle/>
          <a:p>
            <a:pPr algn="r"/>
            <a:r>
              <a:rPr lang="en-SG" sz="1600" dirty="0"/>
              <a:t>Past ideas to increase promotions and sales have not achieved targeted outcomes</a:t>
            </a:r>
          </a:p>
        </p:txBody>
      </p:sp>
      <p:sp>
        <p:nvSpPr>
          <p:cNvPr id="11" name="TextBox 10">
            <a:extLst>
              <a:ext uri="{FF2B5EF4-FFF2-40B4-BE49-F238E27FC236}">
                <a16:creationId xmlns:a16="http://schemas.microsoft.com/office/drawing/2014/main" id="{0E033976-D0E3-D378-F69C-42DD880E0930}"/>
              </a:ext>
            </a:extLst>
          </p:cNvPr>
          <p:cNvSpPr txBox="1"/>
          <p:nvPr/>
        </p:nvSpPr>
        <p:spPr>
          <a:xfrm>
            <a:off x="637388" y="941750"/>
            <a:ext cx="2232777" cy="830997"/>
          </a:xfrm>
          <a:prstGeom prst="rect">
            <a:avLst/>
          </a:prstGeom>
          <a:noFill/>
          <a:ln>
            <a:solidFill>
              <a:schemeClr val="dk1"/>
            </a:solidFill>
          </a:ln>
        </p:spPr>
        <p:txBody>
          <a:bodyPr wrap="square" rtlCol="0">
            <a:spAutoFit/>
          </a:bodyPr>
          <a:lstStyle/>
          <a:p>
            <a:r>
              <a:rPr lang="en-SG" sz="1600" dirty="0"/>
              <a:t>No growth in sales despite increase in marketing budget</a:t>
            </a:r>
          </a:p>
        </p:txBody>
      </p:sp>
      <p:sp>
        <p:nvSpPr>
          <p:cNvPr id="12" name="TextBox 11">
            <a:extLst>
              <a:ext uri="{FF2B5EF4-FFF2-40B4-BE49-F238E27FC236}">
                <a16:creationId xmlns:a16="http://schemas.microsoft.com/office/drawing/2014/main" id="{5112F813-286A-5C41-8877-0DF3E65044E3}"/>
              </a:ext>
            </a:extLst>
          </p:cNvPr>
          <p:cNvSpPr txBox="1"/>
          <p:nvPr/>
        </p:nvSpPr>
        <p:spPr>
          <a:xfrm>
            <a:off x="4809395" y="2140977"/>
            <a:ext cx="2232777" cy="830997"/>
          </a:xfrm>
          <a:prstGeom prst="rect">
            <a:avLst/>
          </a:prstGeom>
          <a:noFill/>
          <a:ln>
            <a:solidFill>
              <a:schemeClr val="dk1"/>
            </a:solidFill>
          </a:ln>
        </p:spPr>
        <p:txBody>
          <a:bodyPr wrap="square" rtlCol="0">
            <a:spAutoFit/>
          </a:bodyPr>
          <a:lstStyle/>
          <a:p>
            <a:pPr algn="ctr"/>
            <a:r>
              <a:rPr lang="en-SG" sz="1600" dirty="0"/>
              <a:t>Lack of understanding of customer preferences and wants</a:t>
            </a:r>
          </a:p>
        </p:txBody>
      </p:sp>
      <p:sp>
        <p:nvSpPr>
          <p:cNvPr id="9" name="TextBox 8">
            <a:extLst>
              <a:ext uri="{FF2B5EF4-FFF2-40B4-BE49-F238E27FC236}">
                <a16:creationId xmlns:a16="http://schemas.microsoft.com/office/drawing/2014/main" id="{DD7092E6-DF26-C83E-4CD1-65D2030DAC15}"/>
              </a:ext>
            </a:extLst>
          </p:cNvPr>
          <p:cNvSpPr txBox="1"/>
          <p:nvPr/>
        </p:nvSpPr>
        <p:spPr>
          <a:xfrm>
            <a:off x="4056712" y="4061497"/>
            <a:ext cx="1783839" cy="1077218"/>
          </a:xfrm>
          <a:prstGeom prst="rect">
            <a:avLst/>
          </a:prstGeom>
          <a:noFill/>
          <a:ln>
            <a:solidFill>
              <a:schemeClr val="dk1"/>
            </a:solidFill>
          </a:ln>
        </p:spPr>
        <p:txBody>
          <a:bodyPr wrap="square" rtlCol="0">
            <a:spAutoFit/>
          </a:bodyPr>
          <a:lstStyle/>
          <a:p>
            <a:r>
              <a:rPr lang="en-SG" sz="1600" dirty="0"/>
              <a:t>Long payment queues during peak shopping hours</a:t>
            </a:r>
          </a:p>
        </p:txBody>
      </p:sp>
      <p:sp>
        <p:nvSpPr>
          <p:cNvPr id="7" name="TextBox 6">
            <a:extLst>
              <a:ext uri="{FF2B5EF4-FFF2-40B4-BE49-F238E27FC236}">
                <a16:creationId xmlns:a16="http://schemas.microsoft.com/office/drawing/2014/main" id="{EA793544-2FB0-29A6-0D0E-1DA11170E0FA}"/>
              </a:ext>
            </a:extLst>
          </p:cNvPr>
          <p:cNvSpPr txBox="1"/>
          <p:nvPr/>
        </p:nvSpPr>
        <p:spPr>
          <a:xfrm>
            <a:off x="5858537" y="3352600"/>
            <a:ext cx="2232777" cy="830997"/>
          </a:xfrm>
          <a:prstGeom prst="rect">
            <a:avLst/>
          </a:prstGeom>
          <a:noFill/>
          <a:ln>
            <a:solidFill>
              <a:schemeClr val="dk1"/>
            </a:solidFill>
          </a:ln>
        </p:spPr>
        <p:txBody>
          <a:bodyPr wrap="square" rtlCol="0">
            <a:spAutoFit/>
          </a:bodyPr>
          <a:lstStyle/>
          <a:p>
            <a:pPr algn="r"/>
            <a:r>
              <a:rPr lang="en-SG" sz="1600" dirty="0"/>
              <a:t>Customer service complaints regarding poor service</a:t>
            </a:r>
          </a:p>
        </p:txBody>
      </p:sp>
      <p:sp>
        <p:nvSpPr>
          <p:cNvPr id="3" name="TextBox 2">
            <a:extLst>
              <a:ext uri="{FF2B5EF4-FFF2-40B4-BE49-F238E27FC236}">
                <a16:creationId xmlns:a16="http://schemas.microsoft.com/office/drawing/2014/main" id="{655BD065-E337-6166-A5A4-D51FFB9B7CF8}"/>
              </a:ext>
            </a:extLst>
          </p:cNvPr>
          <p:cNvSpPr txBox="1"/>
          <p:nvPr/>
        </p:nvSpPr>
        <p:spPr>
          <a:xfrm>
            <a:off x="5428822" y="5295835"/>
            <a:ext cx="2232777" cy="584775"/>
          </a:xfrm>
          <a:prstGeom prst="rect">
            <a:avLst/>
          </a:prstGeom>
          <a:noFill/>
          <a:ln>
            <a:solidFill>
              <a:schemeClr val="dk1"/>
            </a:solidFill>
          </a:ln>
        </p:spPr>
        <p:txBody>
          <a:bodyPr wrap="square" rtlCol="0">
            <a:spAutoFit/>
          </a:bodyPr>
          <a:lstStyle/>
          <a:p>
            <a:pPr algn="r"/>
            <a:r>
              <a:rPr lang="en-SG" sz="1600" dirty="0"/>
              <a:t>High staff turnover due to being overworked</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42" name="Title 2">
            <a:extLst>
              <a:ext uri="{FF2B5EF4-FFF2-40B4-BE49-F238E27FC236}">
                <a16:creationId xmlns:a16="http://schemas.microsoft.com/office/drawing/2014/main" id="{C3A35AAB-A0FD-ADCF-0256-7BB1180AA13A}"/>
              </a:ext>
            </a:extLst>
          </p:cNvPr>
          <p:cNvSpPr>
            <a:spLocks noGrp="1" noRot="1" noMove="1" noResize="1" noEditPoints="1" noAdjustHandles="1" noChangeArrowheads="1" noChangeShapeType="1"/>
          </p:cNvSpPr>
          <p:nvPr>
            <p:ph type="title"/>
          </p:nvPr>
        </p:nvSpPr>
        <p:spPr>
          <a:xfrm>
            <a:off x="0" y="372638"/>
            <a:ext cx="12191999" cy="623617"/>
          </a:xfrm>
        </p:spPr>
        <p:txBody>
          <a:bodyPr>
            <a:normAutofit fontScale="90000"/>
          </a:bodyPr>
          <a:lstStyle/>
          <a:p>
            <a:pPr algn="ctr"/>
            <a:r>
              <a:rPr lang="en-SG" sz="4000" b="1" dirty="0">
                <a:effectLst>
                  <a:outerShdw blurRad="38100" dist="38100" dir="2700000" algn="tl">
                    <a:srgbClr val="000000">
                      <a:alpha val="43137"/>
                    </a:srgbClr>
                  </a:outerShdw>
                </a:effectLst>
              </a:rPr>
              <a:t>Pain Points</a:t>
            </a:r>
          </a:p>
        </p:txBody>
      </p:sp>
      <p:pic>
        <p:nvPicPr>
          <p:cNvPr id="41" name="Picture 40">
            <a:extLst>
              <a:ext uri="{FF2B5EF4-FFF2-40B4-BE49-F238E27FC236}">
                <a16:creationId xmlns:a16="http://schemas.microsoft.com/office/drawing/2014/main" id="{8BD9342F-4603-EEA5-99E8-71D1892F647C}"/>
              </a:ext>
            </a:extLst>
          </p:cNvPr>
          <p:cNvPicPr>
            <a:picLocks noGrp="1" noRot="1" noChangeAspect="1" noMove="1" noResize="1" noEditPoints="1" noAdjustHandles="1" noChangeArrowheads="1" noChangeShapeType="1" noCrop="1"/>
          </p:cNvPicPr>
          <p:nvPr/>
        </p:nvPicPr>
        <p:blipFill>
          <a:blip r:embed="rId3"/>
          <a:stretch>
            <a:fillRect/>
          </a:stretch>
        </p:blipFill>
        <p:spPr>
          <a:xfrm>
            <a:off x="0" y="5588223"/>
            <a:ext cx="3035808" cy="1275499"/>
          </a:xfrm>
          <a:prstGeom prst="rect">
            <a:avLst/>
          </a:prstGeom>
        </p:spPr>
      </p:pic>
      <p:sp>
        <p:nvSpPr>
          <p:cNvPr id="81" name="Oval 80">
            <a:extLst>
              <a:ext uri="{FF2B5EF4-FFF2-40B4-BE49-F238E27FC236}">
                <a16:creationId xmlns:a16="http://schemas.microsoft.com/office/drawing/2014/main" id="{7A544653-8137-2AE9-886A-98290805E545}"/>
              </a:ext>
            </a:extLst>
          </p:cNvPr>
          <p:cNvSpPr>
            <a:spLocks noGrp="1" noRot="1" noMove="1" noResize="1" noEditPoints="1" noAdjustHandles="1" noChangeArrowheads="1" noChangeShapeType="1"/>
          </p:cNvSpPr>
          <p:nvPr/>
        </p:nvSpPr>
        <p:spPr>
          <a:xfrm>
            <a:off x="1932744" y="1500789"/>
            <a:ext cx="2105982" cy="2025673"/>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sp>
        <p:nvSpPr>
          <p:cNvPr id="122" name="Oval 121">
            <a:extLst>
              <a:ext uri="{FF2B5EF4-FFF2-40B4-BE49-F238E27FC236}">
                <a16:creationId xmlns:a16="http://schemas.microsoft.com/office/drawing/2014/main" id="{4207CCE8-AA07-D4C6-B351-177404DD98C4}"/>
              </a:ext>
            </a:extLst>
          </p:cNvPr>
          <p:cNvSpPr>
            <a:spLocks noGrp="1" noRot="1" noMove="1" noResize="1" noEditPoints="1" noAdjustHandles="1" noChangeArrowheads="1" noChangeShapeType="1"/>
          </p:cNvSpPr>
          <p:nvPr/>
        </p:nvSpPr>
        <p:spPr>
          <a:xfrm>
            <a:off x="6948663" y="1821623"/>
            <a:ext cx="1628405" cy="1476917"/>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sp>
        <p:nvSpPr>
          <p:cNvPr id="123" name="TextBox 122">
            <a:extLst>
              <a:ext uri="{FF2B5EF4-FFF2-40B4-BE49-F238E27FC236}">
                <a16:creationId xmlns:a16="http://schemas.microsoft.com/office/drawing/2014/main" id="{45A566C0-6B69-C2FC-A4F2-2AF7E1369526}"/>
              </a:ext>
            </a:extLst>
          </p:cNvPr>
          <p:cNvSpPr txBox="1">
            <a:spLocks noGrp="1" noRot="1" noMove="1" noResize="1" noEditPoints="1" noAdjustHandles="1" noChangeArrowheads="1" noChangeShapeType="1"/>
          </p:cNvSpPr>
          <p:nvPr/>
        </p:nvSpPr>
        <p:spPr>
          <a:xfrm>
            <a:off x="7006262" y="2052985"/>
            <a:ext cx="1520988" cy="830997"/>
          </a:xfrm>
          <a:prstGeom prst="rect">
            <a:avLst/>
          </a:prstGeom>
          <a:noFill/>
        </p:spPr>
        <p:txBody>
          <a:bodyPr wrap="square" rtlCol="0">
            <a:spAutoFit/>
          </a:bodyPr>
          <a:lstStyle>
            <a:defPPr>
              <a:defRPr lang="en-US"/>
            </a:defPPr>
            <a:lvl1pPr algn="ctr">
              <a:defRPr b="1">
                <a:solidFill>
                  <a:schemeClr val="bg1"/>
                </a:solidFill>
              </a:defRPr>
            </a:lvl1pPr>
          </a:lstStyle>
          <a:p>
            <a:r>
              <a:rPr lang="en-SG" sz="1600" dirty="0"/>
              <a:t>Lack understanding of customers</a:t>
            </a:r>
          </a:p>
        </p:txBody>
      </p:sp>
      <p:sp>
        <p:nvSpPr>
          <p:cNvPr id="126" name="Oval 125">
            <a:extLst>
              <a:ext uri="{FF2B5EF4-FFF2-40B4-BE49-F238E27FC236}">
                <a16:creationId xmlns:a16="http://schemas.microsoft.com/office/drawing/2014/main" id="{ABB679C7-64BE-BE9C-4049-8353D970BBD6}"/>
              </a:ext>
            </a:extLst>
          </p:cNvPr>
          <p:cNvSpPr>
            <a:spLocks noGrp="1" noRot="1" noChangeAspect="1" noMove="1" noResize="1" noEditPoints="1" noAdjustHandles="1" noChangeArrowheads="1" noChangeShapeType="1"/>
          </p:cNvSpPr>
          <p:nvPr/>
        </p:nvSpPr>
        <p:spPr>
          <a:xfrm>
            <a:off x="5493897" y="3844106"/>
            <a:ext cx="1581663" cy="1512000"/>
          </a:xfrm>
          <a:prstGeom prst="ellipse">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a:solidFill>
                <a:schemeClr val="tx1"/>
              </a:solidFill>
            </a:endParaRPr>
          </a:p>
        </p:txBody>
      </p:sp>
      <p:sp>
        <p:nvSpPr>
          <p:cNvPr id="2" name="TextBox 1">
            <a:extLst>
              <a:ext uri="{FF2B5EF4-FFF2-40B4-BE49-F238E27FC236}">
                <a16:creationId xmlns:a16="http://schemas.microsoft.com/office/drawing/2014/main" id="{22EB154A-EF1D-11C2-0CAF-E99A1FEE9DF2}"/>
              </a:ext>
            </a:extLst>
          </p:cNvPr>
          <p:cNvSpPr txBox="1"/>
          <p:nvPr/>
        </p:nvSpPr>
        <p:spPr>
          <a:xfrm>
            <a:off x="5527931" y="4132399"/>
            <a:ext cx="1547629" cy="923330"/>
          </a:xfrm>
          <a:prstGeom prst="rect">
            <a:avLst/>
          </a:prstGeom>
          <a:noFill/>
        </p:spPr>
        <p:txBody>
          <a:bodyPr wrap="square" rtlCol="0">
            <a:spAutoFit/>
          </a:bodyPr>
          <a:lstStyle/>
          <a:p>
            <a:pPr algn="ctr"/>
            <a:r>
              <a:rPr lang="en-SG" b="1" dirty="0">
                <a:solidFill>
                  <a:schemeClr val="bg1"/>
                </a:solidFill>
              </a:rPr>
              <a:t>Lack of staff to handle customers</a:t>
            </a:r>
          </a:p>
        </p:txBody>
      </p:sp>
      <p:sp>
        <p:nvSpPr>
          <p:cNvPr id="5" name="TextBox 4">
            <a:extLst>
              <a:ext uri="{FF2B5EF4-FFF2-40B4-BE49-F238E27FC236}">
                <a16:creationId xmlns:a16="http://schemas.microsoft.com/office/drawing/2014/main" id="{DF673F27-EE35-E9F9-19C9-A6DBC2C18B55}"/>
              </a:ext>
            </a:extLst>
          </p:cNvPr>
          <p:cNvSpPr txBox="1"/>
          <p:nvPr/>
        </p:nvSpPr>
        <p:spPr>
          <a:xfrm>
            <a:off x="2034180" y="1893308"/>
            <a:ext cx="1942968" cy="1200329"/>
          </a:xfrm>
          <a:prstGeom prst="rect">
            <a:avLst/>
          </a:prstGeom>
          <a:noFill/>
        </p:spPr>
        <p:txBody>
          <a:bodyPr wrap="square" rtlCol="0">
            <a:spAutoFit/>
          </a:bodyPr>
          <a:lstStyle/>
          <a:p>
            <a:pPr algn="ctr"/>
            <a:r>
              <a:rPr lang="en-SG" b="1" dirty="0">
                <a:solidFill>
                  <a:schemeClr val="bg1"/>
                </a:solidFill>
              </a:rPr>
              <a:t>Flat supermarket sales and declining customer footfall</a:t>
            </a:r>
          </a:p>
        </p:txBody>
      </p:sp>
      <p:pic>
        <p:nvPicPr>
          <p:cNvPr id="17" name="Picture 16">
            <a:extLst>
              <a:ext uri="{FF2B5EF4-FFF2-40B4-BE49-F238E27FC236}">
                <a16:creationId xmlns:a16="http://schemas.microsoft.com/office/drawing/2014/main" id="{C9B1B34F-1ABC-EC9D-15C0-E3F928C88ADE}"/>
              </a:ext>
            </a:extLst>
          </p:cNvPr>
          <p:cNvPicPr>
            <a:picLocks noChangeAspect="1"/>
          </p:cNvPicPr>
          <p:nvPr/>
        </p:nvPicPr>
        <p:blipFill>
          <a:blip r:embed="rId4"/>
          <a:stretch>
            <a:fillRect/>
          </a:stretch>
        </p:blipFill>
        <p:spPr>
          <a:xfrm>
            <a:off x="8785881" y="3093637"/>
            <a:ext cx="2834886" cy="2888230"/>
          </a:xfrm>
          <a:prstGeom prst="rect">
            <a:avLst/>
          </a:prstGeom>
        </p:spPr>
      </p:pic>
    </p:spTree>
    <p:extLst>
      <p:ext uri="{BB962C8B-B14F-4D97-AF65-F5344CB8AC3E}">
        <p14:creationId xmlns:p14="http://schemas.microsoft.com/office/powerpoint/2010/main" val="1717644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E6A9E520-610A-F11B-AEE9-3B83D42B3B4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10" name="Title 3">
            <a:extLst>
              <a:ext uri="{FF2B5EF4-FFF2-40B4-BE49-F238E27FC236}">
                <a16:creationId xmlns:a16="http://schemas.microsoft.com/office/drawing/2014/main" id="{F517FCF2-F3C4-B817-DB32-E4A7DA3F18FC}"/>
              </a:ext>
            </a:extLst>
          </p:cNvPr>
          <p:cNvSpPr txBox="1">
            <a:spLocks noGrp="1" noRot="1" noMove="1" noResize="1" noEditPoints="1" noAdjustHandles="1" noChangeArrowheads="1" noChangeShapeType="1"/>
          </p:cNvSpPr>
          <p:nvPr/>
        </p:nvSpPr>
        <p:spPr>
          <a:xfrm>
            <a:off x="3269668" y="278103"/>
            <a:ext cx="7321088" cy="15247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SG" sz="6000" b="1" dirty="0">
                <a:solidFill>
                  <a:srgbClr val="FF0000"/>
                </a:solidFill>
                <a:effectLst>
                  <a:outerShdw blurRad="38100" dist="38100" dir="2700000" algn="tl">
                    <a:srgbClr val="000000">
                      <a:alpha val="43137"/>
                    </a:srgbClr>
                  </a:outerShdw>
                </a:effectLst>
              </a:rPr>
              <a:t>How Might We…</a:t>
            </a:r>
          </a:p>
        </p:txBody>
      </p:sp>
      <p:pic>
        <p:nvPicPr>
          <p:cNvPr id="14" name="Picture 13">
            <a:extLst>
              <a:ext uri="{FF2B5EF4-FFF2-40B4-BE49-F238E27FC236}">
                <a16:creationId xmlns:a16="http://schemas.microsoft.com/office/drawing/2014/main" id="{CF75FEE7-1B58-F208-D0C1-C85D909F36BE}"/>
              </a:ext>
            </a:extLst>
          </p:cNvPr>
          <p:cNvPicPr>
            <a:picLocks noGrp="1" noRot="1" noChangeAspect="1" noMove="1" noResize="1" noEditPoints="1" noAdjustHandles="1" noChangeArrowheads="1" noChangeShapeType="1" noCrop="1"/>
          </p:cNvPicPr>
          <p:nvPr/>
        </p:nvPicPr>
        <p:blipFill>
          <a:blip r:embed="rId3"/>
          <a:stretch>
            <a:fillRect/>
          </a:stretch>
        </p:blipFill>
        <p:spPr>
          <a:xfrm>
            <a:off x="215978" y="2977959"/>
            <a:ext cx="3224098" cy="3056612"/>
          </a:xfrm>
          <a:prstGeom prst="rect">
            <a:avLst/>
          </a:prstGeom>
        </p:spPr>
      </p:pic>
      <p:pic>
        <p:nvPicPr>
          <p:cNvPr id="15" name="Picture 14">
            <a:extLst>
              <a:ext uri="{FF2B5EF4-FFF2-40B4-BE49-F238E27FC236}">
                <a16:creationId xmlns:a16="http://schemas.microsoft.com/office/drawing/2014/main" id="{845F2D42-9D43-2C59-81D1-9F76974AEF00}"/>
              </a:ext>
            </a:extLst>
          </p:cNvPr>
          <p:cNvPicPr>
            <a:picLocks noGrp="1" noRot="1" noChangeAspect="1" noMove="1" noResize="1" noEditPoints="1" noAdjustHandles="1" noChangeArrowheads="1" noChangeShapeType="1" noCrop="1"/>
          </p:cNvPicPr>
          <p:nvPr/>
        </p:nvPicPr>
        <p:blipFill>
          <a:blip r:embed="rId4"/>
          <a:stretch>
            <a:fillRect/>
          </a:stretch>
        </p:blipFill>
        <p:spPr>
          <a:xfrm>
            <a:off x="745917" y="3057388"/>
            <a:ext cx="2270823" cy="954089"/>
          </a:xfrm>
          <a:prstGeom prst="rect">
            <a:avLst/>
          </a:prstGeom>
        </p:spPr>
      </p:pic>
      <p:sp>
        <p:nvSpPr>
          <p:cNvPr id="2" name="TextBox 1">
            <a:extLst>
              <a:ext uri="{FF2B5EF4-FFF2-40B4-BE49-F238E27FC236}">
                <a16:creationId xmlns:a16="http://schemas.microsoft.com/office/drawing/2014/main" id="{705F50C4-E240-BDF0-7E18-C697DA2B4FBD}"/>
              </a:ext>
            </a:extLst>
          </p:cNvPr>
          <p:cNvSpPr txBox="1"/>
          <p:nvPr/>
        </p:nvSpPr>
        <p:spPr>
          <a:xfrm>
            <a:off x="5059679" y="2157123"/>
            <a:ext cx="6836851" cy="4247317"/>
          </a:xfrm>
          <a:prstGeom prst="rect">
            <a:avLst/>
          </a:prstGeom>
          <a:noFill/>
        </p:spPr>
        <p:txBody>
          <a:bodyPr wrap="square" rtlCol="0">
            <a:spAutoFit/>
          </a:bodyPr>
          <a:lstStyle/>
          <a:p>
            <a:pPr algn="ctr">
              <a:spcAft>
                <a:spcPts val="600"/>
              </a:spcAft>
            </a:pPr>
            <a:r>
              <a:rPr lang="en-US" sz="3000" b="1" dirty="0">
                <a:effectLst>
                  <a:outerShdw blurRad="38100" dist="38100" dir="2700000" algn="tl">
                    <a:srgbClr val="000000">
                      <a:alpha val="43137"/>
                    </a:srgbClr>
                  </a:outerShdw>
                </a:effectLst>
                <a:latin typeface="+mj-lt"/>
              </a:rPr>
              <a:t>Have 24/7 customer engagement </a:t>
            </a:r>
          </a:p>
          <a:p>
            <a:pPr algn="ctr">
              <a:spcAft>
                <a:spcPts val="600"/>
              </a:spcAft>
            </a:pPr>
            <a:r>
              <a:rPr lang="en-US" sz="3000" b="1" dirty="0">
                <a:effectLst>
                  <a:outerShdw blurRad="38100" dist="38100" dir="2700000" algn="tl">
                    <a:srgbClr val="000000">
                      <a:alpha val="43137"/>
                    </a:srgbClr>
                  </a:outerShdw>
                </a:effectLst>
                <a:latin typeface="+mj-lt"/>
              </a:rPr>
              <a:t>and sales </a:t>
            </a:r>
          </a:p>
          <a:p>
            <a:pPr algn="ctr">
              <a:spcAft>
                <a:spcPts val="600"/>
              </a:spcAft>
            </a:pPr>
            <a:r>
              <a:rPr lang="en-US" sz="3000" dirty="0">
                <a:latin typeface="+mj-lt"/>
              </a:rPr>
              <a:t>for </a:t>
            </a:r>
          </a:p>
          <a:p>
            <a:pPr algn="ctr">
              <a:spcAft>
                <a:spcPts val="600"/>
              </a:spcAft>
            </a:pPr>
            <a:endParaRPr lang="en-US" sz="3000" dirty="0">
              <a:latin typeface="+mj-lt"/>
            </a:endParaRPr>
          </a:p>
          <a:p>
            <a:pPr algn="ctr">
              <a:spcAft>
                <a:spcPts val="600"/>
              </a:spcAft>
            </a:pPr>
            <a:endParaRPr lang="en-US" sz="3000" dirty="0">
              <a:latin typeface="+mj-lt"/>
            </a:endParaRPr>
          </a:p>
          <a:p>
            <a:pPr algn="ctr">
              <a:spcAft>
                <a:spcPts val="600"/>
              </a:spcAft>
            </a:pPr>
            <a:r>
              <a:rPr lang="en-US" sz="3000" dirty="0">
                <a:latin typeface="+mj-lt"/>
              </a:rPr>
              <a:t>so that </a:t>
            </a:r>
          </a:p>
          <a:p>
            <a:pPr algn="ctr">
              <a:spcAft>
                <a:spcPts val="600"/>
              </a:spcAft>
            </a:pPr>
            <a:r>
              <a:rPr lang="en-US" sz="3000" b="1" dirty="0">
                <a:effectLst>
                  <a:outerShdw blurRad="38100" dist="38100" dir="2700000" algn="tl">
                    <a:srgbClr val="000000">
                      <a:alpha val="43137"/>
                    </a:srgbClr>
                  </a:outerShdw>
                </a:effectLst>
                <a:latin typeface="+mj-lt"/>
              </a:rPr>
              <a:t>Customers spend more money with us without increasing staff headcount</a:t>
            </a:r>
          </a:p>
        </p:txBody>
      </p:sp>
      <p:pic>
        <p:nvPicPr>
          <p:cNvPr id="4" name="Picture 3">
            <a:extLst>
              <a:ext uri="{FF2B5EF4-FFF2-40B4-BE49-F238E27FC236}">
                <a16:creationId xmlns:a16="http://schemas.microsoft.com/office/drawing/2014/main" id="{1CC96C57-F155-70CE-E17F-7FCCA2C3B2E1}"/>
              </a:ext>
            </a:extLst>
          </p:cNvPr>
          <p:cNvPicPr>
            <a:picLocks noChangeAspect="1"/>
          </p:cNvPicPr>
          <p:nvPr/>
        </p:nvPicPr>
        <p:blipFill>
          <a:blip r:embed="rId5"/>
          <a:stretch>
            <a:fillRect/>
          </a:stretch>
        </p:blipFill>
        <p:spPr>
          <a:xfrm>
            <a:off x="7728706" y="3803573"/>
            <a:ext cx="1263667" cy="954415"/>
          </a:xfrm>
          <a:prstGeom prst="rect">
            <a:avLst/>
          </a:prstGeom>
        </p:spPr>
      </p:pic>
    </p:spTree>
    <p:extLst>
      <p:ext uri="{BB962C8B-B14F-4D97-AF65-F5344CB8AC3E}">
        <p14:creationId xmlns:p14="http://schemas.microsoft.com/office/powerpoint/2010/main" val="4027060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15" name="Title 1">
            <a:extLst>
              <a:ext uri="{FF2B5EF4-FFF2-40B4-BE49-F238E27FC236}">
                <a16:creationId xmlns:a16="http://schemas.microsoft.com/office/drawing/2014/main" id="{D17A5448-75CF-86AD-2247-9EC5D382FF0C}"/>
              </a:ext>
            </a:extLst>
          </p:cNvPr>
          <p:cNvSpPr txBox="1">
            <a:spLocks noGrp="1" noRot="1" noMove="1" noResize="1" noEditPoints="1" noAdjustHandles="1" noChangeArrowheads="1" noChangeShapeType="1"/>
          </p:cNvSpPr>
          <p:nvPr/>
        </p:nvSpPr>
        <p:spPr>
          <a:xfrm>
            <a:off x="3001777" y="328061"/>
            <a:ext cx="6135104" cy="10563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SG" sz="4000" b="1" dirty="0">
                <a:effectLst>
                  <a:outerShdw blurRad="38100" dist="38100" dir="2700000" algn="tl">
                    <a:srgbClr val="000000">
                      <a:alpha val="43137"/>
                    </a:srgbClr>
                  </a:outerShdw>
                </a:effectLst>
              </a:rPr>
              <a:t>Business opportunity</a:t>
            </a:r>
          </a:p>
        </p:txBody>
      </p:sp>
      <p:sp>
        <p:nvSpPr>
          <p:cNvPr id="16" name="Subtitle 2">
            <a:extLst>
              <a:ext uri="{FF2B5EF4-FFF2-40B4-BE49-F238E27FC236}">
                <a16:creationId xmlns:a16="http://schemas.microsoft.com/office/drawing/2014/main" id="{B85AB215-80B0-F3EC-E9F1-CCB4104E81D6}"/>
              </a:ext>
            </a:extLst>
          </p:cNvPr>
          <p:cNvSpPr txBox="1">
            <a:spLocks noGrp="1" noRot="1" noMove="1" noResize="1" noEditPoints="1" noAdjustHandles="1" noChangeArrowheads="1" noChangeShapeType="1"/>
          </p:cNvSpPr>
          <p:nvPr/>
        </p:nvSpPr>
        <p:spPr>
          <a:xfrm>
            <a:off x="984583" y="1896195"/>
            <a:ext cx="10137507" cy="256749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Aft>
                <a:spcPts val="1200"/>
              </a:spcAft>
            </a:pPr>
            <a:r>
              <a:rPr lang="en-US" sz="2400" dirty="0"/>
              <a:t>Use of AI can:</a:t>
            </a:r>
          </a:p>
          <a:p>
            <a:pPr marL="285750" indent="-285750">
              <a:spcAft>
                <a:spcPts val="1200"/>
              </a:spcAft>
              <a:buFont typeface="Arial" panose="020B0604020202020204" pitchFamily="34" charset="0"/>
              <a:buChar char="•"/>
            </a:pPr>
            <a:r>
              <a:rPr lang="en-US" sz="2400" dirty="0"/>
              <a:t>Enhance our engagement with our customers’ 24/7 and personalize their experience.  This will increase customer loyalty and sales</a:t>
            </a:r>
          </a:p>
          <a:p>
            <a:pPr marL="285750" indent="-285750">
              <a:spcAft>
                <a:spcPts val="1200"/>
              </a:spcAft>
              <a:buFont typeface="Arial" panose="020B0604020202020204" pitchFamily="34" charset="0"/>
              <a:buChar char="•"/>
            </a:pPr>
            <a:r>
              <a:rPr lang="en-US" sz="2400" dirty="0"/>
              <a:t>Handle routine tasks and customer FAQs in order to optimize employees’ time to handle higher value tasks</a:t>
            </a:r>
          </a:p>
        </p:txBody>
      </p:sp>
    </p:spTree>
    <p:extLst>
      <p:ext uri="{BB962C8B-B14F-4D97-AF65-F5344CB8AC3E}">
        <p14:creationId xmlns:p14="http://schemas.microsoft.com/office/powerpoint/2010/main" val="111136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3:</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ai design essentials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111162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926966" y="-159027"/>
            <a:ext cx="5857616" cy="1325563"/>
          </a:xfrm>
        </p:spPr>
        <p:txBody>
          <a:bodyPr>
            <a:normAutofit/>
          </a:bodyPr>
          <a:lstStyle/>
          <a:p>
            <a:r>
              <a:rPr lang="en-US" sz="4000" b="1" dirty="0">
                <a:effectLst>
                  <a:outerShdw blurRad="38100" dist="38100" dir="2700000" algn="tl">
                    <a:srgbClr val="000000">
                      <a:alpha val="43137"/>
                    </a:srgbClr>
                  </a:outerShdw>
                </a:effectLst>
              </a:rPr>
              <a:t>Agenda</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
        <p:nvSpPr>
          <p:cNvPr id="3" name="TextBox 2">
            <a:extLst>
              <a:ext uri="{FF2B5EF4-FFF2-40B4-BE49-F238E27FC236}">
                <a16:creationId xmlns:a16="http://schemas.microsoft.com/office/drawing/2014/main" id="{D1785C29-9E6A-DA39-6220-D0A5EC191D6E}"/>
              </a:ext>
            </a:extLst>
          </p:cNvPr>
          <p:cNvSpPr txBox="1"/>
          <p:nvPr/>
        </p:nvSpPr>
        <p:spPr>
          <a:xfrm>
            <a:off x="566709" y="1054568"/>
            <a:ext cx="10891283" cy="4879701"/>
          </a:xfrm>
          <a:prstGeom prst="rect">
            <a:avLst/>
          </a:prstGeom>
          <a:noFill/>
        </p:spPr>
        <p:txBody>
          <a:bodyPr wrap="square" rtlCol="0">
            <a:spAutoFit/>
          </a:bodyPr>
          <a:lstStyle/>
          <a:p>
            <a:pPr>
              <a:spcBef>
                <a:spcPts val="900"/>
              </a:spcBef>
              <a:tabLst>
                <a:tab pos="9507538" algn="ctr"/>
              </a:tabLst>
            </a:pPr>
            <a:r>
              <a:rPr lang="en-US" sz="2400" b="1" dirty="0"/>
              <a:t>Topic</a:t>
            </a:r>
            <a:r>
              <a:rPr lang="en-US" sz="2400" dirty="0"/>
              <a:t> 	</a:t>
            </a:r>
            <a:r>
              <a:rPr lang="en-US" sz="2400" b="1" dirty="0"/>
              <a:t>Presenter</a:t>
            </a:r>
          </a:p>
          <a:p>
            <a:pPr marL="342900" indent="-342900">
              <a:spcBef>
                <a:spcPts val="900"/>
              </a:spcBef>
              <a:buFont typeface="+mj-lt"/>
              <a:buAutoNum type="arabicPeriod"/>
              <a:tabLst>
                <a:tab pos="9507538" algn="ctr"/>
              </a:tabLst>
            </a:pPr>
            <a:r>
              <a:rPr lang="en-US" sz="2400" dirty="0"/>
              <a:t>Project overview	 Eugene Ang</a:t>
            </a:r>
          </a:p>
          <a:p>
            <a:pPr marL="342900" indent="-342900">
              <a:spcBef>
                <a:spcPts val="900"/>
              </a:spcBef>
              <a:buFont typeface="+mj-lt"/>
              <a:buAutoNum type="arabicPeriod"/>
              <a:tabLst>
                <a:tab pos="9507538" algn="ctr"/>
              </a:tabLst>
            </a:pPr>
            <a:r>
              <a:rPr lang="en-US" sz="2400" dirty="0"/>
              <a:t>Enterprise design thinking	 Eugene Ang</a:t>
            </a:r>
          </a:p>
          <a:p>
            <a:pPr marL="342900" indent="-342900">
              <a:spcBef>
                <a:spcPts val="900"/>
              </a:spcBef>
              <a:buFont typeface="+mj-lt"/>
              <a:buAutoNum type="arabicPeriod"/>
              <a:tabLst>
                <a:tab pos="9507538" algn="ctr"/>
              </a:tabLst>
            </a:pPr>
            <a:r>
              <a:rPr lang="en-US" sz="2400" dirty="0"/>
              <a:t>AI design essentials	Eugene Ang</a:t>
            </a:r>
          </a:p>
          <a:p>
            <a:pPr marL="342900" indent="-342900">
              <a:spcBef>
                <a:spcPts val="900"/>
              </a:spcBef>
              <a:buFont typeface="+mj-lt"/>
              <a:buAutoNum type="arabicPeriod"/>
              <a:tabLst>
                <a:tab pos="9507538" algn="ctr"/>
              </a:tabLst>
            </a:pPr>
            <a:r>
              <a:rPr lang="en-US" sz="2400" dirty="0"/>
              <a:t>Demo of our AI product	Neo Say Chao</a:t>
            </a:r>
          </a:p>
          <a:p>
            <a:pPr marL="342900" indent="-342900">
              <a:spcBef>
                <a:spcPts val="900"/>
              </a:spcBef>
              <a:buFont typeface="+mj-lt"/>
              <a:buAutoNum type="arabicPeriod" startAt="5"/>
              <a:tabLst>
                <a:tab pos="9507538" algn="ctr"/>
              </a:tabLst>
            </a:pPr>
            <a:r>
              <a:rPr lang="en-US" sz="2400" dirty="0"/>
              <a:t>Project planning and design	 Neo Say Chao</a:t>
            </a:r>
          </a:p>
          <a:p>
            <a:pPr marL="342900" indent="-342900">
              <a:spcBef>
                <a:spcPts val="900"/>
              </a:spcBef>
              <a:buFont typeface="+mj-lt"/>
              <a:buAutoNum type="arabicPeriod" startAt="5"/>
              <a:tabLst>
                <a:tab pos="9507538" algn="ctr"/>
              </a:tabLst>
            </a:pPr>
            <a:r>
              <a:rPr lang="en-US" sz="2400" dirty="0"/>
              <a:t>Model and website design, implementation and deployment	Colin Sun</a:t>
            </a:r>
          </a:p>
          <a:p>
            <a:pPr marL="342900" indent="-342900">
              <a:spcBef>
                <a:spcPts val="900"/>
              </a:spcBef>
              <a:buFont typeface="+mj-lt"/>
              <a:buAutoNum type="arabicPeriod" startAt="5"/>
              <a:tabLst>
                <a:tab pos="9507538" algn="ctr"/>
              </a:tabLst>
            </a:pPr>
            <a:r>
              <a:rPr lang="en-SG" sz="2400" dirty="0"/>
              <a:t>Chatbot design, implementation and deployment	</a:t>
            </a:r>
            <a:r>
              <a:rPr lang="en-US" sz="2400" dirty="0"/>
              <a:t>Julia Ge</a:t>
            </a:r>
          </a:p>
          <a:p>
            <a:pPr marL="342900" indent="-342900">
              <a:spcBef>
                <a:spcPts val="900"/>
              </a:spcBef>
              <a:buFont typeface="+mj-lt"/>
              <a:buAutoNum type="arabicPeriod" startAt="5"/>
              <a:tabLst>
                <a:tab pos="9507538" algn="ctr"/>
              </a:tabLst>
            </a:pPr>
            <a:r>
              <a:rPr lang="en-US" sz="2400" dirty="0"/>
              <a:t>Future iterations / MVPs	 Neo Say Chao</a:t>
            </a:r>
          </a:p>
          <a:p>
            <a:pPr marL="342900" indent="-342900">
              <a:spcBef>
                <a:spcPts val="900"/>
              </a:spcBef>
              <a:buFont typeface="+mj-lt"/>
              <a:buAutoNum type="arabicPeriod" startAt="5"/>
              <a:tabLst>
                <a:tab pos="9507538" algn="ctr"/>
              </a:tabLst>
            </a:pPr>
            <a:r>
              <a:rPr lang="en-US" sz="2400" dirty="0"/>
              <a:t>Project learnings	Colin Sun</a:t>
            </a:r>
            <a:endParaRPr lang="en-SG" sz="2400" dirty="0"/>
          </a:p>
        </p:txBody>
      </p:sp>
    </p:spTree>
    <p:extLst>
      <p:ext uri="{BB962C8B-B14F-4D97-AF65-F5344CB8AC3E}">
        <p14:creationId xmlns:p14="http://schemas.microsoft.com/office/powerpoint/2010/main" val="1362483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AI INTENT</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3" name="TextBox 2">
            <a:extLst>
              <a:ext uri="{FF2B5EF4-FFF2-40B4-BE49-F238E27FC236}">
                <a16:creationId xmlns:a16="http://schemas.microsoft.com/office/drawing/2014/main" id="{E0FA4707-D922-CF18-4584-38AF176A6B71}"/>
              </a:ext>
            </a:extLst>
          </p:cNvPr>
          <p:cNvSpPr txBox="1"/>
          <p:nvPr/>
        </p:nvSpPr>
        <p:spPr>
          <a:xfrm>
            <a:off x="1641796" y="1418303"/>
            <a:ext cx="2543764" cy="646331"/>
          </a:xfrm>
          <a:prstGeom prst="rect">
            <a:avLst/>
          </a:prstGeom>
          <a:solidFill>
            <a:srgbClr val="0070C0"/>
          </a:solidFill>
          <a:ln>
            <a:solidFill>
              <a:srgbClr val="0070C0"/>
            </a:solidFill>
          </a:ln>
        </p:spPr>
        <p:txBody>
          <a:bodyPr wrap="square" rtlCol="0">
            <a:spAutoFit/>
          </a:bodyPr>
          <a:lstStyle/>
          <a:p>
            <a:pPr algn="ctr"/>
            <a:r>
              <a:rPr lang="en-US" b="1" dirty="0">
                <a:solidFill>
                  <a:schemeClr val="bg1"/>
                </a:solidFill>
              </a:rPr>
              <a:t>Enrich our interactions with our customers</a:t>
            </a:r>
            <a:endParaRPr lang="en-SG" b="1" dirty="0">
              <a:solidFill>
                <a:schemeClr val="bg1"/>
              </a:solidFill>
            </a:endParaRPr>
          </a:p>
        </p:txBody>
      </p:sp>
      <p:sp>
        <p:nvSpPr>
          <p:cNvPr id="4" name="TextBox 3">
            <a:extLst>
              <a:ext uri="{FF2B5EF4-FFF2-40B4-BE49-F238E27FC236}">
                <a16:creationId xmlns:a16="http://schemas.microsoft.com/office/drawing/2014/main" id="{D23160DF-698E-FBE3-147F-B17E54DE1BC8}"/>
              </a:ext>
            </a:extLst>
          </p:cNvPr>
          <p:cNvSpPr txBox="1"/>
          <p:nvPr/>
        </p:nvSpPr>
        <p:spPr>
          <a:xfrm>
            <a:off x="8003178" y="1424444"/>
            <a:ext cx="2452940" cy="646331"/>
          </a:xfrm>
          <a:prstGeom prst="rect">
            <a:avLst/>
          </a:prstGeom>
          <a:solidFill>
            <a:srgbClr val="0070C0"/>
          </a:solidFill>
          <a:ln>
            <a:solidFill>
              <a:srgbClr val="0070C0"/>
            </a:solidFill>
          </a:ln>
        </p:spPr>
        <p:txBody>
          <a:bodyPr wrap="square" rtlCol="0">
            <a:spAutoFit/>
          </a:bodyPr>
          <a:lstStyle/>
          <a:p>
            <a:pPr algn="ctr"/>
            <a:r>
              <a:rPr lang="en-US" b="1" dirty="0">
                <a:solidFill>
                  <a:schemeClr val="bg1"/>
                </a:solidFill>
              </a:rPr>
              <a:t>Recommend products with confidence</a:t>
            </a:r>
            <a:endParaRPr lang="en-SG" b="1" dirty="0">
              <a:solidFill>
                <a:schemeClr val="bg1"/>
              </a:solidFill>
            </a:endParaRPr>
          </a:p>
        </p:txBody>
      </p:sp>
      <p:sp>
        <p:nvSpPr>
          <p:cNvPr id="5" name="TextBox 4">
            <a:extLst>
              <a:ext uri="{FF2B5EF4-FFF2-40B4-BE49-F238E27FC236}">
                <a16:creationId xmlns:a16="http://schemas.microsoft.com/office/drawing/2014/main" id="{A0E828F9-6295-AFCE-7D4C-9080284E0A16}"/>
              </a:ext>
            </a:extLst>
          </p:cNvPr>
          <p:cNvSpPr txBox="1"/>
          <p:nvPr/>
        </p:nvSpPr>
        <p:spPr>
          <a:xfrm>
            <a:off x="1194318" y="878494"/>
            <a:ext cx="8145625" cy="369332"/>
          </a:xfrm>
          <a:prstGeom prst="rect">
            <a:avLst/>
          </a:prstGeom>
          <a:noFill/>
        </p:spPr>
        <p:txBody>
          <a:bodyPr wrap="square" rtlCol="0">
            <a:spAutoFit/>
          </a:bodyPr>
          <a:lstStyle/>
          <a:p>
            <a:r>
              <a:rPr lang="en-US" dirty="0"/>
              <a:t>Why are we doing this and what are the big ideas that support the effort?</a:t>
            </a:r>
            <a:endParaRPr lang="en-SG" dirty="0"/>
          </a:p>
        </p:txBody>
      </p:sp>
      <p:sp>
        <p:nvSpPr>
          <p:cNvPr id="6" name="TextBox 5">
            <a:extLst>
              <a:ext uri="{FF2B5EF4-FFF2-40B4-BE49-F238E27FC236}">
                <a16:creationId xmlns:a16="http://schemas.microsoft.com/office/drawing/2014/main" id="{BD86CD19-C101-AD46-6EB2-F6089E20619A}"/>
              </a:ext>
            </a:extLst>
          </p:cNvPr>
          <p:cNvSpPr txBox="1"/>
          <p:nvPr/>
        </p:nvSpPr>
        <p:spPr>
          <a:xfrm>
            <a:off x="382164" y="3288370"/>
            <a:ext cx="1259632" cy="523220"/>
          </a:xfrm>
          <a:prstGeom prst="rect">
            <a:avLst/>
          </a:prstGeom>
          <a:solidFill>
            <a:srgbClr val="FFFF00"/>
          </a:solidFill>
          <a:ln>
            <a:solidFill>
              <a:schemeClr val="tx1"/>
            </a:solidFill>
          </a:ln>
        </p:spPr>
        <p:txBody>
          <a:bodyPr wrap="square" rtlCol="0">
            <a:spAutoFit/>
          </a:bodyPr>
          <a:lstStyle/>
          <a:p>
            <a:pPr algn="ctr"/>
            <a:r>
              <a:rPr lang="en-US" sz="1400" dirty="0"/>
              <a:t>Virtual assistant</a:t>
            </a:r>
            <a:endParaRPr lang="en-SG" sz="1400" dirty="0"/>
          </a:p>
        </p:txBody>
      </p:sp>
      <p:sp>
        <p:nvSpPr>
          <p:cNvPr id="7" name="TextBox 6">
            <a:extLst>
              <a:ext uri="{FF2B5EF4-FFF2-40B4-BE49-F238E27FC236}">
                <a16:creationId xmlns:a16="http://schemas.microsoft.com/office/drawing/2014/main" id="{1015E9BC-CE82-78F8-B31C-30DB0DD42655}"/>
              </a:ext>
            </a:extLst>
          </p:cNvPr>
          <p:cNvSpPr txBox="1"/>
          <p:nvPr/>
        </p:nvSpPr>
        <p:spPr>
          <a:xfrm>
            <a:off x="496075" y="3811590"/>
            <a:ext cx="1670180" cy="738664"/>
          </a:xfrm>
          <a:prstGeom prst="rect">
            <a:avLst/>
          </a:prstGeom>
          <a:solidFill>
            <a:srgbClr val="FFFF00"/>
          </a:solidFill>
          <a:ln>
            <a:solidFill>
              <a:schemeClr val="tx1"/>
            </a:solidFill>
          </a:ln>
        </p:spPr>
        <p:txBody>
          <a:bodyPr wrap="square" rtlCol="0">
            <a:spAutoFit/>
          </a:bodyPr>
          <a:lstStyle/>
          <a:p>
            <a:pPr algn="ctr"/>
            <a:r>
              <a:rPr lang="en-US" sz="1400" dirty="0"/>
              <a:t>24/7 responses to customer enquiries in real time</a:t>
            </a:r>
            <a:endParaRPr lang="en-SG" sz="1400" dirty="0"/>
          </a:p>
        </p:txBody>
      </p:sp>
      <p:sp>
        <p:nvSpPr>
          <p:cNvPr id="8" name="TextBox 7">
            <a:extLst>
              <a:ext uri="{FF2B5EF4-FFF2-40B4-BE49-F238E27FC236}">
                <a16:creationId xmlns:a16="http://schemas.microsoft.com/office/drawing/2014/main" id="{DAC0F5FE-0FE1-4214-1345-3E30DC1BAFD5}"/>
              </a:ext>
            </a:extLst>
          </p:cNvPr>
          <p:cNvSpPr txBox="1"/>
          <p:nvPr/>
        </p:nvSpPr>
        <p:spPr>
          <a:xfrm>
            <a:off x="849085" y="5045001"/>
            <a:ext cx="1670180" cy="954107"/>
          </a:xfrm>
          <a:prstGeom prst="rect">
            <a:avLst/>
          </a:prstGeom>
          <a:solidFill>
            <a:srgbClr val="FFFF00"/>
          </a:solidFill>
          <a:ln>
            <a:solidFill>
              <a:schemeClr val="tx1"/>
            </a:solidFill>
          </a:ln>
        </p:spPr>
        <p:txBody>
          <a:bodyPr wrap="square" rtlCol="0">
            <a:spAutoFit/>
          </a:bodyPr>
          <a:lstStyle/>
          <a:p>
            <a:pPr algn="ctr"/>
            <a:r>
              <a:rPr lang="en-US" sz="1400" dirty="0"/>
              <a:t>Customer feedback: Both positive and negative</a:t>
            </a:r>
            <a:endParaRPr lang="en-SG" sz="1400" dirty="0"/>
          </a:p>
        </p:txBody>
      </p:sp>
      <p:sp>
        <p:nvSpPr>
          <p:cNvPr id="9" name="TextBox 8">
            <a:extLst>
              <a:ext uri="{FF2B5EF4-FFF2-40B4-BE49-F238E27FC236}">
                <a16:creationId xmlns:a16="http://schemas.microsoft.com/office/drawing/2014/main" id="{828D288A-03C2-267C-E3C7-7B7927C9D426}"/>
              </a:ext>
            </a:extLst>
          </p:cNvPr>
          <p:cNvSpPr txBox="1"/>
          <p:nvPr/>
        </p:nvSpPr>
        <p:spPr>
          <a:xfrm>
            <a:off x="2374641" y="5458725"/>
            <a:ext cx="1456352" cy="954107"/>
          </a:xfrm>
          <a:prstGeom prst="rect">
            <a:avLst/>
          </a:prstGeom>
          <a:solidFill>
            <a:srgbClr val="FFFF00"/>
          </a:solidFill>
          <a:ln>
            <a:solidFill>
              <a:schemeClr val="tx1"/>
            </a:solidFill>
          </a:ln>
        </p:spPr>
        <p:txBody>
          <a:bodyPr wrap="square" rtlCol="0">
            <a:spAutoFit/>
          </a:bodyPr>
          <a:lstStyle/>
          <a:p>
            <a:pPr algn="ctr"/>
            <a:r>
              <a:rPr lang="en-US" sz="1400" dirty="0"/>
              <a:t>Handling and monitoring customer complaints</a:t>
            </a:r>
            <a:endParaRPr lang="en-SG" sz="1400" dirty="0"/>
          </a:p>
        </p:txBody>
      </p:sp>
      <p:sp>
        <p:nvSpPr>
          <p:cNvPr id="10" name="TextBox 9">
            <a:extLst>
              <a:ext uri="{FF2B5EF4-FFF2-40B4-BE49-F238E27FC236}">
                <a16:creationId xmlns:a16="http://schemas.microsoft.com/office/drawing/2014/main" id="{2B70CE2A-4FB4-CA47-7426-6BF51EABFCCF}"/>
              </a:ext>
            </a:extLst>
          </p:cNvPr>
          <p:cNvSpPr txBox="1"/>
          <p:nvPr/>
        </p:nvSpPr>
        <p:spPr>
          <a:xfrm>
            <a:off x="2481943" y="2621902"/>
            <a:ext cx="1634798" cy="981657"/>
          </a:xfrm>
          <a:prstGeom prst="rect">
            <a:avLst/>
          </a:prstGeom>
          <a:solidFill>
            <a:srgbClr val="FFFF00"/>
          </a:solidFill>
          <a:ln>
            <a:solidFill>
              <a:schemeClr val="tx1"/>
            </a:solidFill>
          </a:ln>
        </p:spPr>
        <p:txBody>
          <a:bodyPr wrap="square" rtlCol="0">
            <a:spAutoFit/>
          </a:bodyPr>
          <a:lstStyle/>
          <a:p>
            <a:pPr algn="ctr"/>
            <a:r>
              <a:rPr lang="en-US" sz="1400" dirty="0"/>
              <a:t>Giving customers a reason to buy from our stores (online and offline)</a:t>
            </a:r>
            <a:endParaRPr lang="en-SG" sz="1400" dirty="0"/>
          </a:p>
        </p:txBody>
      </p:sp>
      <p:sp>
        <p:nvSpPr>
          <p:cNvPr id="11" name="TextBox 10">
            <a:extLst>
              <a:ext uri="{FF2B5EF4-FFF2-40B4-BE49-F238E27FC236}">
                <a16:creationId xmlns:a16="http://schemas.microsoft.com/office/drawing/2014/main" id="{8AC1885B-3991-1369-F691-56D1E864E96C}"/>
              </a:ext>
            </a:extLst>
          </p:cNvPr>
          <p:cNvSpPr txBox="1"/>
          <p:nvPr/>
        </p:nvSpPr>
        <p:spPr>
          <a:xfrm>
            <a:off x="4068147" y="2755513"/>
            <a:ext cx="1670180" cy="738664"/>
          </a:xfrm>
          <a:prstGeom prst="rect">
            <a:avLst/>
          </a:prstGeom>
          <a:solidFill>
            <a:srgbClr val="FFFF00"/>
          </a:solidFill>
          <a:ln>
            <a:solidFill>
              <a:schemeClr val="tx1"/>
            </a:solidFill>
          </a:ln>
        </p:spPr>
        <p:txBody>
          <a:bodyPr wrap="square" rtlCol="0">
            <a:spAutoFit/>
          </a:bodyPr>
          <a:lstStyle/>
          <a:p>
            <a:pPr algn="ctr"/>
            <a:r>
              <a:rPr lang="en-US" sz="1400" dirty="0"/>
              <a:t>Getting customers to tell us their preferences</a:t>
            </a:r>
            <a:endParaRPr lang="en-SG" sz="1400" dirty="0"/>
          </a:p>
        </p:txBody>
      </p:sp>
      <p:sp>
        <p:nvSpPr>
          <p:cNvPr id="12" name="TextBox 11">
            <a:extLst>
              <a:ext uri="{FF2B5EF4-FFF2-40B4-BE49-F238E27FC236}">
                <a16:creationId xmlns:a16="http://schemas.microsoft.com/office/drawing/2014/main" id="{76AE8506-B72C-1DE8-63DC-B888D70C56E1}"/>
              </a:ext>
            </a:extLst>
          </p:cNvPr>
          <p:cNvSpPr txBox="1"/>
          <p:nvPr/>
        </p:nvSpPr>
        <p:spPr>
          <a:xfrm>
            <a:off x="2836506" y="3557393"/>
            <a:ext cx="1456352" cy="954107"/>
          </a:xfrm>
          <a:prstGeom prst="rect">
            <a:avLst/>
          </a:prstGeom>
          <a:solidFill>
            <a:srgbClr val="FFFF00"/>
          </a:solidFill>
          <a:ln>
            <a:solidFill>
              <a:schemeClr val="tx1"/>
            </a:solidFill>
          </a:ln>
        </p:spPr>
        <p:txBody>
          <a:bodyPr wrap="square" rtlCol="0">
            <a:spAutoFit/>
          </a:bodyPr>
          <a:lstStyle/>
          <a:p>
            <a:pPr algn="ctr"/>
            <a:r>
              <a:rPr lang="en-US" sz="1400" dirty="0"/>
              <a:t>Making our customers happy with our interactions</a:t>
            </a:r>
            <a:endParaRPr lang="en-SG" sz="1400" dirty="0"/>
          </a:p>
        </p:txBody>
      </p:sp>
      <p:sp>
        <p:nvSpPr>
          <p:cNvPr id="13" name="TextBox 12">
            <a:extLst>
              <a:ext uri="{FF2B5EF4-FFF2-40B4-BE49-F238E27FC236}">
                <a16:creationId xmlns:a16="http://schemas.microsoft.com/office/drawing/2014/main" id="{F0E430CB-1E2F-4C5A-3DA8-99B18ADBBE54}"/>
              </a:ext>
            </a:extLst>
          </p:cNvPr>
          <p:cNvSpPr txBox="1"/>
          <p:nvPr/>
        </p:nvSpPr>
        <p:spPr>
          <a:xfrm>
            <a:off x="6847117" y="2649452"/>
            <a:ext cx="1740935" cy="1384995"/>
          </a:xfrm>
          <a:prstGeom prst="rect">
            <a:avLst/>
          </a:prstGeom>
          <a:solidFill>
            <a:srgbClr val="FFFF00"/>
          </a:solidFill>
          <a:ln>
            <a:solidFill>
              <a:schemeClr val="tx1"/>
            </a:solidFill>
          </a:ln>
        </p:spPr>
        <p:txBody>
          <a:bodyPr wrap="square" rtlCol="0">
            <a:spAutoFit/>
          </a:bodyPr>
          <a:lstStyle/>
          <a:p>
            <a:pPr algn="ctr"/>
            <a:r>
              <a:rPr lang="en-US" sz="1400" dirty="0"/>
              <a:t>Recommend popular food recipes and where to the ingredients from the store or website</a:t>
            </a:r>
            <a:endParaRPr lang="en-SG" sz="1400" dirty="0"/>
          </a:p>
        </p:txBody>
      </p:sp>
      <p:sp>
        <p:nvSpPr>
          <p:cNvPr id="14" name="TextBox 13">
            <a:extLst>
              <a:ext uri="{FF2B5EF4-FFF2-40B4-BE49-F238E27FC236}">
                <a16:creationId xmlns:a16="http://schemas.microsoft.com/office/drawing/2014/main" id="{C7E53F3F-A79E-8933-02F9-95C2F3943FCC}"/>
              </a:ext>
            </a:extLst>
          </p:cNvPr>
          <p:cNvSpPr txBox="1"/>
          <p:nvPr/>
        </p:nvSpPr>
        <p:spPr>
          <a:xfrm>
            <a:off x="6564087" y="4352503"/>
            <a:ext cx="1740935" cy="1384995"/>
          </a:xfrm>
          <a:prstGeom prst="rect">
            <a:avLst/>
          </a:prstGeom>
          <a:solidFill>
            <a:srgbClr val="FFFF00"/>
          </a:solidFill>
          <a:ln>
            <a:solidFill>
              <a:schemeClr val="tx1"/>
            </a:solidFill>
          </a:ln>
        </p:spPr>
        <p:txBody>
          <a:bodyPr wrap="square" rtlCol="0">
            <a:spAutoFit/>
          </a:bodyPr>
          <a:lstStyle/>
          <a:p>
            <a:pPr algn="ctr"/>
            <a:r>
              <a:rPr lang="en-US" sz="1400" dirty="0"/>
              <a:t>Recommend common household hacks and how to get the products from the store or website</a:t>
            </a:r>
            <a:endParaRPr lang="en-SG" sz="1400" dirty="0"/>
          </a:p>
        </p:txBody>
      </p:sp>
      <p:sp>
        <p:nvSpPr>
          <p:cNvPr id="15" name="TextBox 14">
            <a:extLst>
              <a:ext uri="{FF2B5EF4-FFF2-40B4-BE49-F238E27FC236}">
                <a16:creationId xmlns:a16="http://schemas.microsoft.com/office/drawing/2014/main" id="{BC0F8AD8-7CA1-D4A0-B619-E95E6C0AD434}"/>
              </a:ext>
            </a:extLst>
          </p:cNvPr>
          <p:cNvSpPr txBox="1"/>
          <p:nvPr/>
        </p:nvSpPr>
        <p:spPr>
          <a:xfrm>
            <a:off x="8430988" y="2776425"/>
            <a:ext cx="1456352" cy="954107"/>
          </a:xfrm>
          <a:prstGeom prst="rect">
            <a:avLst/>
          </a:prstGeom>
          <a:solidFill>
            <a:srgbClr val="FFFF00"/>
          </a:solidFill>
          <a:ln>
            <a:solidFill>
              <a:schemeClr val="tx1"/>
            </a:solidFill>
          </a:ln>
        </p:spPr>
        <p:txBody>
          <a:bodyPr wrap="square" rtlCol="0">
            <a:spAutoFit/>
          </a:bodyPr>
          <a:lstStyle/>
          <a:p>
            <a:pPr algn="ctr"/>
            <a:r>
              <a:rPr lang="en-US" sz="1400" dirty="0"/>
              <a:t>Identify well known food dishes for customers to try</a:t>
            </a:r>
            <a:endParaRPr lang="en-SG" sz="1400" dirty="0"/>
          </a:p>
        </p:txBody>
      </p:sp>
      <p:sp>
        <p:nvSpPr>
          <p:cNvPr id="17" name="TextBox 16">
            <a:extLst>
              <a:ext uri="{FF2B5EF4-FFF2-40B4-BE49-F238E27FC236}">
                <a16:creationId xmlns:a16="http://schemas.microsoft.com/office/drawing/2014/main" id="{7477F274-D8F6-C845-C50F-D87F78700CEB}"/>
              </a:ext>
            </a:extLst>
          </p:cNvPr>
          <p:cNvSpPr txBox="1"/>
          <p:nvPr/>
        </p:nvSpPr>
        <p:spPr>
          <a:xfrm>
            <a:off x="9309617" y="3965478"/>
            <a:ext cx="1660849" cy="1169551"/>
          </a:xfrm>
          <a:prstGeom prst="rect">
            <a:avLst/>
          </a:prstGeom>
          <a:solidFill>
            <a:srgbClr val="FFFF00"/>
          </a:solidFill>
          <a:ln>
            <a:solidFill>
              <a:schemeClr val="tx1"/>
            </a:solidFill>
          </a:ln>
        </p:spPr>
        <p:txBody>
          <a:bodyPr wrap="square" rtlCol="0">
            <a:spAutoFit/>
          </a:bodyPr>
          <a:lstStyle/>
          <a:p>
            <a:pPr algn="ctr"/>
            <a:r>
              <a:rPr lang="en-US" sz="1400" dirty="0"/>
              <a:t>Partnered  promotions with the consumer brand owners to target customers</a:t>
            </a:r>
            <a:endParaRPr lang="en-SG" sz="1400" dirty="0"/>
          </a:p>
        </p:txBody>
      </p:sp>
      <p:sp>
        <p:nvSpPr>
          <p:cNvPr id="21" name="TextBox 20">
            <a:extLst>
              <a:ext uri="{FF2B5EF4-FFF2-40B4-BE49-F238E27FC236}">
                <a16:creationId xmlns:a16="http://schemas.microsoft.com/office/drawing/2014/main" id="{6B0C68AA-9263-92D8-C8DF-5485EBF4EA15}"/>
              </a:ext>
            </a:extLst>
          </p:cNvPr>
          <p:cNvSpPr txBox="1"/>
          <p:nvPr/>
        </p:nvSpPr>
        <p:spPr>
          <a:xfrm>
            <a:off x="8771166" y="5363346"/>
            <a:ext cx="1740935" cy="954107"/>
          </a:xfrm>
          <a:prstGeom prst="rect">
            <a:avLst/>
          </a:prstGeom>
          <a:solidFill>
            <a:srgbClr val="FFFF00"/>
          </a:solidFill>
          <a:ln>
            <a:solidFill>
              <a:schemeClr val="tx1"/>
            </a:solidFill>
          </a:ln>
        </p:spPr>
        <p:txBody>
          <a:bodyPr wrap="square" rtlCol="0">
            <a:spAutoFit/>
          </a:bodyPr>
          <a:lstStyle/>
          <a:p>
            <a:pPr algn="ctr"/>
            <a:r>
              <a:rPr lang="en-US" sz="1400" dirty="0"/>
              <a:t>Recommending items to buy based on customers’ stock levels held at home</a:t>
            </a:r>
            <a:endParaRPr lang="en-SG" sz="1400" dirty="0"/>
          </a:p>
        </p:txBody>
      </p:sp>
      <p:sp>
        <p:nvSpPr>
          <p:cNvPr id="16" name="TextBox 15">
            <a:extLst>
              <a:ext uri="{FF2B5EF4-FFF2-40B4-BE49-F238E27FC236}">
                <a16:creationId xmlns:a16="http://schemas.microsoft.com/office/drawing/2014/main" id="{E9F4C968-547B-E533-F0AE-D4EF2476C5A7}"/>
              </a:ext>
            </a:extLst>
          </p:cNvPr>
          <p:cNvSpPr txBox="1"/>
          <p:nvPr/>
        </p:nvSpPr>
        <p:spPr>
          <a:xfrm>
            <a:off x="10608905" y="3319412"/>
            <a:ext cx="1456352" cy="954107"/>
          </a:xfrm>
          <a:prstGeom prst="rect">
            <a:avLst/>
          </a:prstGeom>
          <a:solidFill>
            <a:srgbClr val="FFFF00"/>
          </a:solidFill>
          <a:ln>
            <a:solidFill>
              <a:schemeClr val="tx1"/>
            </a:solidFill>
          </a:ln>
        </p:spPr>
        <p:txBody>
          <a:bodyPr wrap="square" rtlCol="0">
            <a:spAutoFit/>
          </a:bodyPr>
          <a:lstStyle/>
          <a:p>
            <a:pPr algn="ctr"/>
            <a:r>
              <a:rPr lang="en-US" sz="1400" dirty="0" err="1"/>
              <a:t>Customised</a:t>
            </a:r>
            <a:r>
              <a:rPr lang="en-US" sz="1400" dirty="0"/>
              <a:t> promotions for individual customers</a:t>
            </a:r>
            <a:endParaRPr lang="en-SG" sz="1400" dirty="0"/>
          </a:p>
        </p:txBody>
      </p:sp>
    </p:spTree>
    <p:extLst>
      <p:ext uri="{BB962C8B-B14F-4D97-AF65-F5344CB8AC3E}">
        <p14:creationId xmlns:p14="http://schemas.microsoft.com/office/powerpoint/2010/main" val="287007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21499C10-F361-B121-0C63-01314E7FAB9E}"/>
              </a:ext>
            </a:extLst>
          </p:cNvPr>
          <p:cNvSpPr>
            <a:spLocks noGrp="1"/>
          </p:cNvSpPr>
          <p:nvPr>
            <p:ph type="sldNum" sz="quarter" idx="12"/>
          </p:nvPr>
        </p:nvSpPr>
        <p:spPr>
          <a:xfrm>
            <a:off x="8610600" y="6374733"/>
            <a:ext cx="2638931" cy="336310"/>
          </a:xfrm>
        </p:spPr>
        <p:txBody>
          <a:bodyPr/>
          <a:lstStyle/>
          <a:p>
            <a:fld id="{A49DFD55-3C28-40EF-9E31-A92D2E4017FF}" type="slidenum">
              <a:rPr lang="en-US" smtClean="0"/>
              <a:pPr/>
              <a:t>21</a:t>
            </a:fld>
            <a:endParaRPr lang="en-US" dirty="0"/>
          </a:p>
        </p:txBody>
      </p:sp>
      <p:sp>
        <p:nvSpPr>
          <p:cNvPr id="13" name="Footer Placeholder 56">
            <a:extLst>
              <a:ext uri="{FF2B5EF4-FFF2-40B4-BE49-F238E27FC236}">
                <a16:creationId xmlns:a16="http://schemas.microsoft.com/office/drawing/2014/main" id="{785CE3A6-49F1-6771-4CDA-6DB085DE2A2E}"/>
              </a:ext>
            </a:extLst>
          </p:cNvPr>
          <p:cNvSpPr>
            <a:spLocks noGrp="1"/>
          </p:cNvSpPr>
          <p:nvPr>
            <p:ph type="ftr" sz="quarter" idx="11"/>
          </p:nvPr>
        </p:nvSpPr>
        <p:spPr>
          <a:xfrm>
            <a:off x="4038601" y="6374733"/>
            <a:ext cx="3958396" cy="336310"/>
          </a:xfrm>
        </p:spPr>
        <p:txBody>
          <a:bodyPr/>
          <a:lstStyle/>
          <a:p>
            <a:r>
              <a:rPr lang="en-US" dirty="0"/>
              <a:t>@ Copyright IBM Cloud Computing Project Squad 1-KK</a:t>
            </a:r>
          </a:p>
        </p:txBody>
      </p:sp>
      <p:pic>
        <p:nvPicPr>
          <p:cNvPr id="10" name="Picture 9">
            <a:extLst>
              <a:ext uri="{FF2B5EF4-FFF2-40B4-BE49-F238E27FC236}">
                <a16:creationId xmlns:a16="http://schemas.microsoft.com/office/drawing/2014/main" id="{874E217E-32EE-EC8E-53C8-48F29C24CE42}"/>
              </a:ext>
            </a:extLst>
          </p:cNvPr>
          <p:cNvPicPr>
            <a:picLocks noGrp="1" noRot="1" noChangeAspect="1" noMove="1" noResize="1" noEditPoints="1" noAdjustHandles="1" noChangeArrowheads="1" noChangeShapeType="1" noCrop="1"/>
          </p:cNvPicPr>
          <p:nvPr/>
        </p:nvPicPr>
        <p:blipFill>
          <a:blip r:embed="rId3"/>
          <a:stretch>
            <a:fillRect/>
          </a:stretch>
        </p:blipFill>
        <p:spPr>
          <a:xfrm>
            <a:off x="0" y="5588223"/>
            <a:ext cx="3035808" cy="1275499"/>
          </a:xfrm>
          <a:prstGeom prst="rect">
            <a:avLst/>
          </a:prstGeom>
        </p:spPr>
      </p:pic>
      <p:pic>
        <p:nvPicPr>
          <p:cNvPr id="9" name="Picture 8">
            <a:extLst>
              <a:ext uri="{FF2B5EF4-FFF2-40B4-BE49-F238E27FC236}">
                <a16:creationId xmlns:a16="http://schemas.microsoft.com/office/drawing/2014/main" id="{50C61015-5F2C-F8A9-11F9-139076CAFA6F}"/>
              </a:ext>
            </a:extLst>
          </p:cNvPr>
          <p:cNvPicPr>
            <a:picLocks noChangeAspect="1"/>
          </p:cNvPicPr>
          <p:nvPr/>
        </p:nvPicPr>
        <p:blipFill>
          <a:blip r:embed="rId4"/>
          <a:stretch>
            <a:fillRect/>
          </a:stretch>
        </p:blipFill>
        <p:spPr>
          <a:xfrm>
            <a:off x="3542192" y="123651"/>
            <a:ext cx="8310174" cy="6597328"/>
          </a:xfrm>
          <a:prstGeom prst="rect">
            <a:avLst/>
          </a:prstGeom>
        </p:spPr>
      </p:pic>
      <p:sp>
        <p:nvSpPr>
          <p:cNvPr id="14" name="Slide Number Placeholder 5">
            <a:extLst>
              <a:ext uri="{FF2B5EF4-FFF2-40B4-BE49-F238E27FC236}">
                <a16:creationId xmlns:a16="http://schemas.microsoft.com/office/drawing/2014/main" id="{9C3C5C4E-85C9-4AAB-29EB-8FBC1FACBE45}"/>
              </a:ext>
            </a:extLst>
          </p:cNvPr>
          <p:cNvSpPr txBox="1">
            <a:spLocks/>
          </p:cNvSpPr>
          <p:nvPr/>
        </p:nvSpPr>
        <p:spPr>
          <a:xfrm>
            <a:off x="8610600" y="6374733"/>
            <a:ext cx="2638931" cy="336310"/>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21</a:t>
            </a:fld>
            <a:endParaRPr lang="en-US" dirty="0"/>
          </a:p>
        </p:txBody>
      </p:sp>
      <p:sp>
        <p:nvSpPr>
          <p:cNvPr id="17" name="TextBox 16">
            <a:extLst>
              <a:ext uri="{FF2B5EF4-FFF2-40B4-BE49-F238E27FC236}">
                <a16:creationId xmlns:a16="http://schemas.microsoft.com/office/drawing/2014/main" id="{05260F38-1123-0380-DB80-E0FB97C97CB6}"/>
              </a:ext>
            </a:extLst>
          </p:cNvPr>
          <p:cNvSpPr txBox="1"/>
          <p:nvPr/>
        </p:nvSpPr>
        <p:spPr>
          <a:xfrm>
            <a:off x="6183086" y="301523"/>
            <a:ext cx="1123114" cy="369332"/>
          </a:xfrm>
          <a:prstGeom prst="rect">
            <a:avLst/>
          </a:prstGeom>
          <a:noFill/>
        </p:spPr>
        <p:txBody>
          <a:bodyPr wrap="square" rtlCol="0">
            <a:spAutoFit/>
          </a:bodyPr>
          <a:lstStyle/>
          <a:p>
            <a:pPr algn="ctr"/>
            <a:r>
              <a:rPr lang="en-SG" b="1" dirty="0">
                <a:solidFill>
                  <a:schemeClr val="bg2">
                    <a:lumMod val="50000"/>
                  </a:schemeClr>
                </a:solidFill>
              </a:rPr>
              <a:t>Big Bet</a:t>
            </a:r>
          </a:p>
        </p:txBody>
      </p:sp>
      <p:sp>
        <p:nvSpPr>
          <p:cNvPr id="18" name="TextBox 17">
            <a:extLst>
              <a:ext uri="{FF2B5EF4-FFF2-40B4-BE49-F238E27FC236}">
                <a16:creationId xmlns:a16="http://schemas.microsoft.com/office/drawing/2014/main" id="{1D444C83-3863-E88A-69AA-0BB6B7691829}"/>
              </a:ext>
            </a:extLst>
          </p:cNvPr>
          <p:cNvSpPr txBox="1"/>
          <p:nvPr/>
        </p:nvSpPr>
        <p:spPr>
          <a:xfrm>
            <a:off x="11125833" y="495909"/>
            <a:ext cx="1016445" cy="646331"/>
          </a:xfrm>
          <a:prstGeom prst="rect">
            <a:avLst/>
          </a:prstGeom>
          <a:noFill/>
        </p:spPr>
        <p:txBody>
          <a:bodyPr wrap="square" rtlCol="0">
            <a:spAutoFit/>
          </a:bodyPr>
          <a:lstStyle/>
          <a:p>
            <a:pPr algn="ctr"/>
            <a:r>
              <a:rPr lang="en-SG" b="1" dirty="0">
                <a:solidFill>
                  <a:schemeClr val="bg2">
                    <a:lumMod val="50000"/>
                  </a:schemeClr>
                </a:solidFill>
              </a:rPr>
              <a:t>No Brainers</a:t>
            </a:r>
          </a:p>
        </p:txBody>
      </p:sp>
      <p:sp>
        <p:nvSpPr>
          <p:cNvPr id="19" name="TextBox 18">
            <a:extLst>
              <a:ext uri="{FF2B5EF4-FFF2-40B4-BE49-F238E27FC236}">
                <a16:creationId xmlns:a16="http://schemas.microsoft.com/office/drawing/2014/main" id="{DB610760-AD36-FB8B-A382-6DCA4205E276}"/>
              </a:ext>
            </a:extLst>
          </p:cNvPr>
          <p:cNvSpPr txBox="1"/>
          <p:nvPr/>
        </p:nvSpPr>
        <p:spPr>
          <a:xfrm>
            <a:off x="9378161" y="3159176"/>
            <a:ext cx="964926" cy="369332"/>
          </a:xfrm>
          <a:prstGeom prst="rect">
            <a:avLst/>
          </a:prstGeom>
          <a:noFill/>
        </p:spPr>
        <p:txBody>
          <a:bodyPr wrap="square" rtlCol="0">
            <a:spAutoFit/>
          </a:bodyPr>
          <a:lstStyle/>
          <a:p>
            <a:r>
              <a:rPr lang="en-SG" b="1" dirty="0">
                <a:solidFill>
                  <a:schemeClr val="bg2">
                    <a:lumMod val="50000"/>
                  </a:schemeClr>
                </a:solidFill>
              </a:rPr>
              <a:t>Utilities</a:t>
            </a:r>
          </a:p>
        </p:txBody>
      </p:sp>
      <p:sp>
        <p:nvSpPr>
          <p:cNvPr id="20" name="TextBox 19">
            <a:extLst>
              <a:ext uri="{FF2B5EF4-FFF2-40B4-BE49-F238E27FC236}">
                <a16:creationId xmlns:a16="http://schemas.microsoft.com/office/drawing/2014/main" id="{C540FD5E-BBC4-57E2-E411-EEB35AB53B43}"/>
              </a:ext>
            </a:extLst>
          </p:cNvPr>
          <p:cNvSpPr txBox="1"/>
          <p:nvPr/>
        </p:nvSpPr>
        <p:spPr>
          <a:xfrm>
            <a:off x="4425656" y="5825410"/>
            <a:ext cx="1757430" cy="369332"/>
          </a:xfrm>
          <a:prstGeom prst="rect">
            <a:avLst/>
          </a:prstGeom>
          <a:noFill/>
        </p:spPr>
        <p:txBody>
          <a:bodyPr wrap="square" rtlCol="0">
            <a:spAutoFit/>
          </a:bodyPr>
          <a:lstStyle/>
          <a:p>
            <a:r>
              <a:rPr lang="en-US" b="1" dirty="0">
                <a:solidFill>
                  <a:schemeClr val="bg2">
                    <a:lumMod val="50000"/>
                  </a:schemeClr>
                </a:solidFill>
              </a:rPr>
              <a:t>Unwise for now</a:t>
            </a:r>
            <a:endParaRPr lang="en-SG" b="1" dirty="0">
              <a:solidFill>
                <a:schemeClr val="bg2">
                  <a:lumMod val="50000"/>
                </a:schemeClr>
              </a:solidFill>
            </a:endParaRPr>
          </a:p>
        </p:txBody>
      </p:sp>
      <p:pic>
        <p:nvPicPr>
          <p:cNvPr id="21" name="Picture 20">
            <a:extLst>
              <a:ext uri="{FF2B5EF4-FFF2-40B4-BE49-F238E27FC236}">
                <a16:creationId xmlns:a16="http://schemas.microsoft.com/office/drawing/2014/main" id="{9BC94C67-8899-D8B8-4522-9D432F4F19E3}"/>
              </a:ext>
            </a:extLst>
          </p:cNvPr>
          <p:cNvPicPr>
            <a:picLocks noChangeAspect="1"/>
          </p:cNvPicPr>
          <p:nvPr/>
        </p:nvPicPr>
        <p:blipFill>
          <a:blip r:embed="rId5"/>
          <a:stretch>
            <a:fillRect/>
          </a:stretch>
        </p:blipFill>
        <p:spPr>
          <a:xfrm>
            <a:off x="4361712" y="4553553"/>
            <a:ext cx="2308776" cy="1298687"/>
          </a:xfrm>
          <a:prstGeom prst="rect">
            <a:avLst/>
          </a:prstGeom>
        </p:spPr>
      </p:pic>
      <p:pic>
        <p:nvPicPr>
          <p:cNvPr id="22" name="Picture 21">
            <a:extLst>
              <a:ext uri="{FF2B5EF4-FFF2-40B4-BE49-F238E27FC236}">
                <a16:creationId xmlns:a16="http://schemas.microsoft.com/office/drawing/2014/main" id="{FD6FE51E-24FD-0F86-7710-182813568899}"/>
              </a:ext>
            </a:extLst>
          </p:cNvPr>
          <p:cNvPicPr>
            <a:picLocks noChangeAspect="1"/>
          </p:cNvPicPr>
          <p:nvPr/>
        </p:nvPicPr>
        <p:blipFill>
          <a:blip r:embed="rId6"/>
          <a:stretch>
            <a:fillRect/>
          </a:stretch>
        </p:blipFill>
        <p:spPr>
          <a:xfrm>
            <a:off x="8572391" y="154461"/>
            <a:ext cx="2498329" cy="1348048"/>
          </a:xfrm>
          <a:prstGeom prst="rect">
            <a:avLst/>
          </a:prstGeom>
        </p:spPr>
      </p:pic>
      <p:pic>
        <p:nvPicPr>
          <p:cNvPr id="23" name="Picture 22">
            <a:extLst>
              <a:ext uri="{FF2B5EF4-FFF2-40B4-BE49-F238E27FC236}">
                <a16:creationId xmlns:a16="http://schemas.microsoft.com/office/drawing/2014/main" id="{01F500DC-1056-6FC2-39D3-9C2E350C14F2}"/>
              </a:ext>
            </a:extLst>
          </p:cNvPr>
          <p:cNvPicPr>
            <a:picLocks noChangeAspect="1"/>
          </p:cNvPicPr>
          <p:nvPr/>
        </p:nvPicPr>
        <p:blipFill>
          <a:blip r:embed="rId7"/>
          <a:stretch>
            <a:fillRect/>
          </a:stretch>
        </p:blipFill>
        <p:spPr>
          <a:xfrm>
            <a:off x="7306200" y="159412"/>
            <a:ext cx="1211078" cy="2193032"/>
          </a:xfrm>
          <a:prstGeom prst="rect">
            <a:avLst/>
          </a:prstGeom>
        </p:spPr>
      </p:pic>
      <p:pic>
        <p:nvPicPr>
          <p:cNvPr id="24" name="Picture 23">
            <a:extLst>
              <a:ext uri="{FF2B5EF4-FFF2-40B4-BE49-F238E27FC236}">
                <a16:creationId xmlns:a16="http://schemas.microsoft.com/office/drawing/2014/main" id="{17962FC3-4192-D5DC-C0D8-C97CCC1EC6FB}"/>
              </a:ext>
            </a:extLst>
          </p:cNvPr>
          <p:cNvPicPr>
            <a:picLocks noChangeAspect="1"/>
          </p:cNvPicPr>
          <p:nvPr/>
        </p:nvPicPr>
        <p:blipFill>
          <a:blip r:embed="rId8"/>
          <a:stretch>
            <a:fillRect/>
          </a:stretch>
        </p:blipFill>
        <p:spPr>
          <a:xfrm>
            <a:off x="4362040" y="2804396"/>
            <a:ext cx="2193336" cy="1316003"/>
          </a:xfrm>
          <a:prstGeom prst="rect">
            <a:avLst/>
          </a:prstGeom>
        </p:spPr>
      </p:pic>
      <p:pic>
        <p:nvPicPr>
          <p:cNvPr id="25" name="Picture 24">
            <a:extLst>
              <a:ext uri="{FF2B5EF4-FFF2-40B4-BE49-F238E27FC236}">
                <a16:creationId xmlns:a16="http://schemas.microsoft.com/office/drawing/2014/main" id="{29F89AAF-693D-1F49-5F36-7170EAD686AC}"/>
              </a:ext>
            </a:extLst>
          </p:cNvPr>
          <p:cNvPicPr>
            <a:picLocks noChangeAspect="1"/>
          </p:cNvPicPr>
          <p:nvPr/>
        </p:nvPicPr>
        <p:blipFill>
          <a:blip r:embed="rId9"/>
          <a:stretch>
            <a:fillRect/>
          </a:stretch>
        </p:blipFill>
        <p:spPr>
          <a:xfrm>
            <a:off x="5609404" y="1142240"/>
            <a:ext cx="1340492" cy="1264900"/>
          </a:xfrm>
          <a:prstGeom prst="rect">
            <a:avLst/>
          </a:prstGeom>
        </p:spPr>
      </p:pic>
      <p:pic>
        <p:nvPicPr>
          <p:cNvPr id="26" name="Picture 25">
            <a:extLst>
              <a:ext uri="{FF2B5EF4-FFF2-40B4-BE49-F238E27FC236}">
                <a16:creationId xmlns:a16="http://schemas.microsoft.com/office/drawing/2014/main" id="{E1B7C8D9-EE4F-FFDA-D9D8-0E2731A49753}"/>
              </a:ext>
            </a:extLst>
          </p:cNvPr>
          <p:cNvPicPr>
            <a:picLocks noChangeAspect="1"/>
          </p:cNvPicPr>
          <p:nvPr/>
        </p:nvPicPr>
        <p:blipFill>
          <a:blip r:embed="rId10"/>
          <a:stretch>
            <a:fillRect/>
          </a:stretch>
        </p:blipFill>
        <p:spPr>
          <a:xfrm>
            <a:off x="9229689" y="3843326"/>
            <a:ext cx="2215509" cy="1298746"/>
          </a:xfrm>
          <a:prstGeom prst="rect">
            <a:avLst/>
          </a:prstGeom>
        </p:spPr>
      </p:pic>
      <p:sp>
        <p:nvSpPr>
          <p:cNvPr id="27" name="TextBox 26">
            <a:extLst>
              <a:ext uri="{FF2B5EF4-FFF2-40B4-BE49-F238E27FC236}">
                <a16:creationId xmlns:a16="http://schemas.microsoft.com/office/drawing/2014/main" id="{BD883811-959D-D2A6-A1F8-158F6D31F033}"/>
              </a:ext>
            </a:extLst>
          </p:cNvPr>
          <p:cNvSpPr txBox="1"/>
          <p:nvPr/>
        </p:nvSpPr>
        <p:spPr>
          <a:xfrm>
            <a:off x="6279202" y="2683476"/>
            <a:ext cx="1211079" cy="348835"/>
          </a:xfrm>
          <a:prstGeom prst="round2DiagRect">
            <a:avLst>
              <a:gd name="adj1" fmla="val 50000"/>
              <a:gd name="adj2" fmla="val 0"/>
            </a:avLst>
          </a:prstGeom>
          <a:solidFill>
            <a:srgbClr val="66FFFF"/>
          </a:solidFill>
        </p:spPr>
        <p:txBody>
          <a:bodyPr wrap="square" lIns="0" tIns="0" rIns="0" bIns="0" rtlCol="0" anchor="ctr">
            <a:noAutofit/>
          </a:bodyPr>
          <a:lstStyle/>
          <a:p>
            <a:pPr algn="ctr"/>
            <a:r>
              <a:rPr lang="en-US" b="1" dirty="0"/>
              <a:t>Hologram</a:t>
            </a:r>
            <a:endParaRPr lang="en-SG" b="1" dirty="0"/>
          </a:p>
        </p:txBody>
      </p:sp>
      <p:sp>
        <p:nvSpPr>
          <p:cNvPr id="28" name="TextBox 27">
            <a:extLst>
              <a:ext uri="{FF2B5EF4-FFF2-40B4-BE49-F238E27FC236}">
                <a16:creationId xmlns:a16="http://schemas.microsoft.com/office/drawing/2014/main" id="{8E3CEC94-8A2A-BF6F-EAC1-D9997EE1C07F}"/>
              </a:ext>
            </a:extLst>
          </p:cNvPr>
          <p:cNvSpPr txBox="1"/>
          <p:nvPr/>
        </p:nvSpPr>
        <p:spPr>
          <a:xfrm>
            <a:off x="4359331" y="4280209"/>
            <a:ext cx="729024" cy="389513"/>
          </a:xfrm>
          <a:prstGeom prst="round2DiagRect">
            <a:avLst>
              <a:gd name="adj1" fmla="val 50000"/>
              <a:gd name="adj2" fmla="val 0"/>
            </a:avLst>
          </a:prstGeom>
          <a:solidFill>
            <a:schemeClr val="tx1"/>
          </a:solidFill>
        </p:spPr>
        <p:txBody>
          <a:bodyPr wrap="square" lIns="0" tIns="0" rIns="0" bIns="0" rtlCol="0" anchor="ctr">
            <a:spAutoFit/>
          </a:bodyPr>
          <a:lstStyle/>
          <a:p>
            <a:r>
              <a:rPr lang="en-US" b="1" dirty="0">
                <a:solidFill>
                  <a:schemeClr val="bg1"/>
                </a:solidFill>
              </a:rPr>
              <a:t>Robot</a:t>
            </a:r>
            <a:endParaRPr lang="en-SG" b="1" dirty="0">
              <a:solidFill>
                <a:schemeClr val="bg1"/>
              </a:solidFill>
            </a:endParaRPr>
          </a:p>
        </p:txBody>
      </p:sp>
      <p:sp>
        <p:nvSpPr>
          <p:cNvPr id="29" name="TextBox 28">
            <a:extLst>
              <a:ext uri="{FF2B5EF4-FFF2-40B4-BE49-F238E27FC236}">
                <a16:creationId xmlns:a16="http://schemas.microsoft.com/office/drawing/2014/main" id="{91752A11-667C-9710-5BD6-458801AD73AA}"/>
              </a:ext>
            </a:extLst>
          </p:cNvPr>
          <p:cNvSpPr txBox="1"/>
          <p:nvPr/>
        </p:nvSpPr>
        <p:spPr>
          <a:xfrm>
            <a:off x="10268599" y="3537831"/>
            <a:ext cx="1353790" cy="389513"/>
          </a:xfrm>
          <a:prstGeom prst="round2DiagRect">
            <a:avLst>
              <a:gd name="adj1" fmla="val 50000"/>
              <a:gd name="adj2" fmla="val 0"/>
            </a:avLst>
          </a:prstGeom>
          <a:solidFill>
            <a:srgbClr val="D3B5E9"/>
          </a:solidFill>
        </p:spPr>
        <p:txBody>
          <a:bodyPr wrap="square" lIns="0" tIns="0" rIns="0" bIns="0" rtlCol="0" anchor="ctr">
            <a:spAutoFit/>
          </a:bodyPr>
          <a:lstStyle/>
          <a:p>
            <a:pPr algn="ctr"/>
            <a:r>
              <a:rPr lang="en-US" b="1" dirty="0"/>
              <a:t>Smart Shelf</a:t>
            </a:r>
            <a:endParaRPr lang="en-SG" b="1" dirty="0"/>
          </a:p>
        </p:txBody>
      </p:sp>
      <p:sp>
        <p:nvSpPr>
          <p:cNvPr id="30" name="TextBox 29">
            <a:extLst>
              <a:ext uri="{FF2B5EF4-FFF2-40B4-BE49-F238E27FC236}">
                <a16:creationId xmlns:a16="http://schemas.microsoft.com/office/drawing/2014/main" id="{231DC67D-618E-8FA0-14C8-FCBD3B1DA1A8}"/>
              </a:ext>
            </a:extLst>
          </p:cNvPr>
          <p:cNvSpPr txBox="1"/>
          <p:nvPr/>
        </p:nvSpPr>
        <p:spPr>
          <a:xfrm>
            <a:off x="8560075" y="1765436"/>
            <a:ext cx="2418782" cy="389513"/>
          </a:xfrm>
          <a:prstGeom prst="round2DiagRect">
            <a:avLst>
              <a:gd name="adj1" fmla="val 50000"/>
              <a:gd name="adj2" fmla="val 0"/>
            </a:avLst>
          </a:prstGeom>
          <a:solidFill>
            <a:srgbClr val="FF0000"/>
          </a:solidFill>
        </p:spPr>
        <p:txBody>
          <a:bodyPr wrap="square" lIns="0" tIns="0" rIns="0" bIns="0" rtlCol="0">
            <a:spAutoFit/>
          </a:bodyPr>
          <a:lstStyle/>
          <a:p>
            <a:r>
              <a:rPr lang="en-US" b="1" dirty="0"/>
              <a:t>AI driven chatbot</a:t>
            </a:r>
            <a:endParaRPr lang="en-SG" b="1" dirty="0"/>
          </a:p>
        </p:txBody>
      </p:sp>
      <p:sp>
        <p:nvSpPr>
          <p:cNvPr id="31" name="Star: 5 Points 30">
            <a:extLst>
              <a:ext uri="{FF2B5EF4-FFF2-40B4-BE49-F238E27FC236}">
                <a16:creationId xmlns:a16="http://schemas.microsoft.com/office/drawing/2014/main" id="{B41E30B2-6B12-F9A7-F0E0-BD0AAC5FE05D}"/>
              </a:ext>
            </a:extLst>
          </p:cNvPr>
          <p:cNvSpPr>
            <a:spLocks noChangeAspect="1"/>
          </p:cNvSpPr>
          <p:nvPr/>
        </p:nvSpPr>
        <p:spPr>
          <a:xfrm>
            <a:off x="8248391" y="962966"/>
            <a:ext cx="623369" cy="623369"/>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2" name="Picture 31">
            <a:extLst>
              <a:ext uri="{FF2B5EF4-FFF2-40B4-BE49-F238E27FC236}">
                <a16:creationId xmlns:a16="http://schemas.microsoft.com/office/drawing/2014/main" id="{5FEEB123-6912-6D53-54C1-193FC1D8AE4C}"/>
              </a:ext>
            </a:extLst>
          </p:cNvPr>
          <p:cNvPicPr>
            <a:picLocks noChangeAspect="1"/>
          </p:cNvPicPr>
          <p:nvPr/>
        </p:nvPicPr>
        <p:blipFill>
          <a:blip r:embed="rId11"/>
          <a:stretch>
            <a:fillRect/>
          </a:stretch>
        </p:blipFill>
        <p:spPr>
          <a:xfrm>
            <a:off x="7002860" y="4734410"/>
            <a:ext cx="1951293" cy="1300862"/>
          </a:xfrm>
          <a:prstGeom prst="rect">
            <a:avLst/>
          </a:prstGeom>
        </p:spPr>
      </p:pic>
      <p:pic>
        <p:nvPicPr>
          <p:cNvPr id="33" name="Picture 32">
            <a:extLst>
              <a:ext uri="{FF2B5EF4-FFF2-40B4-BE49-F238E27FC236}">
                <a16:creationId xmlns:a16="http://schemas.microsoft.com/office/drawing/2014/main" id="{8FE0A575-24CA-801F-12EA-C219D2B37085}"/>
              </a:ext>
            </a:extLst>
          </p:cNvPr>
          <p:cNvPicPr>
            <a:picLocks noChangeAspect="1"/>
          </p:cNvPicPr>
          <p:nvPr/>
        </p:nvPicPr>
        <p:blipFill>
          <a:blip r:embed="rId12"/>
          <a:stretch>
            <a:fillRect/>
          </a:stretch>
        </p:blipFill>
        <p:spPr>
          <a:xfrm>
            <a:off x="6635279" y="2925882"/>
            <a:ext cx="1499399" cy="1385265"/>
          </a:xfrm>
          <a:prstGeom prst="rect">
            <a:avLst/>
          </a:prstGeom>
        </p:spPr>
      </p:pic>
      <p:sp>
        <p:nvSpPr>
          <p:cNvPr id="34" name="TextBox 33">
            <a:extLst>
              <a:ext uri="{FF2B5EF4-FFF2-40B4-BE49-F238E27FC236}">
                <a16:creationId xmlns:a16="http://schemas.microsoft.com/office/drawing/2014/main" id="{76AEDEAD-9C75-BAE8-53B7-C3E675872D03}"/>
              </a:ext>
            </a:extLst>
          </p:cNvPr>
          <p:cNvSpPr txBox="1"/>
          <p:nvPr/>
        </p:nvSpPr>
        <p:spPr>
          <a:xfrm>
            <a:off x="4537271" y="583239"/>
            <a:ext cx="1383418" cy="595322"/>
          </a:xfrm>
          <a:prstGeom prst="round2DiagRect">
            <a:avLst>
              <a:gd name="adj1" fmla="val 50000"/>
              <a:gd name="adj2" fmla="val 0"/>
            </a:avLst>
          </a:prstGeom>
          <a:solidFill>
            <a:srgbClr val="66FF99"/>
          </a:solidFill>
        </p:spPr>
        <p:txBody>
          <a:bodyPr wrap="square" lIns="0" tIns="0" rIns="0" bIns="0" rtlCol="0" anchor="ctr">
            <a:noAutofit/>
          </a:bodyPr>
          <a:lstStyle/>
          <a:p>
            <a:pPr algn="ctr"/>
            <a:r>
              <a:rPr lang="en-US" sz="1400" b="1" dirty="0"/>
              <a:t>Object recognition / detection</a:t>
            </a:r>
            <a:endParaRPr lang="en-SG" sz="1400" b="1" dirty="0"/>
          </a:p>
        </p:txBody>
      </p:sp>
      <p:sp>
        <p:nvSpPr>
          <p:cNvPr id="35" name="TextBox 34">
            <a:extLst>
              <a:ext uri="{FF2B5EF4-FFF2-40B4-BE49-F238E27FC236}">
                <a16:creationId xmlns:a16="http://schemas.microsoft.com/office/drawing/2014/main" id="{92F7D23B-3193-DF5E-0A38-13AF0E8DB80B}"/>
              </a:ext>
            </a:extLst>
          </p:cNvPr>
          <p:cNvSpPr txBox="1"/>
          <p:nvPr/>
        </p:nvSpPr>
        <p:spPr>
          <a:xfrm>
            <a:off x="7002859" y="4471483"/>
            <a:ext cx="1731837" cy="304066"/>
          </a:xfrm>
          <a:prstGeom prst="round2DiagRect">
            <a:avLst>
              <a:gd name="adj1" fmla="val 50000"/>
              <a:gd name="adj2" fmla="val 0"/>
            </a:avLst>
          </a:prstGeom>
          <a:solidFill>
            <a:srgbClr val="FF9933"/>
          </a:solidFill>
        </p:spPr>
        <p:txBody>
          <a:bodyPr wrap="square" lIns="0" tIns="0" rIns="0" bIns="0" rtlCol="0" anchor="ctr">
            <a:noAutofit/>
          </a:bodyPr>
          <a:lstStyle/>
          <a:p>
            <a:pPr algn="ctr"/>
            <a:r>
              <a:rPr lang="en-US" b="1" dirty="0"/>
              <a:t>Auto pay trolley</a:t>
            </a:r>
            <a:endParaRPr lang="en-SG" b="1" dirty="0"/>
          </a:p>
        </p:txBody>
      </p:sp>
      <p:sp>
        <p:nvSpPr>
          <p:cNvPr id="15" name="Title 1">
            <a:extLst>
              <a:ext uri="{FF2B5EF4-FFF2-40B4-BE49-F238E27FC236}">
                <a16:creationId xmlns:a16="http://schemas.microsoft.com/office/drawing/2014/main" id="{DBC2EA80-72C4-02C3-62B0-47E42CD3F173}"/>
              </a:ext>
            </a:extLst>
          </p:cNvPr>
          <p:cNvSpPr txBox="1">
            <a:spLocks noGrp="1" noRot="1" noMove="1" noResize="1" noEditPoints="1" noAdjustHandles="1" noChangeArrowheads="1" noChangeShapeType="1"/>
          </p:cNvSpPr>
          <p:nvPr/>
        </p:nvSpPr>
        <p:spPr>
          <a:xfrm>
            <a:off x="183880" y="3706654"/>
            <a:ext cx="3768236" cy="43231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SG" sz="3200" b="1" dirty="0">
                <a:effectLst>
                  <a:outerShdw blurRad="38100" dist="38100" dir="2700000" algn="tl">
                    <a:srgbClr val="000000">
                      <a:alpha val="43137"/>
                    </a:srgbClr>
                  </a:outerShdw>
                </a:effectLst>
              </a:rPr>
              <a:t>Big ideas </a:t>
            </a:r>
            <a:r>
              <a:rPr lang="en-SG" sz="3200" b="1" dirty="0" err="1">
                <a:effectLst>
                  <a:outerShdw blurRad="38100" dist="38100" dir="2700000" algn="tl">
                    <a:srgbClr val="000000">
                      <a:alpha val="43137"/>
                    </a:srgbClr>
                  </a:outerShdw>
                </a:effectLst>
              </a:rPr>
              <a:t>prioritISATION</a:t>
            </a:r>
            <a:r>
              <a:rPr lang="en-SG" sz="3200" b="1" dirty="0">
                <a:effectLst>
                  <a:outerShdw blurRad="38100" dist="38100" dir="2700000" algn="tl">
                    <a:srgbClr val="000000">
                      <a:alpha val="43137"/>
                    </a:srgbClr>
                  </a:outerShdw>
                </a:effectLst>
              </a:rPr>
              <a:t> grid</a:t>
            </a:r>
          </a:p>
        </p:txBody>
      </p:sp>
      <p:sp>
        <p:nvSpPr>
          <p:cNvPr id="2" name="Star: 5 Points 1">
            <a:extLst>
              <a:ext uri="{FF2B5EF4-FFF2-40B4-BE49-F238E27FC236}">
                <a16:creationId xmlns:a16="http://schemas.microsoft.com/office/drawing/2014/main" id="{73F8EE17-9208-71F4-7AA4-ACA4A78D9F26}"/>
              </a:ext>
            </a:extLst>
          </p:cNvPr>
          <p:cNvSpPr>
            <a:spLocks noChangeAspect="1"/>
          </p:cNvSpPr>
          <p:nvPr/>
        </p:nvSpPr>
        <p:spPr>
          <a:xfrm>
            <a:off x="5678391" y="333503"/>
            <a:ext cx="623369" cy="623369"/>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78576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BIG IDEA</a:t>
            </a:r>
            <a:r>
              <a:rPr lang="en-US" sz="4000" b="1" dirty="0">
                <a:solidFill>
                  <a:srgbClr val="FF0000"/>
                </a:solidFill>
                <a:effectLst>
                  <a:outerShdw blurRad="38100" dist="38100" dir="2700000" algn="tl">
                    <a:srgbClr val="000000">
                      <a:alpha val="43137"/>
                    </a:srgbClr>
                  </a:outerShdw>
                </a:effectLst>
              </a:rPr>
              <a:t>!</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3" name="Oval 2">
            <a:extLst>
              <a:ext uri="{FF2B5EF4-FFF2-40B4-BE49-F238E27FC236}">
                <a16:creationId xmlns:a16="http://schemas.microsoft.com/office/drawing/2014/main" id="{0DA504EC-F7F4-07F1-F3B1-DFE3CF0B5993}"/>
              </a:ext>
            </a:extLst>
          </p:cNvPr>
          <p:cNvSpPr/>
          <p:nvPr/>
        </p:nvSpPr>
        <p:spPr>
          <a:xfrm>
            <a:off x="242596" y="2323323"/>
            <a:ext cx="4795935" cy="424542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Slide Number Placeholder 5">
            <a:extLst>
              <a:ext uri="{FF2B5EF4-FFF2-40B4-BE49-F238E27FC236}">
                <a16:creationId xmlns:a16="http://schemas.microsoft.com/office/drawing/2014/main" id="{65697BA7-58FE-7BFA-01D1-2F19AFD154D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22</a:t>
            </a:fld>
            <a:endParaRPr lang="en-US" dirty="0"/>
          </a:p>
        </p:txBody>
      </p:sp>
      <p:sp>
        <p:nvSpPr>
          <p:cNvPr id="7" name="TextBox 6">
            <a:extLst>
              <a:ext uri="{FF2B5EF4-FFF2-40B4-BE49-F238E27FC236}">
                <a16:creationId xmlns:a16="http://schemas.microsoft.com/office/drawing/2014/main" id="{32A82F77-CDE0-DB56-63F7-BBED31E9CDA1}"/>
              </a:ext>
            </a:extLst>
          </p:cNvPr>
          <p:cNvSpPr txBox="1"/>
          <p:nvPr/>
        </p:nvSpPr>
        <p:spPr>
          <a:xfrm>
            <a:off x="382164" y="3288370"/>
            <a:ext cx="1259632" cy="523220"/>
          </a:xfrm>
          <a:prstGeom prst="rect">
            <a:avLst/>
          </a:prstGeom>
          <a:solidFill>
            <a:srgbClr val="FFFF00"/>
          </a:solidFill>
          <a:ln>
            <a:solidFill>
              <a:schemeClr val="tx1"/>
            </a:solidFill>
          </a:ln>
        </p:spPr>
        <p:txBody>
          <a:bodyPr wrap="square" rtlCol="0">
            <a:spAutoFit/>
          </a:bodyPr>
          <a:lstStyle/>
          <a:p>
            <a:pPr algn="ctr"/>
            <a:r>
              <a:rPr lang="en-US" sz="1400" dirty="0"/>
              <a:t>Virtual assistant</a:t>
            </a:r>
            <a:endParaRPr lang="en-SG" sz="1400" dirty="0"/>
          </a:p>
        </p:txBody>
      </p:sp>
      <p:sp>
        <p:nvSpPr>
          <p:cNvPr id="8" name="TextBox 7">
            <a:extLst>
              <a:ext uri="{FF2B5EF4-FFF2-40B4-BE49-F238E27FC236}">
                <a16:creationId xmlns:a16="http://schemas.microsoft.com/office/drawing/2014/main" id="{1940E0EC-8106-FF0B-7039-5D7D1D606787}"/>
              </a:ext>
            </a:extLst>
          </p:cNvPr>
          <p:cNvSpPr txBox="1"/>
          <p:nvPr/>
        </p:nvSpPr>
        <p:spPr>
          <a:xfrm>
            <a:off x="496075" y="3811590"/>
            <a:ext cx="1670180" cy="738664"/>
          </a:xfrm>
          <a:prstGeom prst="rect">
            <a:avLst/>
          </a:prstGeom>
          <a:solidFill>
            <a:srgbClr val="FFFF00"/>
          </a:solidFill>
          <a:ln>
            <a:solidFill>
              <a:schemeClr val="tx1"/>
            </a:solidFill>
          </a:ln>
        </p:spPr>
        <p:txBody>
          <a:bodyPr wrap="square" rtlCol="0">
            <a:spAutoFit/>
          </a:bodyPr>
          <a:lstStyle/>
          <a:p>
            <a:pPr algn="ctr"/>
            <a:r>
              <a:rPr lang="en-US" sz="1400" dirty="0"/>
              <a:t>24/7 responses to customer enquiries in real time</a:t>
            </a:r>
            <a:endParaRPr lang="en-SG" sz="1400" dirty="0"/>
          </a:p>
        </p:txBody>
      </p:sp>
      <p:sp>
        <p:nvSpPr>
          <p:cNvPr id="9" name="TextBox 8">
            <a:extLst>
              <a:ext uri="{FF2B5EF4-FFF2-40B4-BE49-F238E27FC236}">
                <a16:creationId xmlns:a16="http://schemas.microsoft.com/office/drawing/2014/main" id="{BFD2E608-2D35-C1DD-C5AF-EB13F43646AC}"/>
              </a:ext>
            </a:extLst>
          </p:cNvPr>
          <p:cNvSpPr txBox="1"/>
          <p:nvPr/>
        </p:nvSpPr>
        <p:spPr>
          <a:xfrm>
            <a:off x="849085" y="5045001"/>
            <a:ext cx="1670180" cy="954107"/>
          </a:xfrm>
          <a:prstGeom prst="rect">
            <a:avLst/>
          </a:prstGeom>
          <a:solidFill>
            <a:srgbClr val="FFFF00"/>
          </a:solidFill>
          <a:ln>
            <a:solidFill>
              <a:schemeClr val="tx1"/>
            </a:solidFill>
          </a:ln>
        </p:spPr>
        <p:txBody>
          <a:bodyPr wrap="square" rtlCol="0">
            <a:spAutoFit/>
          </a:bodyPr>
          <a:lstStyle/>
          <a:p>
            <a:pPr algn="ctr"/>
            <a:r>
              <a:rPr lang="en-US" sz="1400" dirty="0"/>
              <a:t>Customer feedback: Both positive and negative</a:t>
            </a:r>
            <a:endParaRPr lang="en-SG" sz="1400" dirty="0"/>
          </a:p>
        </p:txBody>
      </p:sp>
      <p:sp>
        <p:nvSpPr>
          <p:cNvPr id="10" name="TextBox 9">
            <a:extLst>
              <a:ext uri="{FF2B5EF4-FFF2-40B4-BE49-F238E27FC236}">
                <a16:creationId xmlns:a16="http://schemas.microsoft.com/office/drawing/2014/main" id="{C4618F27-7CA4-6947-6249-AF46AC3AF118}"/>
              </a:ext>
            </a:extLst>
          </p:cNvPr>
          <p:cNvSpPr txBox="1"/>
          <p:nvPr/>
        </p:nvSpPr>
        <p:spPr>
          <a:xfrm>
            <a:off x="2374641" y="5458725"/>
            <a:ext cx="1456352" cy="954107"/>
          </a:xfrm>
          <a:prstGeom prst="rect">
            <a:avLst/>
          </a:prstGeom>
          <a:solidFill>
            <a:srgbClr val="FFFF00"/>
          </a:solidFill>
          <a:ln>
            <a:solidFill>
              <a:schemeClr val="tx1"/>
            </a:solidFill>
          </a:ln>
        </p:spPr>
        <p:txBody>
          <a:bodyPr wrap="square" rtlCol="0">
            <a:spAutoFit/>
          </a:bodyPr>
          <a:lstStyle/>
          <a:p>
            <a:pPr algn="ctr"/>
            <a:r>
              <a:rPr lang="en-US" sz="1400" dirty="0"/>
              <a:t>Handling and monitoring customer complaints</a:t>
            </a:r>
            <a:endParaRPr lang="en-SG" sz="1400" dirty="0"/>
          </a:p>
        </p:txBody>
      </p:sp>
      <p:sp>
        <p:nvSpPr>
          <p:cNvPr id="11" name="TextBox 10">
            <a:extLst>
              <a:ext uri="{FF2B5EF4-FFF2-40B4-BE49-F238E27FC236}">
                <a16:creationId xmlns:a16="http://schemas.microsoft.com/office/drawing/2014/main" id="{6A20C50A-CBFB-F58D-5C17-94AFA6643174}"/>
              </a:ext>
            </a:extLst>
          </p:cNvPr>
          <p:cNvSpPr txBox="1"/>
          <p:nvPr/>
        </p:nvSpPr>
        <p:spPr>
          <a:xfrm>
            <a:off x="2481943" y="2621902"/>
            <a:ext cx="1634798" cy="981657"/>
          </a:xfrm>
          <a:prstGeom prst="rect">
            <a:avLst/>
          </a:prstGeom>
          <a:solidFill>
            <a:srgbClr val="FFFF00"/>
          </a:solidFill>
          <a:ln>
            <a:solidFill>
              <a:schemeClr val="tx1"/>
            </a:solidFill>
          </a:ln>
        </p:spPr>
        <p:txBody>
          <a:bodyPr wrap="square" rtlCol="0">
            <a:spAutoFit/>
          </a:bodyPr>
          <a:lstStyle/>
          <a:p>
            <a:pPr algn="ctr"/>
            <a:r>
              <a:rPr lang="en-US" sz="1400" dirty="0"/>
              <a:t>Giving customers a reason to buy from our stores (online and offline)</a:t>
            </a:r>
            <a:endParaRPr lang="en-SG" sz="1400" dirty="0"/>
          </a:p>
        </p:txBody>
      </p:sp>
      <p:sp>
        <p:nvSpPr>
          <p:cNvPr id="12" name="TextBox 11">
            <a:extLst>
              <a:ext uri="{FF2B5EF4-FFF2-40B4-BE49-F238E27FC236}">
                <a16:creationId xmlns:a16="http://schemas.microsoft.com/office/drawing/2014/main" id="{087FB2A9-FE82-32AD-D24B-D0DC083E6E09}"/>
              </a:ext>
            </a:extLst>
          </p:cNvPr>
          <p:cNvSpPr txBox="1"/>
          <p:nvPr/>
        </p:nvSpPr>
        <p:spPr>
          <a:xfrm>
            <a:off x="4070086" y="2931275"/>
            <a:ext cx="1670180" cy="738664"/>
          </a:xfrm>
          <a:prstGeom prst="rect">
            <a:avLst/>
          </a:prstGeom>
          <a:solidFill>
            <a:srgbClr val="FFFF00"/>
          </a:solidFill>
          <a:ln>
            <a:solidFill>
              <a:schemeClr val="tx1"/>
            </a:solidFill>
          </a:ln>
        </p:spPr>
        <p:txBody>
          <a:bodyPr wrap="square" rtlCol="0">
            <a:spAutoFit/>
          </a:bodyPr>
          <a:lstStyle/>
          <a:p>
            <a:pPr algn="ctr"/>
            <a:r>
              <a:rPr lang="en-US" sz="1400" dirty="0"/>
              <a:t>Getting customers to tell us their preferences</a:t>
            </a:r>
            <a:endParaRPr lang="en-SG" sz="1400" dirty="0"/>
          </a:p>
        </p:txBody>
      </p:sp>
      <p:sp>
        <p:nvSpPr>
          <p:cNvPr id="13" name="TextBox 12">
            <a:extLst>
              <a:ext uri="{FF2B5EF4-FFF2-40B4-BE49-F238E27FC236}">
                <a16:creationId xmlns:a16="http://schemas.microsoft.com/office/drawing/2014/main" id="{FA4D7983-F277-8336-0DD6-3E7C75263464}"/>
              </a:ext>
            </a:extLst>
          </p:cNvPr>
          <p:cNvSpPr txBox="1"/>
          <p:nvPr/>
        </p:nvSpPr>
        <p:spPr>
          <a:xfrm>
            <a:off x="2836506" y="3557393"/>
            <a:ext cx="1456352" cy="954107"/>
          </a:xfrm>
          <a:prstGeom prst="rect">
            <a:avLst/>
          </a:prstGeom>
          <a:solidFill>
            <a:srgbClr val="FFFF00"/>
          </a:solidFill>
          <a:ln>
            <a:solidFill>
              <a:schemeClr val="tx1"/>
            </a:solidFill>
          </a:ln>
        </p:spPr>
        <p:txBody>
          <a:bodyPr wrap="square" rtlCol="0">
            <a:spAutoFit/>
          </a:bodyPr>
          <a:lstStyle/>
          <a:p>
            <a:pPr algn="ctr"/>
            <a:r>
              <a:rPr lang="en-US" sz="1400" dirty="0"/>
              <a:t>Making our customers happy with our interactions</a:t>
            </a:r>
            <a:endParaRPr lang="en-SG" sz="1400" dirty="0"/>
          </a:p>
        </p:txBody>
      </p:sp>
      <p:sp>
        <p:nvSpPr>
          <p:cNvPr id="14" name="TextBox 13">
            <a:extLst>
              <a:ext uri="{FF2B5EF4-FFF2-40B4-BE49-F238E27FC236}">
                <a16:creationId xmlns:a16="http://schemas.microsoft.com/office/drawing/2014/main" id="{382D90F1-FF5B-59C8-0582-7246821A0FD2}"/>
              </a:ext>
            </a:extLst>
          </p:cNvPr>
          <p:cNvSpPr txBox="1"/>
          <p:nvPr/>
        </p:nvSpPr>
        <p:spPr>
          <a:xfrm>
            <a:off x="6847117" y="2649452"/>
            <a:ext cx="1740935" cy="1384995"/>
          </a:xfrm>
          <a:prstGeom prst="rect">
            <a:avLst/>
          </a:prstGeom>
          <a:solidFill>
            <a:srgbClr val="FFFF00"/>
          </a:solidFill>
          <a:ln>
            <a:solidFill>
              <a:schemeClr val="tx1"/>
            </a:solidFill>
          </a:ln>
        </p:spPr>
        <p:txBody>
          <a:bodyPr wrap="square" rtlCol="0">
            <a:spAutoFit/>
          </a:bodyPr>
          <a:lstStyle/>
          <a:p>
            <a:pPr algn="ctr"/>
            <a:r>
              <a:rPr lang="en-US" sz="1400" dirty="0"/>
              <a:t>Recommend popular food recipes and how to get the ingredients from the store or website</a:t>
            </a:r>
            <a:endParaRPr lang="en-SG" sz="1400" dirty="0"/>
          </a:p>
        </p:txBody>
      </p:sp>
      <p:sp>
        <p:nvSpPr>
          <p:cNvPr id="15" name="TextBox 14">
            <a:extLst>
              <a:ext uri="{FF2B5EF4-FFF2-40B4-BE49-F238E27FC236}">
                <a16:creationId xmlns:a16="http://schemas.microsoft.com/office/drawing/2014/main" id="{FCE66928-1E39-76DF-38E5-C21FCA2CEAE0}"/>
              </a:ext>
            </a:extLst>
          </p:cNvPr>
          <p:cNvSpPr txBox="1"/>
          <p:nvPr/>
        </p:nvSpPr>
        <p:spPr>
          <a:xfrm>
            <a:off x="6564087" y="4352503"/>
            <a:ext cx="1740935" cy="1384995"/>
          </a:xfrm>
          <a:prstGeom prst="rect">
            <a:avLst/>
          </a:prstGeom>
          <a:solidFill>
            <a:srgbClr val="FFFF00"/>
          </a:solidFill>
          <a:ln>
            <a:solidFill>
              <a:schemeClr val="tx1"/>
            </a:solidFill>
          </a:ln>
        </p:spPr>
        <p:txBody>
          <a:bodyPr wrap="square" rtlCol="0">
            <a:spAutoFit/>
          </a:bodyPr>
          <a:lstStyle/>
          <a:p>
            <a:pPr algn="ctr"/>
            <a:r>
              <a:rPr lang="en-US" sz="1400" dirty="0"/>
              <a:t>Recommend common household hacks and how to get the products from the store or website</a:t>
            </a:r>
            <a:endParaRPr lang="en-SG" sz="1400" dirty="0"/>
          </a:p>
        </p:txBody>
      </p:sp>
      <p:sp>
        <p:nvSpPr>
          <p:cNvPr id="16" name="TextBox 15">
            <a:extLst>
              <a:ext uri="{FF2B5EF4-FFF2-40B4-BE49-F238E27FC236}">
                <a16:creationId xmlns:a16="http://schemas.microsoft.com/office/drawing/2014/main" id="{33689651-8FA2-F532-ABB1-0444751F9DB1}"/>
              </a:ext>
            </a:extLst>
          </p:cNvPr>
          <p:cNvSpPr txBox="1"/>
          <p:nvPr/>
        </p:nvSpPr>
        <p:spPr>
          <a:xfrm>
            <a:off x="8440415" y="2783054"/>
            <a:ext cx="1456352" cy="954107"/>
          </a:xfrm>
          <a:prstGeom prst="rect">
            <a:avLst/>
          </a:prstGeom>
          <a:solidFill>
            <a:srgbClr val="FFFF00"/>
          </a:solidFill>
          <a:ln>
            <a:solidFill>
              <a:schemeClr val="tx1"/>
            </a:solidFill>
          </a:ln>
        </p:spPr>
        <p:txBody>
          <a:bodyPr wrap="square" rtlCol="0">
            <a:spAutoFit/>
          </a:bodyPr>
          <a:lstStyle/>
          <a:p>
            <a:pPr algn="ctr"/>
            <a:r>
              <a:rPr lang="en-US" sz="1400" dirty="0"/>
              <a:t>Identify well known food dishes for customers to try</a:t>
            </a:r>
            <a:endParaRPr lang="en-SG" sz="1400" dirty="0"/>
          </a:p>
        </p:txBody>
      </p:sp>
      <p:sp>
        <p:nvSpPr>
          <p:cNvPr id="17" name="TextBox 16">
            <a:extLst>
              <a:ext uri="{FF2B5EF4-FFF2-40B4-BE49-F238E27FC236}">
                <a16:creationId xmlns:a16="http://schemas.microsoft.com/office/drawing/2014/main" id="{38523A8D-28FA-85E4-5CE5-D71C088BA26D}"/>
              </a:ext>
            </a:extLst>
          </p:cNvPr>
          <p:cNvSpPr txBox="1"/>
          <p:nvPr/>
        </p:nvSpPr>
        <p:spPr>
          <a:xfrm>
            <a:off x="9339943" y="3961939"/>
            <a:ext cx="1660849" cy="1169551"/>
          </a:xfrm>
          <a:prstGeom prst="rect">
            <a:avLst/>
          </a:prstGeom>
          <a:solidFill>
            <a:srgbClr val="FFFF00"/>
          </a:solidFill>
          <a:ln>
            <a:solidFill>
              <a:schemeClr val="tx1"/>
            </a:solidFill>
          </a:ln>
        </p:spPr>
        <p:txBody>
          <a:bodyPr wrap="square" rtlCol="0">
            <a:spAutoFit/>
          </a:bodyPr>
          <a:lstStyle/>
          <a:p>
            <a:pPr algn="ctr"/>
            <a:r>
              <a:rPr lang="en-US" sz="1400" dirty="0"/>
              <a:t>Partnered  promotions with the consumer brand owners to target customers</a:t>
            </a:r>
            <a:endParaRPr lang="en-SG" sz="1400" dirty="0"/>
          </a:p>
        </p:txBody>
      </p:sp>
      <p:sp>
        <p:nvSpPr>
          <p:cNvPr id="18" name="Oval 17">
            <a:extLst>
              <a:ext uri="{FF2B5EF4-FFF2-40B4-BE49-F238E27FC236}">
                <a16:creationId xmlns:a16="http://schemas.microsoft.com/office/drawing/2014/main" id="{EE8177C6-7A53-46B2-094D-1F7E3F6063F7}"/>
              </a:ext>
            </a:extLst>
          </p:cNvPr>
          <p:cNvSpPr/>
          <p:nvPr/>
        </p:nvSpPr>
        <p:spPr>
          <a:xfrm>
            <a:off x="4070086" y="2118796"/>
            <a:ext cx="6339376" cy="1924981"/>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TextBox 19">
            <a:extLst>
              <a:ext uri="{FF2B5EF4-FFF2-40B4-BE49-F238E27FC236}">
                <a16:creationId xmlns:a16="http://schemas.microsoft.com/office/drawing/2014/main" id="{B2DCC076-C21A-BAF8-C867-B32DF5D43925}"/>
              </a:ext>
            </a:extLst>
          </p:cNvPr>
          <p:cNvSpPr txBox="1"/>
          <p:nvPr/>
        </p:nvSpPr>
        <p:spPr>
          <a:xfrm>
            <a:off x="8771166" y="5363346"/>
            <a:ext cx="1740935" cy="954107"/>
          </a:xfrm>
          <a:prstGeom prst="rect">
            <a:avLst/>
          </a:prstGeom>
          <a:solidFill>
            <a:srgbClr val="FFFF00"/>
          </a:solidFill>
          <a:ln>
            <a:solidFill>
              <a:schemeClr val="tx1"/>
            </a:solidFill>
          </a:ln>
        </p:spPr>
        <p:txBody>
          <a:bodyPr wrap="square" rtlCol="0">
            <a:spAutoFit/>
          </a:bodyPr>
          <a:lstStyle/>
          <a:p>
            <a:pPr algn="ctr"/>
            <a:r>
              <a:rPr lang="en-US" sz="1400" dirty="0"/>
              <a:t>Recommending items to buy based on customers’ stock levels held at home</a:t>
            </a:r>
            <a:endParaRPr lang="en-SG" sz="1400" dirty="0"/>
          </a:p>
        </p:txBody>
      </p:sp>
      <p:sp>
        <p:nvSpPr>
          <p:cNvPr id="21" name="TextBox 20">
            <a:extLst>
              <a:ext uri="{FF2B5EF4-FFF2-40B4-BE49-F238E27FC236}">
                <a16:creationId xmlns:a16="http://schemas.microsoft.com/office/drawing/2014/main" id="{CBD191EB-2CFF-8C4B-4C8C-5EC3A7A79F8D}"/>
              </a:ext>
            </a:extLst>
          </p:cNvPr>
          <p:cNvSpPr txBox="1"/>
          <p:nvPr/>
        </p:nvSpPr>
        <p:spPr>
          <a:xfrm>
            <a:off x="10625624" y="3226815"/>
            <a:ext cx="1456352" cy="954107"/>
          </a:xfrm>
          <a:prstGeom prst="rect">
            <a:avLst/>
          </a:prstGeom>
          <a:solidFill>
            <a:srgbClr val="FFFF00"/>
          </a:solidFill>
          <a:ln>
            <a:solidFill>
              <a:schemeClr val="tx1"/>
            </a:solidFill>
          </a:ln>
        </p:spPr>
        <p:txBody>
          <a:bodyPr wrap="square" rtlCol="0">
            <a:spAutoFit/>
          </a:bodyPr>
          <a:lstStyle/>
          <a:p>
            <a:pPr algn="ctr"/>
            <a:r>
              <a:rPr lang="en-US" sz="1400" dirty="0" err="1"/>
              <a:t>Customised</a:t>
            </a:r>
            <a:r>
              <a:rPr lang="en-US" sz="1400" dirty="0"/>
              <a:t> promotions for individual customers</a:t>
            </a:r>
            <a:endParaRPr lang="en-SG" sz="1400" dirty="0"/>
          </a:p>
        </p:txBody>
      </p:sp>
      <p:sp>
        <p:nvSpPr>
          <p:cNvPr id="22" name="TextBox 21">
            <a:extLst>
              <a:ext uri="{FF2B5EF4-FFF2-40B4-BE49-F238E27FC236}">
                <a16:creationId xmlns:a16="http://schemas.microsoft.com/office/drawing/2014/main" id="{ECA5D01D-F766-0242-ADE0-69632D80B1BC}"/>
              </a:ext>
            </a:extLst>
          </p:cNvPr>
          <p:cNvSpPr txBox="1"/>
          <p:nvPr/>
        </p:nvSpPr>
        <p:spPr>
          <a:xfrm>
            <a:off x="1669100" y="4488133"/>
            <a:ext cx="2418782" cy="389513"/>
          </a:xfrm>
          <a:prstGeom prst="round2DiagRect">
            <a:avLst>
              <a:gd name="adj1" fmla="val 50000"/>
              <a:gd name="adj2" fmla="val 0"/>
            </a:avLst>
          </a:prstGeom>
          <a:solidFill>
            <a:srgbClr val="FF0000"/>
          </a:solidFill>
        </p:spPr>
        <p:txBody>
          <a:bodyPr wrap="square" lIns="0" tIns="0" rIns="0" bIns="0" rtlCol="0">
            <a:spAutoFit/>
          </a:bodyPr>
          <a:lstStyle/>
          <a:p>
            <a:pPr algn="ctr"/>
            <a:r>
              <a:rPr lang="en-US" b="1" dirty="0"/>
              <a:t>AI driven chatbot</a:t>
            </a:r>
            <a:endParaRPr lang="en-SG" b="1" dirty="0"/>
          </a:p>
        </p:txBody>
      </p:sp>
      <p:sp>
        <p:nvSpPr>
          <p:cNvPr id="25" name="TextBox 24">
            <a:extLst>
              <a:ext uri="{FF2B5EF4-FFF2-40B4-BE49-F238E27FC236}">
                <a16:creationId xmlns:a16="http://schemas.microsoft.com/office/drawing/2014/main" id="{86053919-BF18-8B04-1D3D-A333748AB4B7}"/>
              </a:ext>
            </a:extLst>
          </p:cNvPr>
          <p:cNvSpPr txBox="1"/>
          <p:nvPr/>
        </p:nvSpPr>
        <p:spPr>
          <a:xfrm>
            <a:off x="5739071" y="2323323"/>
            <a:ext cx="1383418" cy="595322"/>
          </a:xfrm>
          <a:prstGeom prst="round2DiagRect">
            <a:avLst>
              <a:gd name="adj1" fmla="val 50000"/>
              <a:gd name="adj2" fmla="val 0"/>
            </a:avLst>
          </a:prstGeom>
          <a:solidFill>
            <a:srgbClr val="66FF99"/>
          </a:solidFill>
        </p:spPr>
        <p:txBody>
          <a:bodyPr wrap="square" lIns="0" tIns="0" rIns="0" bIns="0" rtlCol="0" anchor="ctr">
            <a:noAutofit/>
          </a:bodyPr>
          <a:lstStyle/>
          <a:p>
            <a:pPr algn="ctr"/>
            <a:r>
              <a:rPr lang="en-US" sz="1400" b="1" dirty="0"/>
              <a:t>Object recognition / detection</a:t>
            </a:r>
            <a:endParaRPr lang="en-SG" sz="1400" b="1" dirty="0"/>
          </a:p>
        </p:txBody>
      </p:sp>
      <p:sp>
        <p:nvSpPr>
          <p:cNvPr id="24" name="TextBox 23">
            <a:extLst>
              <a:ext uri="{FF2B5EF4-FFF2-40B4-BE49-F238E27FC236}">
                <a16:creationId xmlns:a16="http://schemas.microsoft.com/office/drawing/2014/main" id="{D9B023C4-63BD-CE13-CBA3-5013469DB648}"/>
              </a:ext>
            </a:extLst>
          </p:cNvPr>
          <p:cNvSpPr txBox="1"/>
          <p:nvPr/>
        </p:nvSpPr>
        <p:spPr>
          <a:xfrm>
            <a:off x="1641796" y="1418303"/>
            <a:ext cx="2543764" cy="646331"/>
          </a:xfrm>
          <a:prstGeom prst="rect">
            <a:avLst/>
          </a:prstGeom>
          <a:solidFill>
            <a:srgbClr val="0070C0"/>
          </a:solidFill>
          <a:ln>
            <a:solidFill>
              <a:srgbClr val="0070C0"/>
            </a:solidFill>
          </a:ln>
        </p:spPr>
        <p:txBody>
          <a:bodyPr wrap="square" rtlCol="0">
            <a:spAutoFit/>
          </a:bodyPr>
          <a:lstStyle/>
          <a:p>
            <a:pPr algn="ctr"/>
            <a:r>
              <a:rPr lang="en-US" b="1" dirty="0">
                <a:solidFill>
                  <a:schemeClr val="bg1"/>
                </a:solidFill>
              </a:rPr>
              <a:t>Enrich our interactions with our customers</a:t>
            </a:r>
            <a:endParaRPr lang="en-SG" b="1" dirty="0">
              <a:solidFill>
                <a:schemeClr val="bg1"/>
              </a:solidFill>
            </a:endParaRPr>
          </a:p>
        </p:txBody>
      </p:sp>
      <p:sp>
        <p:nvSpPr>
          <p:cNvPr id="27" name="TextBox 26">
            <a:extLst>
              <a:ext uri="{FF2B5EF4-FFF2-40B4-BE49-F238E27FC236}">
                <a16:creationId xmlns:a16="http://schemas.microsoft.com/office/drawing/2014/main" id="{02DD0D73-A74D-E274-EBBF-0D4DE9A2E4DA}"/>
              </a:ext>
            </a:extLst>
          </p:cNvPr>
          <p:cNvSpPr txBox="1"/>
          <p:nvPr/>
        </p:nvSpPr>
        <p:spPr>
          <a:xfrm>
            <a:off x="8003178" y="1424444"/>
            <a:ext cx="2452940" cy="646331"/>
          </a:xfrm>
          <a:prstGeom prst="rect">
            <a:avLst/>
          </a:prstGeom>
          <a:solidFill>
            <a:srgbClr val="0070C0"/>
          </a:solidFill>
          <a:ln>
            <a:solidFill>
              <a:srgbClr val="0070C0"/>
            </a:solidFill>
          </a:ln>
        </p:spPr>
        <p:txBody>
          <a:bodyPr wrap="square" rtlCol="0">
            <a:spAutoFit/>
          </a:bodyPr>
          <a:lstStyle/>
          <a:p>
            <a:pPr algn="ctr"/>
            <a:r>
              <a:rPr lang="en-US" b="1" dirty="0">
                <a:solidFill>
                  <a:schemeClr val="bg1"/>
                </a:solidFill>
              </a:rPr>
              <a:t>Recommend products with confidence</a:t>
            </a:r>
            <a:endParaRPr lang="en-SG" b="1" dirty="0">
              <a:solidFill>
                <a:schemeClr val="bg1"/>
              </a:solidFill>
            </a:endParaRPr>
          </a:p>
        </p:txBody>
      </p:sp>
    </p:spTree>
    <p:extLst>
      <p:ext uri="{BB962C8B-B14F-4D97-AF65-F5344CB8AC3E}">
        <p14:creationId xmlns:p14="http://schemas.microsoft.com/office/powerpoint/2010/main" val="1339378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DATA</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graphicFrame>
        <p:nvGraphicFramePr>
          <p:cNvPr id="3" name="Table 3">
            <a:extLst>
              <a:ext uri="{FF2B5EF4-FFF2-40B4-BE49-F238E27FC236}">
                <a16:creationId xmlns:a16="http://schemas.microsoft.com/office/drawing/2014/main" id="{A2864F8D-727C-1365-4B52-BDD5C33407BA}"/>
              </a:ext>
            </a:extLst>
          </p:cNvPr>
          <p:cNvGraphicFramePr>
            <a:graphicFrameLocks noGrp="1"/>
          </p:cNvGraphicFramePr>
          <p:nvPr>
            <p:extLst>
              <p:ext uri="{D42A27DB-BD31-4B8C-83A1-F6EECF244321}">
                <p14:modId xmlns:p14="http://schemas.microsoft.com/office/powerpoint/2010/main" val="3316239839"/>
              </p:ext>
            </p:extLst>
          </p:nvPr>
        </p:nvGraphicFramePr>
        <p:xfrm>
          <a:off x="466531" y="879799"/>
          <a:ext cx="11150081" cy="5582920"/>
        </p:xfrm>
        <a:graphic>
          <a:graphicData uri="http://schemas.openxmlformats.org/drawingml/2006/table">
            <a:tbl>
              <a:tblPr firstRow="1" bandRow="1">
                <a:tableStyleId>{5A111915-BE36-4E01-A7E5-04B1672EAD32}</a:tableStyleId>
              </a:tblPr>
              <a:tblGrid>
                <a:gridCol w="1257812">
                  <a:extLst>
                    <a:ext uri="{9D8B030D-6E8A-4147-A177-3AD203B41FA5}">
                      <a16:colId xmlns:a16="http://schemas.microsoft.com/office/drawing/2014/main" val="3403480764"/>
                    </a:ext>
                  </a:extLst>
                </a:gridCol>
                <a:gridCol w="3064145">
                  <a:extLst>
                    <a:ext uri="{9D8B030D-6E8A-4147-A177-3AD203B41FA5}">
                      <a16:colId xmlns:a16="http://schemas.microsoft.com/office/drawing/2014/main" val="1926116044"/>
                    </a:ext>
                  </a:extLst>
                </a:gridCol>
                <a:gridCol w="3414062">
                  <a:extLst>
                    <a:ext uri="{9D8B030D-6E8A-4147-A177-3AD203B41FA5}">
                      <a16:colId xmlns:a16="http://schemas.microsoft.com/office/drawing/2014/main" val="1826906625"/>
                    </a:ext>
                  </a:extLst>
                </a:gridCol>
                <a:gridCol w="3414062">
                  <a:extLst>
                    <a:ext uri="{9D8B030D-6E8A-4147-A177-3AD203B41FA5}">
                      <a16:colId xmlns:a16="http://schemas.microsoft.com/office/drawing/2014/main" val="410449664"/>
                    </a:ext>
                  </a:extLst>
                </a:gridCol>
              </a:tblGrid>
              <a:tr h="370840">
                <a:tc>
                  <a:txBody>
                    <a:bodyPr/>
                    <a:lstStyle/>
                    <a:p>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Public</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Private</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User (customer)</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4617923"/>
                  </a:ext>
                </a:extLst>
              </a:tr>
              <a:tr h="370840">
                <a:tc>
                  <a:txBody>
                    <a:bodyPr/>
                    <a:lstStyle/>
                    <a:p>
                      <a:r>
                        <a:rPr lang="en-US" dirty="0"/>
                        <a:t>Have</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solidFill>
                            <a:srgbClr val="FF0000"/>
                          </a:solidFill>
                        </a:rPr>
                        <a:t>Geolocation data of each store</a:t>
                      </a:r>
                    </a:p>
                    <a:p>
                      <a:pPr marL="285750" indent="-285750">
                        <a:buFont typeface="Arial" panose="020B0604020202020204" pitchFamily="34" charset="0"/>
                        <a:buChar char="•"/>
                      </a:pPr>
                      <a:r>
                        <a:rPr lang="en-US" dirty="0">
                          <a:solidFill>
                            <a:srgbClr val="FF0000"/>
                          </a:solidFill>
                        </a:rPr>
                        <a:t>Popular Singapore foods</a:t>
                      </a:r>
                      <a:endParaRPr lang="en-SG" dirty="0">
                        <a:solidFill>
                          <a:srgbClr val="FF0000"/>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solidFill>
                            <a:srgbClr val="FF0000"/>
                          </a:solidFill>
                        </a:rPr>
                        <a:t>Product list and prices</a:t>
                      </a:r>
                    </a:p>
                    <a:p>
                      <a:pPr marL="285750" indent="-285750">
                        <a:buFont typeface="Arial" panose="020B0604020202020204" pitchFamily="34" charset="0"/>
                        <a:buChar char="•"/>
                      </a:pPr>
                      <a:r>
                        <a:rPr lang="en-US" dirty="0">
                          <a:solidFill>
                            <a:srgbClr val="FF0000"/>
                          </a:solidFill>
                        </a:rPr>
                        <a:t>Location of products in the store and inventory levels</a:t>
                      </a:r>
                    </a:p>
                    <a:p>
                      <a:pPr marL="285750" indent="-285750">
                        <a:buFont typeface="Arial" panose="020B0604020202020204" pitchFamily="34" charset="0"/>
                        <a:buChar char="•"/>
                      </a:pPr>
                      <a:r>
                        <a:rPr lang="en-US" dirty="0"/>
                        <a:t>Past customer feedback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Customer traffic (footfall) and peak shopping hours in our stores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Proportion of online and physical sales</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Aggregated volume and value of items purchased from stores (online and offline)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solidFill>
                            <a:schemeClr val="tx1"/>
                          </a:solidFill>
                        </a:rPr>
                        <a:t>Note: No need to identify customer as data is collected on an anonymized basis (except for customer feedback)</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8914953"/>
                  </a:ext>
                </a:extLst>
              </a:tr>
              <a:tr h="370840">
                <a:tc>
                  <a:txBody>
                    <a:bodyPr/>
                    <a:lstStyle/>
                    <a:p>
                      <a:r>
                        <a:rPr lang="en-US" dirty="0"/>
                        <a:t>Want / need</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solidFill>
                            <a:srgbClr val="FF0000"/>
                          </a:solidFill>
                        </a:rPr>
                        <a:t>Pictures of selected foods</a:t>
                      </a:r>
                    </a:p>
                    <a:p>
                      <a:pPr marL="285750" indent="-285750">
                        <a:buFont typeface="Arial" panose="020B0604020202020204" pitchFamily="34" charset="0"/>
                        <a:buChar char="•"/>
                      </a:pPr>
                      <a:r>
                        <a:rPr lang="en-US" dirty="0">
                          <a:solidFill>
                            <a:srgbClr val="FF0000"/>
                          </a:solidFill>
                        </a:rPr>
                        <a:t>Good food recipes</a:t>
                      </a:r>
                    </a:p>
                    <a:p>
                      <a:pPr marL="285750" indent="-285750">
                        <a:buFont typeface="Arial" panose="020B0604020202020204" pitchFamily="34" charset="0"/>
                        <a:buChar char="•"/>
                      </a:pPr>
                      <a:r>
                        <a:rPr lang="en-US" dirty="0">
                          <a:solidFill>
                            <a:srgbClr val="FF0000"/>
                          </a:solidFill>
                        </a:rPr>
                        <a:t>Ingredients list on each food recipe</a:t>
                      </a:r>
                      <a:endParaRPr lang="en-SG" dirty="0">
                        <a:solidFill>
                          <a:srgbClr val="FF0000"/>
                        </a:solidFill>
                      </a:endParaRP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Customer demographic profiles</a:t>
                      </a:r>
                    </a:p>
                    <a:p>
                      <a:pPr marL="285750" indent="-285750">
                        <a:buFont typeface="Arial" panose="020B0604020202020204" pitchFamily="34" charset="0"/>
                        <a:buChar char="•"/>
                      </a:pPr>
                      <a:r>
                        <a:rPr lang="en-US" dirty="0"/>
                        <a:t>Marketing priorities of the consumer brand owners</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Why customers shop with us?</a:t>
                      </a:r>
                      <a:endParaRPr lang="en-SG" dirty="0"/>
                    </a:p>
                    <a:p>
                      <a:pPr marL="285750" indent="-285750">
                        <a:buFont typeface="Arial" panose="020B0604020202020204" pitchFamily="34" charset="0"/>
                        <a:buChar char="•"/>
                      </a:pPr>
                      <a:r>
                        <a:rPr lang="en-US" dirty="0"/>
                        <a:t>Individual customers’ purchase preferences/ habits</a:t>
                      </a:r>
                    </a:p>
                    <a:p>
                      <a:pPr marL="285750" indent="-285750">
                        <a:buFont typeface="Arial" panose="020B0604020202020204" pitchFamily="34" charset="0"/>
                        <a:buChar char="•"/>
                      </a:pPr>
                      <a:r>
                        <a:rPr lang="en-US" dirty="0"/>
                        <a:t>Current customer feedback/ views/suggestions</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0370866"/>
                  </a:ext>
                </a:extLst>
              </a:tr>
              <a:tr h="370840">
                <a:tc>
                  <a:txBody>
                    <a:bodyPr/>
                    <a:lstStyle/>
                    <a:p>
                      <a:r>
                        <a:rPr lang="en-US" dirty="0"/>
                        <a:t>Nice to have</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Income levels of population living within 2km from the store</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Product correlations (how likely a customer would buy a second product if the first product is bought)</a:t>
                      </a:r>
                      <a:endParaRPr lang="en-SG" dirty="0"/>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Customer’s past purchases</a:t>
                      </a:r>
                      <a:endParaRPr lang="en-SG" dirty="0"/>
                    </a:p>
                    <a:p>
                      <a:pPr marL="285750" indent="-285750">
                        <a:buFont typeface="Arial" panose="020B0604020202020204" pitchFamily="34" charset="0"/>
                        <a:buChar char="•"/>
                      </a:pPr>
                      <a:r>
                        <a:rPr lang="en-US" dirty="0"/>
                        <a:t>Individual customer “wallet size”</a:t>
                      </a:r>
                    </a:p>
                  </a:txBody>
                  <a:tcPr>
                    <a:lnL w="12700" cap="flat" cmpd="sng" algn="ctr">
                      <a:solidFill>
                        <a:schemeClr val="accent5">
                          <a:lumMod val="75000"/>
                        </a:schemeClr>
                      </a:solidFill>
                      <a:prstDash val="solid"/>
                      <a:round/>
                      <a:headEnd type="none" w="med" len="med"/>
                      <a:tailEnd type="none" w="med" len="med"/>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4249271"/>
                  </a:ext>
                </a:extLst>
              </a:tr>
            </a:tbl>
          </a:graphicData>
        </a:graphic>
      </p:graphicFrame>
      <p:sp>
        <p:nvSpPr>
          <p:cNvPr id="4" name="TextBox 3">
            <a:extLst>
              <a:ext uri="{FF2B5EF4-FFF2-40B4-BE49-F238E27FC236}">
                <a16:creationId xmlns:a16="http://schemas.microsoft.com/office/drawing/2014/main" id="{DE969BB1-77A0-04B5-E127-57D83A9FE391}"/>
              </a:ext>
            </a:extLst>
          </p:cNvPr>
          <p:cNvSpPr txBox="1"/>
          <p:nvPr/>
        </p:nvSpPr>
        <p:spPr>
          <a:xfrm>
            <a:off x="5654352" y="478115"/>
            <a:ext cx="4478694" cy="369332"/>
          </a:xfrm>
          <a:prstGeom prst="rect">
            <a:avLst/>
          </a:prstGeom>
          <a:noFill/>
        </p:spPr>
        <p:txBody>
          <a:bodyPr wrap="square" rtlCol="0">
            <a:spAutoFit/>
          </a:bodyPr>
          <a:lstStyle/>
          <a:p>
            <a:r>
              <a:rPr lang="en-US" dirty="0"/>
              <a:t>What data could bring your ideas to life?</a:t>
            </a:r>
            <a:endParaRPr lang="en-SG" dirty="0"/>
          </a:p>
        </p:txBody>
      </p:sp>
      <p:sp>
        <p:nvSpPr>
          <p:cNvPr id="5" name="TextBox 4">
            <a:extLst>
              <a:ext uri="{FF2B5EF4-FFF2-40B4-BE49-F238E27FC236}">
                <a16:creationId xmlns:a16="http://schemas.microsoft.com/office/drawing/2014/main" id="{F5377AAA-E596-C070-4C76-10CD4F16602A}"/>
              </a:ext>
            </a:extLst>
          </p:cNvPr>
          <p:cNvSpPr txBox="1"/>
          <p:nvPr/>
        </p:nvSpPr>
        <p:spPr>
          <a:xfrm>
            <a:off x="359229" y="6462719"/>
            <a:ext cx="9088016" cy="307777"/>
          </a:xfrm>
          <a:prstGeom prst="rect">
            <a:avLst/>
          </a:prstGeom>
          <a:noFill/>
        </p:spPr>
        <p:txBody>
          <a:bodyPr wrap="square" rtlCol="0">
            <a:spAutoFit/>
          </a:bodyPr>
          <a:lstStyle/>
          <a:p>
            <a:r>
              <a:rPr lang="en-US" sz="1400" dirty="0"/>
              <a:t>Note: Data in </a:t>
            </a:r>
            <a:r>
              <a:rPr lang="en-US" sz="1400" dirty="0">
                <a:solidFill>
                  <a:srgbClr val="FF0000"/>
                </a:solidFill>
              </a:rPr>
              <a:t>Red</a:t>
            </a:r>
            <a:r>
              <a:rPr lang="en-US" sz="1400" dirty="0"/>
              <a:t> is used in MVP 1.0.  The rest of the other data will be used in future iterations.</a:t>
            </a:r>
            <a:endParaRPr lang="en-SG" sz="1400" dirty="0"/>
          </a:p>
        </p:txBody>
      </p:sp>
    </p:spTree>
    <p:extLst>
      <p:ext uri="{BB962C8B-B14F-4D97-AF65-F5344CB8AC3E}">
        <p14:creationId xmlns:p14="http://schemas.microsoft.com/office/powerpoint/2010/main" val="239582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UNDERSTANDING</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
        <p:nvSpPr>
          <p:cNvPr id="3" name="TextBox 2">
            <a:extLst>
              <a:ext uri="{FF2B5EF4-FFF2-40B4-BE49-F238E27FC236}">
                <a16:creationId xmlns:a16="http://schemas.microsoft.com/office/drawing/2014/main" id="{B571DA50-1CCC-5B7E-0E87-66AA71B024F8}"/>
              </a:ext>
            </a:extLst>
          </p:cNvPr>
          <p:cNvSpPr txBox="1"/>
          <p:nvPr/>
        </p:nvSpPr>
        <p:spPr>
          <a:xfrm>
            <a:off x="1194318" y="922221"/>
            <a:ext cx="8145625" cy="369332"/>
          </a:xfrm>
          <a:prstGeom prst="rect">
            <a:avLst/>
          </a:prstGeom>
          <a:noFill/>
        </p:spPr>
        <p:txBody>
          <a:bodyPr wrap="square" rtlCol="0">
            <a:spAutoFit/>
          </a:bodyPr>
          <a:lstStyle/>
          <a:p>
            <a:r>
              <a:rPr lang="en-US" dirty="0"/>
              <a:t>What will a machine need to understand from this data so it can reason?</a:t>
            </a:r>
            <a:endParaRPr lang="en-SG" dirty="0"/>
          </a:p>
        </p:txBody>
      </p:sp>
      <p:sp>
        <p:nvSpPr>
          <p:cNvPr id="4" name="TextBox 3">
            <a:extLst>
              <a:ext uri="{FF2B5EF4-FFF2-40B4-BE49-F238E27FC236}">
                <a16:creationId xmlns:a16="http://schemas.microsoft.com/office/drawing/2014/main" id="{4953B4A7-69B3-DB10-A8BA-7C76D651EC6C}"/>
              </a:ext>
            </a:extLst>
          </p:cNvPr>
          <p:cNvSpPr txBox="1"/>
          <p:nvPr/>
        </p:nvSpPr>
        <p:spPr>
          <a:xfrm>
            <a:off x="7180229" y="1801401"/>
            <a:ext cx="2859510" cy="519351"/>
          </a:xfrm>
          <a:prstGeom prst="round2DiagRect">
            <a:avLst>
              <a:gd name="adj1" fmla="val 50000"/>
              <a:gd name="adj2" fmla="val 0"/>
            </a:avLst>
          </a:prstGeom>
          <a:solidFill>
            <a:srgbClr val="FF0000"/>
          </a:solidFill>
        </p:spPr>
        <p:txBody>
          <a:bodyPr wrap="square" lIns="0" tIns="0" rIns="0" bIns="0" rtlCol="0">
            <a:spAutoFit/>
          </a:bodyPr>
          <a:lstStyle/>
          <a:p>
            <a:pPr algn="ctr"/>
            <a:r>
              <a:rPr lang="en-US" sz="2400" b="1" dirty="0"/>
              <a:t>AI driven chatbot</a:t>
            </a:r>
            <a:endParaRPr lang="en-SG" sz="2400" b="1" dirty="0"/>
          </a:p>
        </p:txBody>
      </p:sp>
      <p:sp>
        <p:nvSpPr>
          <p:cNvPr id="6" name="TextBox 5">
            <a:extLst>
              <a:ext uri="{FF2B5EF4-FFF2-40B4-BE49-F238E27FC236}">
                <a16:creationId xmlns:a16="http://schemas.microsoft.com/office/drawing/2014/main" id="{F8D235F5-70CE-79BF-6A0A-B236A7E7AC3F}"/>
              </a:ext>
            </a:extLst>
          </p:cNvPr>
          <p:cNvSpPr txBox="1"/>
          <p:nvPr/>
        </p:nvSpPr>
        <p:spPr>
          <a:xfrm>
            <a:off x="845820" y="2496234"/>
            <a:ext cx="406146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Pictures of popular Singapore food dishes correctly labelled</a:t>
            </a:r>
          </a:p>
          <a:p>
            <a:pPr marL="285750" indent="-285750">
              <a:buFont typeface="Arial" panose="020B0604020202020204" pitchFamily="34" charset="0"/>
              <a:buChar char="•"/>
            </a:pPr>
            <a:r>
              <a:rPr lang="en-US" sz="2000" dirty="0"/>
              <a:t>Deep learning algorithms to learn from data fed into the model</a:t>
            </a:r>
          </a:p>
          <a:p>
            <a:pPr marL="285750" indent="-285750">
              <a:buFont typeface="Arial" panose="020B0604020202020204" pitchFamily="34" charset="0"/>
              <a:buChar char="•"/>
            </a:pPr>
            <a:r>
              <a:rPr lang="en-SG" sz="2000" dirty="0"/>
              <a:t>Links to Wikipedia and DB2</a:t>
            </a:r>
          </a:p>
          <a:p>
            <a:pPr marL="285750" indent="-285750">
              <a:buFont typeface="Arial" panose="020B0604020202020204" pitchFamily="34" charset="0"/>
              <a:buChar char="•"/>
            </a:pPr>
            <a:r>
              <a:rPr lang="en-SG" sz="2000" dirty="0"/>
              <a:t>Embed with the chatbot</a:t>
            </a:r>
          </a:p>
          <a:p>
            <a:pPr marL="285750" indent="-285750">
              <a:buFont typeface="Arial" panose="020B0604020202020204" pitchFamily="34" charset="0"/>
              <a:buChar char="•"/>
            </a:pPr>
            <a:endParaRPr lang="en-SG" sz="2000" dirty="0"/>
          </a:p>
        </p:txBody>
      </p:sp>
      <p:sp>
        <p:nvSpPr>
          <p:cNvPr id="7" name="TextBox 6">
            <a:extLst>
              <a:ext uri="{FF2B5EF4-FFF2-40B4-BE49-F238E27FC236}">
                <a16:creationId xmlns:a16="http://schemas.microsoft.com/office/drawing/2014/main" id="{D87DB674-643B-3998-EB1E-5E7744ABB145}"/>
              </a:ext>
            </a:extLst>
          </p:cNvPr>
          <p:cNvSpPr txBox="1"/>
          <p:nvPr/>
        </p:nvSpPr>
        <p:spPr>
          <a:xfrm>
            <a:off x="6423660" y="2473373"/>
            <a:ext cx="416052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Natural language processing</a:t>
            </a:r>
          </a:p>
          <a:p>
            <a:pPr marL="285750" indent="-285750">
              <a:buFont typeface="Arial" panose="020B0604020202020204" pitchFamily="34" charset="0"/>
              <a:buChar char="•"/>
            </a:pPr>
            <a:r>
              <a:rPr lang="en-SG" sz="2000" dirty="0"/>
              <a:t>Common intents for example looking for food recipes, information on the business,  receiving feedback etc</a:t>
            </a:r>
          </a:p>
          <a:p>
            <a:pPr marL="285750" indent="-285750">
              <a:buFont typeface="Arial" panose="020B0604020202020204" pitchFamily="34" charset="0"/>
              <a:buChar char="•"/>
            </a:pPr>
            <a:r>
              <a:rPr lang="en-SG" sz="2000" dirty="0"/>
              <a:t>Dialogs to appropriately respond to the intents</a:t>
            </a:r>
          </a:p>
          <a:p>
            <a:pPr marL="285750" indent="-285750">
              <a:buFont typeface="Arial" panose="020B0604020202020204" pitchFamily="34" charset="0"/>
              <a:buChar char="•"/>
            </a:pPr>
            <a:r>
              <a:rPr lang="en-SG" sz="2000" dirty="0"/>
              <a:t>Links to Wikipedia </a:t>
            </a:r>
          </a:p>
          <a:p>
            <a:pPr marL="285750" indent="-285750">
              <a:buFont typeface="Arial" panose="020B0604020202020204" pitchFamily="34" charset="0"/>
              <a:buChar char="•"/>
            </a:pPr>
            <a:r>
              <a:rPr lang="en-SG" sz="2000" dirty="0"/>
              <a:t>Integration with the model and website</a:t>
            </a:r>
          </a:p>
        </p:txBody>
      </p:sp>
      <p:sp>
        <p:nvSpPr>
          <p:cNvPr id="8" name="TextBox 7">
            <a:extLst>
              <a:ext uri="{FF2B5EF4-FFF2-40B4-BE49-F238E27FC236}">
                <a16:creationId xmlns:a16="http://schemas.microsoft.com/office/drawing/2014/main" id="{24446F66-EC9C-E23B-2322-221E6061F82B}"/>
              </a:ext>
            </a:extLst>
          </p:cNvPr>
          <p:cNvSpPr txBox="1"/>
          <p:nvPr/>
        </p:nvSpPr>
        <p:spPr>
          <a:xfrm>
            <a:off x="1399592" y="1698496"/>
            <a:ext cx="2752530" cy="595322"/>
          </a:xfrm>
          <a:prstGeom prst="round2DiagRect">
            <a:avLst>
              <a:gd name="adj1" fmla="val 50000"/>
              <a:gd name="adj2" fmla="val 0"/>
            </a:avLst>
          </a:prstGeom>
          <a:solidFill>
            <a:srgbClr val="66FF99"/>
          </a:solidFill>
        </p:spPr>
        <p:txBody>
          <a:bodyPr wrap="square" lIns="0" tIns="0" rIns="0" bIns="0" rtlCol="0" anchor="ctr">
            <a:noAutofit/>
          </a:bodyPr>
          <a:lstStyle/>
          <a:p>
            <a:pPr algn="ctr"/>
            <a:r>
              <a:rPr lang="en-US" sz="2000" b="1" dirty="0"/>
              <a:t>Object recognition / detection</a:t>
            </a:r>
            <a:endParaRPr lang="en-SG" sz="2000" b="1" dirty="0"/>
          </a:p>
        </p:txBody>
      </p:sp>
    </p:spTree>
    <p:extLst>
      <p:ext uri="{BB962C8B-B14F-4D97-AF65-F5344CB8AC3E}">
        <p14:creationId xmlns:p14="http://schemas.microsoft.com/office/powerpoint/2010/main" val="72718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REASONING STATEMENT</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3" name="TextBox 2">
            <a:extLst>
              <a:ext uri="{FF2B5EF4-FFF2-40B4-BE49-F238E27FC236}">
                <a16:creationId xmlns:a16="http://schemas.microsoft.com/office/drawing/2014/main" id="{4FAE054A-29F8-0017-30FA-0895231316FA}"/>
              </a:ext>
            </a:extLst>
          </p:cNvPr>
          <p:cNvSpPr txBox="1"/>
          <p:nvPr/>
        </p:nvSpPr>
        <p:spPr>
          <a:xfrm>
            <a:off x="408992" y="1418254"/>
            <a:ext cx="11374016" cy="4493538"/>
          </a:xfrm>
          <a:prstGeom prst="rect">
            <a:avLst/>
          </a:prstGeom>
          <a:noFill/>
        </p:spPr>
        <p:txBody>
          <a:bodyPr wrap="square" rtlCol="0">
            <a:spAutoFit/>
          </a:bodyPr>
          <a:lstStyle/>
          <a:p>
            <a:pPr algn="ctr"/>
            <a:endParaRPr lang="en-US" sz="2200" dirty="0"/>
          </a:p>
          <a:p>
            <a:pPr algn="ctr"/>
            <a:endParaRPr lang="en-US" sz="2200" dirty="0"/>
          </a:p>
          <a:p>
            <a:pPr algn="ctr"/>
            <a:endParaRPr lang="en-US" sz="2200" dirty="0"/>
          </a:p>
          <a:p>
            <a:pPr algn="ctr"/>
            <a:r>
              <a:rPr lang="en-US" sz="2200" dirty="0"/>
              <a:t>Can</a:t>
            </a:r>
          </a:p>
          <a:p>
            <a:pPr algn="ctr"/>
            <a:r>
              <a:rPr lang="en-US" sz="2200" b="1" dirty="0">
                <a:solidFill>
                  <a:srgbClr val="FF0000"/>
                </a:solidFill>
              </a:rPr>
              <a:t>Enrich our customers’ shopping experience with us</a:t>
            </a:r>
          </a:p>
          <a:p>
            <a:pPr algn="ctr"/>
            <a:endParaRPr lang="en-US" sz="2200" b="1" dirty="0">
              <a:solidFill>
                <a:srgbClr val="FF0000"/>
              </a:solidFill>
            </a:endParaRPr>
          </a:p>
          <a:p>
            <a:pPr algn="ctr"/>
            <a:r>
              <a:rPr lang="en-US" sz="2200" dirty="0"/>
              <a:t>By </a:t>
            </a:r>
          </a:p>
          <a:p>
            <a:pPr algn="ctr"/>
            <a:r>
              <a:rPr lang="en-US" sz="2200" b="1" dirty="0">
                <a:solidFill>
                  <a:srgbClr val="FF0000"/>
                </a:solidFill>
              </a:rPr>
              <a:t>Helping customers identify food they like, food recipes and buy these ingredients</a:t>
            </a:r>
          </a:p>
          <a:p>
            <a:pPr algn="ctr"/>
            <a:endParaRPr lang="en-US" sz="2200" b="1" dirty="0">
              <a:solidFill>
                <a:srgbClr val="FF0000"/>
              </a:solidFill>
            </a:endParaRPr>
          </a:p>
          <a:p>
            <a:pPr algn="ctr"/>
            <a:r>
              <a:rPr lang="en-US" sz="2200" dirty="0"/>
              <a:t>Based on </a:t>
            </a:r>
          </a:p>
          <a:p>
            <a:pPr marL="457200" indent="-457200" algn="ctr">
              <a:buFontTx/>
              <a:buAutoNum type="arabicPeriod"/>
            </a:pPr>
            <a:r>
              <a:rPr lang="en-US" sz="2200" b="1" dirty="0">
                <a:solidFill>
                  <a:srgbClr val="FF0000"/>
                </a:solidFill>
              </a:rPr>
              <a:t>Deep learning model prediction of our customers’ uploaded </a:t>
            </a:r>
            <a:r>
              <a:rPr lang="en-US" sz="2200" b="1" dirty="0" err="1">
                <a:solidFill>
                  <a:srgbClr val="FF0000"/>
                </a:solidFill>
              </a:rPr>
              <a:t>favourite</a:t>
            </a:r>
            <a:r>
              <a:rPr lang="en-US" sz="2200" b="1" dirty="0">
                <a:solidFill>
                  <a:srgbClr val="FF0000"/>
                </a:solidFill>
              </a:rPr>
              <a:t> food pictures </a:t>
            </a:r>
          </a:p>
          <a:p>
            <a:pPr marL="457200" indent="-457200" algn="ctr">
              <a:buFontTx/>
              <a:buAutoNum type="arabicPeriod"/>
            </a:pPr>
            <a:r>
              <a:rPr lang="en-US" sz="2200" b="1" dirty="0">
                <a:solidFill>
                  <a:srgbClr val="FF0000"/>
                </a:solidFill>
              </a:rPr>
              <a:t>Chatbot to delight our customers’ interaction with us and making it super easy to order these ingredients</a:t>
            </a:r>
          </a:p>
        </p:txBody>
      </p:sp>
      <p:sp>
        <p:nvSpPr>
          <p:cNvPr id="4" name="TextBox 3">
            <a:extLst>
              <a:ext uri="{FF2B5EF4-FFF2-40B4-BE49-F238E27FC236}">
                <a16:creationId xmlns:a16="http://schemas.microsoft.com/office/drawing/2014/main" id="{562251E6-B4E9-1930-A5CE-20CD85199FFA}"/>
              </a:ext>
            </a:extLst>
          </p:cNvPr>
          <p:cNvSpPr txBox="1"/>
          <p:nvPr/>
        </p:nvSpPr>
        <p:spPr>
          <a:xfrm>
            <a:off x="1147666" y="884899"/>
            <a:ext cx="6550090" cy="369332"/>
          </a:xfrm>
          <a:prstGeom prst="rect">
            <a:avLst/>
          </a:prstGeom>
          <a:noFill/>
        </p:spPr>
        <p:txBody>
          <a:bodyPr wrap="square" rtlCol="0">
            <a:spAutoFit/>
          </a:bodyPr>
          <a:lstStyle/>
          <a:p>
            <a:pPr algn="ctr"/>
            <a:r>
              <a:rPr lang="en-US" dirty="0"/>
              <a:t>How will a machine apply logic to what it knows?</a:t>
            </a:r>
            <a:endParaRPr lang="en-SG" dirty="0"/>
          </a:p>
        </p:txBody>
      </p:sp>
      <p:pic>
        <p:nvPicPr>
          <p:cNvPr id="6" name="Picture 5">
            <a:extLst>
              <a:ext uri="{FF2B5EF4-FFF2-40B4-BE49-F238E27FC236}">
                <a16:creationId xmlns:a16="http://schemas.microsoft.com/office/drawing/2014/main" id="{8789E837-90D8-A7F0-AAAE-7399EE64F806}"/>
              </a:ext>
            </a:extLst>
          </p:cNvPr>
          <p:cNvPicPr>
            <a:picLocks noChangeAspect="1"/>
          </p:cNvPicPr>
          <p:nvPr/>
        </p:nvPicPr>
        <p:blipFill>
          <a:blip r:embed="rId3"/>
          <a:stretch>
            <a:fillRect/>
          </a:stretch>
        </p:blipFill>
        <p:spPr>
          <a:xfrm>
            <a:off x="5429483" y="1418254"/>
            <a:ext cx="1333033" cy="1006806"/>
          </a:xfrm>
          <a:prstGeom prst="rect">
            <a:avLst/>
          </a:prstGeom>
        </p:spPr>
      </p:pic>
    </p:spTree>
    <p:extLst>
      <p:ext uri="{BB962C8B-B14F-4D97-AF65-F5344CB8AC3E}">
        <p14:creationId xmlns:p14="http://schemas.microsoft.com/office/powerpoint/2010/main" val="995947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B0ADA4-2557-7DF2-5264-3D83FFDA9AA9}"/>
              </a:ext>
            </a:extLst>
          </p:cNvPr>
          <p:cNvSpPr/>
          <p:nvPr/>
        </p:nvSpPr>
        <p:spPr>
          <a:xfrm>
            <a:off x="918210" y="1513672"/>
            <a:ext cx="10462260" cy="461788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BF61261-D508-77A5-B7B5-999266E4843C}"/>
              </a:ext>
            </a:extLst>
          </p:cNvPr>
          <p:cNvSpPr/>
          <p:nvPr/>
        </p:nvSpPr>
        <p:spPr>
          <a:xfrm>
            <a:off x="891540" y="1554319"/>
            <a:ext cx="8122920" cy="3665381"/>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KNOWLEDGE / AI ethics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3" name="TextBox 2">
            <a:extLst>
              <a:ext uri="{FF2B5EF4-FFF2-40B4-BE49-F238E27FC236}">
                <a16:creationId xmlns:a16="http://schemas.microsoft.com/office/drawing/2014/main" id="{D0510629-CB79-611C-6276-2961EA58CEB4}"/>
              </a:ext>
            </a:extLst>
          </p:cNvPr>
          <p:cNvSpPr txBox="1"/>
          <p:nvPr/>
        </p:nvSpPr>
        <p:spPr>
          <a:xfrm>
            <a:off x="1194318" y="922221"/>
            <a:ext cx="8145625" cy="369332"/>
          </a:xfrm>
          <a:prstGeom prst="rect">
            <a:avLst/>
          </a:prstGeom>
          <a:noFill/>
        </p:spPr>
        <p:txBody>
          <a:bodyPr wrap="square" rtlCol="0">
            <a:spAutoFit/>
          </a:bodyPr>
          <a:lstStyle/>
          <a:p>
            <a:r>
              <a:rPr lang="en-US" dirty="0"/>
              <a:t>If you succeed, what are the implications of what your AI will know?</a:t>
            </a:r>
            <a:endParaRPr lang="en-SG" dirty="0"/>
          </a:p>
        </p:txBody>
      </p:sp>
      <p:sp>
        <p:nvSpPr>
          <p:cNvPr id="4" name="Rectangle 3">
            <a:extLst>
              <a:ext uri="{FF2B5EF4-FFF2-40B4-BE49-F238E27FC236}">
                <a16:creationId xmlns:a16="http://schemas.microsoft.com/office/drawing/2014/main" id="{48A6C690-6F9D-D05D-73C1-3E0C45EF6269}"/>
              </a:ext>
            </a:extLst>
          </p:cNvPr>
          <p:cNvSpPr/>
          <p:nvPr/>
        </p:nvSpPr>
        <p:spPr>
          <a:xfrm>
            <a:off x="891540" y="1512690"/>
            <a:ext cx="5570220" cy="284242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00825149-BF5D-6327-9458-C038C6BF1471}"/>
              </a:ext>
            </a:extLst>
          </p:cNvPr>
          <p:cNvSpPr txBox="1"/>
          <p:nvPr/>
        </p:nvSpPr>
        <p:spPr>
          <a:xfrm>
            <a:off x="998220" y="1604135"/>
            <a:ext cx="1249680" cy="830997"/>
          </a:xfrm>
          <a:prstGeom prst="rect">
            <a:avLst/>
          </a:prstGeom>
          <a:noFill/>
        </p:spPr>
        <p:txBody>
          <a:bodyPr wrap="square" rtlCol="0">
            <a:spAutoFit/>
          </a:bodyPr>
          <a:lstStyle/>
          <a:p>
            <a:r>
              <a:rPr lang="en-US" sz="1600" b="1" dirty="0"/>
              <a:t>Primary</a:t>
            </a:r>
          </a:p>
          <a:p>
            <a:r>
              <a:rPr lang="en-US" sz="1600" dirty="0"/>
              <a:t>(Intended and Known)</a:t>
            </a:r>
            <a:endParaRPr lang="en-SG" sz="1600" dirty="0"/>
          </a:p>
        </p:txBody>
      </p:sp>
      <p:sp>
        <p:nvSpPr>
          <p:cNvPr id="8" name="TextBox 7">
            <a:extLst>
              <a:ext uri="{FF2B5EF4-FFF2-40B4-BE49-F238E27FC236}">
                <a16:creationId xmlns:a16="http://schemas.microsoft.com/office/drawing/2014/main" id="{04A5535D-D702-7952-6EA5-818D24BDC4D5}"/>
              </a:ext>
            </a:extLst>
          </p:cNvPr>
          <p:cNvSpPr txBox="1"/>
          <p:nvPr/>
        </p:nvSpPr>
        <p:spPr>
          <a:xfrm>
            <a:off x="944880" y="4512022"/>
            <a:ext cx="3436620" cy="584775"/>
          </a:xfrm>
          <a:prstGeom prst="rect">
            <a:avLst/>
          </a:prstGeom>
          <a:noFill/>
        </p:spPr>
        <p:txBody>
          <a:bodyPr wrap="square" rtlCol="0">
            <a:spAutoFit/>
          </a:bodyPr>
          <a:lstStyle/>
          <a:p>
            <a:r>
              <a:rPr lang="en-US" sz="1600" b="1" dirty="0"/>
              <a:t>Secondary</a:t>
            </a:r>
          </a:p>
          <a:p>
            <a:r>
              <a:rPr lang="en-US" sz="1600" dirty="0"/>
              <a:t>(Intended and Known)</a:t>
            </a:r>
            <a:endParaRPr lang="en-SG" sz="1600" dirty="0"/>
          </a:p>
        </p:txBody>
      </p:sp>
      <p:sp>
        <p:nvSpPr>
          <p:cNvPr id="9" name="TextBox 8">
            <a:extLst>
              <a:ext uri="{FF2B5EF4-FFF2-40B4-BE49-F238E27FC236}">
                <a16:creationId xmlns:a16="http://schemas.microsoft.com/office/drawing/2014/main" id="{F50331C3-220D-EB98-5B9C-5554862403C7}"/>
              </a:ext>
            </a:extLst>
          </p:cNvPr>
          <p:cNvSpPr txBox="1"/>
          <p:nvPr/>
        </p:nvSpPr>
        <p:spPr>
          <a:xfrm>
            <a:off x="944880" y="5383303"/>
            <a:ext cx="3436620" cy="584775"/>
          </a:xfrm>
          <a:prstGeom prst="rect">
            <a:avLst/>
          </a:prstGeom>
          <a:noFill/>
        </p:spPr>
        <p:txBody>
          <a:bodyPr wrap="square" rtlCol="0">
            <a:spAutoFit/>
          </a:bodyPr>
          <a:lstStyle/>
          <a:p>
            <a:r>
              <a:rPr lang="en-US" sz="1600" b="1" dirty="0"/>
              <a:t>Tertiary</a:t>
            </a:r>
          </a:p>
          <a:p>
            <a:r>
              <a:rPr lang="en-US" sz="1600" dirty="0"/>
              <a:t>(Unintended and possibly known)</a:t>
            </a:r>
            <a:endParaRPr lang="en-SG" sz="1600" dirty="0"/>
          </a:p>
        </p:txBody>
      </p:sp>
      <p:sp>
        <p:nvSpPr>
          <p:cNvPr id="10" name="TextBox 9">
            <a:extLst>
              <a:ext uri="{FF2B5EF4-FFF2-40B4-BE49-F238E27FC236}">
                <a16:creationId xmlns:a16="http://schemas.microsoft.com/office/drawing/2014/main" id="{AD89F56F-1829-9F14-7D73-D0F7D463A4C1}"/>
              </a:ext>
            </a:extLst>
          </p:cNvPr>
          <p:cNvSpPr txBox="1"/>
          <p:nvPr/>
        </p:nvSpPr>
        <p:spPr>
          <a:xfrm>
            <a:off x="9149712" y="1744494"/>
            <a:ext cx="2044068" cy="738664"/>
          </a:xfrm>
          <a:prstGeom prst="rect">
            <a:avLst/>
          </a:prstGeom>
          <a:solidFill>
            <a:srgbClr val="FF0000"/>
          </a:solidFill>
          <a:ln>
            <a:solidFill>
              <a:srgbClr val="C00000"/>
            </a:solidFill>
          </a:ln>
        </p:spPr>
        <p:txBody>
          <a:bodyPr wrap="square" rtlCol="0">
            <a:spAutoFit/>
          </a:bodyPr>
          <a:lstStyle/>
          <a:p>
            <a:r>
              <a:rPr lang="en-US" sz="1400" dirty="0">
                <a:solidFill>
                  <a:schemeClr val="bg1"/>
                </a:solidFill>
              </a:rPr>
              <a:t>Recommendations to purchase specific ingredients may be bias</a:t>
            </a:r>
            <a:endParaRPr lang="en-SG" sz="1400" dirty="0">
              <a:solidFill>
                <a:schemeClr val="bg1"/>
              </a:solidFill>
            </a:endParaRPr>
          </a:p>
        </p:txBody>
      </p:sp>
      <p:sp>
        <p:nvSpPr>
          <p:cNvPr id="11" name="TextBox 10">
            <a:extLst>
              <a:ext uri="{FF2B5EF4-FFF2-40B4-BE49-F238E27FC236}">
                <a16:creationId xmlns:a16="http://schemas.microsoft.com/office/drawing/2014/main" id="{E963733D-FDED-BD79-1889-CC5729B5617C}"/>
              </a:ext>
            </a:extLst>
          </p:cNvPr>
          <p:cNvSpPr txBox="1"/>
          <p:nvPr/>
        </p:nvSpPr>
        <p:spPr>
          <a:xfrm>
            <a:off x="2285998" y="1728134"/>
            <a:ext cx="1602105" cy="954107"/>
          </a:xfrm>
          <a:prstGeom prst="rect">
            <a:avLst/>
          </a:prstGeom>
          <a:solidFill>
            <a:srgbClr val="00B050"/>
          </a:solidFill>
          <a:ln>
            <a:solidFill>
              <a:srgbClr val="00B050"/>
            </a:solidFill>
          </a:ln>
        </p:spPr>
        <p:txBody>
          <a:bodyPr wrap="square" rtlCol="0">
            <a:spAutoFit/>
          </a:bodyPr>
          <a:lstStyle/>
          <a:p>
            <a:r>
              <a:rPr lang="en-US" sz="1400" dirty="0">
                <a:solidFill>
                  <a:schemeClr val="bg1"/>
                </a:solidFill>
              </a:rPr>
              <a:t>Can identify popular food dishes and recipes for customers</a:t>
            </a:r>
            <a:endParaRPr lang="en-SG" sz="1400" dirty="0">
              <a:solidFill>
                <a:schemeClr val="bg1"/>
              </a:solidFill>
            </a:endParaRPr>
          </a:p>
        </p:txBody>
      </p:sp>
      <p:sp>
        <p:nvSpPr>
          <p:cNvPr id="13" name="TextBox 12">
            <a:extLst>
              <a:ext uri="{FF2B5EF4-FFF2-40B4-BE49-F238E27FC236}">
                <a16:creationId xmlns:a16="http://schemas.microsoft.com/office/drawing/2014/main" id="{293DEACF-E208-7D0F-4566-D256B69A624A}"/>
              </a:ext>
            </a:extLst>
          </p:cNvPr>
          <p:cNvSpPr txBox="1"/>
          <p:nvPr/>
        </p:nvSpPr>
        <p:spPr>
          <a:xfrm>
            <a:off x="4074793" y="1650861"/>
            <a:ext cx="2361248" cy="1169551"/>
          </a:xfrm>
          <a:prstGeom prst="rect">
            <a:avLst/>
          </a:prstGeom>
          <a:solidFill>
            <a:srgbClr val="00B050"/>
          </a:solidFill>
          <a:ln>
            <a:solidFill>
              <a:srgbClr val="00B050"/>
            </a:solidFill>
          </a:ln>
        </p:spPr>
        <p:txBody>
          <a:bodyPr wrap="square" rtlCol="0">
            <a:spAutoFit/>
          </a:bodyPr>
          <a:lstStyle/>
          <a:p>
            <a:r>
              <a:rPr lang="en-US" sz="1400" dirty="0">
                <a:solidFill>
                  <a:schemeClr val="bg1"/>
                </a:solidFill>
              </a:rPr>
              <a:t>Based on known customers’ food preferences, able to anticipate what are the ingredients that customers will likely buy</a:t>
            </a:r>
            <a:endParaRPr lang="en-SG" sz="1400" dirty="0">
              <a:solidFill>
                <a:schemeClr val="bg1"/>
              </a:solidFill>
            </a:endParaRPr>
          </a:p>
        </p:txBody>
      </p:sp>
      <p:sp>
        <p:nvSpPr>
          <p:cNvPr id="14" name="TextBox 13">
            <a:extLst>
              <a:ext uri="{FF2B5EF4-FFF2-40B4-BE49-F238E27FC236}">
                <a16:creationId xmlns:a16="http://schemas.microsoft.com/office/drawing/2014/main" id="{829F2430-2195-66B3-74DF-B7EFEE62B232}"/>
              </a:ext>
            </a:extLst>
          </p:cNvPr>
          <p:cNvSpPr txBox="1"/>
          <p:nvPr/>
        </p:nvSpPr>
        <p:spPr>
          <a:xfrm>
            <a:off x="3056570" y="2933900"/>
            <a:ext cx="2036446" cy="1169551"/>
          </a:xfrm>
          <a:prstGeom prst="rect">
            <a:avLst/>
          </a:prstGeom>
          <a:solidFill>
            <a:srgbClr val="00B050"/>
          </a:solidFill>
          <a:ln>
            <a:solidFill>
              <a:srgbClr val="00B050"/>
            </a:solidFill>
          </a:ln>
        </p:spPr>
        <p:txBody>
          <a:bodyPr wrap="square" rtlCol="0">
            <a:spAutoFit/>
          </a:bodyPr>
          <a:lstStyle/>
          <a:p>
            <a:r>
              <a:rPr lang="en-US" sz="1400" dirty="0">
                <a:solidFill>
                  <a:schemeClr val="bg1"/>
                </a:solidFill>
              </a:rPr>
              <a:t>Know customers’ feedback about the supermarket (positive and negative) for follow up action</a:t>
            </a:r>
            <a:endParaRPr lang="en-SG" sz="1400" dirty="0">
              <a:solidFill>
                <a:schemeClr val="bg1"/>
              </a:solidFill>
            </a:endParaRPr>
          </a:p>
        </p:txBody>
      </p:sp>
      <p:sp>
        <p:nvSpPr>
          <p:cNvPr id="15" name="TextBox 14">
            <a:extLst>
              <a:ext uri="{FF2B5EF4-FFF2-40B4-BE49-F238E27FC236}">
                <a16:creationId xmlns:a16="http://schemas.microsoft.com/office/drawing/2014/main" id="{902BE551-715B-5849-00CC-12055864743C}"/>
              </a:ext>
            </a:extLst>
          </p:cNvPr>
          <p:cNvSpPr txBox="1"/>
          <p:nvPr/>
        </p:nvSpPr>
        <p:spPr>
          <a:xfrm>
            <a:off x="6634259" y="1636529"/>
            <a:ext cx="2221231" cy="1169551"/>
          </a:xfrm>
          <a:prstGeom prst="rect">
            <a:avLst/>
          </a:prstGeom>
          <a:solidFill>
            <a:srgbClr val="0070C0"/>
          </a:solidFill>
          <a:ln>
            <a:solidFill>
              <a:srgbClr val="00B050"/>
            </a:solidFill>
          </a:ln>
        </p:spPr>
        <p:txBody>
          <a:bodyPr wrap="square" rtlCol="0">
            <a:spAutoFit/>
          </a:bodyPr>
          <a:lstStyle/>
          <a:p>
            <a:r>
              <a:rPr lang="en-US" sz="1400" dirty="0">
                <a:solidFill>
                  <a:schemeClr val="bg1"/>
                </a:solidFill>
              </a:rPr>
              <a:t>Know what items customers are looking through customer queries to guide future store design and promotions</a:t>
            </a:r>
            <a:endParaRPr lang="en-SG" sz="1400" dirty="0">
              <a:solidFill>
                <a:schemeClr val="bg1"/>
              </a:solidFill>
            </a:endParaRPr>
          </a:p>
        </p:txBody>
      </p:sp>
      <p:sp>
        <p:nvSpPr>
          <p:cNvPr id="16" name="TextBox 15">
            <a:extLst>
              <a:ext uri="{FF2B5EF4-FFF2-40B4-BE49-F238E27FC236}">
                <a16:creationId xmlns:a16="http://schemas.microsoft.com/office/drawing/2014/main" id="{62D844F6-3FEF-5896-002C-18ABFCEFC3AC}"/>
              </a:ext>
            </a:extLst>
          </p:cNvPr>
          <p:cNvSpPr txBox="1"/>
          <p:nvPr/>
        </p:nvSpPr>
        <p:spPr>
          <a:xfrm>
            <a:off x="6622731" y="2912953"/>
            <a:ext cx="2221231" cy="1169551"/>
          </a:xfrm>
          <a:prstGeom prst="rect">
            <a:avLst/>
          </a:prstGeom>
          <a:solidFill>
            <a:srgbClr val="0070C0"/>
          </a:solidFill>
          <a:ln>
            <a:solidFill>
              <a:srgbClr val="0070C0"/>
            </a:solidFill>
          </a:ln>
        </p:spPr>
        <p:txBody>
          <a:bodyPr wrap="square" rtlCol="0">
            <a:spAutoFit/>
          </a:bodyPr>
          <a:lstStyle/>
          <a:p>
            <a:r>
              <a:rPr lang="en-US" sz="1400" dirty="0">
                <a:solidFill>
                  <a:schemeClr val="bg1"/>
                </a:solidFill>
              </a:rPr>
              <a:t>Know customer demand for specific ingredient items to launch joint promotions with consumer brand owners</a:t>
            </a:r>
            <a:endParaRPr lang="en-SG" sz="1400" dirty="0">
              <a:solidFill>
                <a:schemeClr val="bg1"/>
              </a:solidFill>
            </a:endParaRPr>
          </a:p>
        </p:txBody>
      </p:sp>
      <p:sp>
        <p:nvSpPr>
          <p:cNvPr id="17" name="TextBox 16">
            <a:extLst>
              <a:ext uri="{FF2B5EF4-FFF2-40B4-BE49-F238E27FC236}">
                <a16:creationId xmlns:a16="http://schemas.microsoft.com/office/drawing/2014/main" id="{B77E8439-08FD-F79D-36C2-724CC8D2B84C}"/>
              </a:ext>
            </a:extLst>
          </p:cNvPr>
          <p:cNvSpPr txBox="1"/>
          <p:nvPr/>
        </p:nvSpPr>
        <p:spPr>
          <a:xfrm>
            <a:off x="6634259" y="4184232"/>
            <a:ext cx="2221231" cy="954107"/>
          </a:xfrm>
          <a:prstGeom prst="rect">
            <a:avLst/>
          </a:prstGeom>
          <a:solidFill>
            <a:srgbClr val="0070C0"/>
          </a:solidFill>
          <a:ln>
            <a:solidFill>
              <a:srgbClr val="0070C0"/>
            </a:solidFill>
          </a:ln>
        </p:spPr>
        <p:txBody>
          <a:bodyPr wrap="square" rtlCol="0">
            <a:spAutoFit/>
          </a:bodyPr>
          <a:lstStyle/>
          <a:p>
            <a:r>
              <a:rPr lang="en-US" sz="1400" dirty="0">
                <a:solidFill>
                  <a:schemeClr val="bg1"/>
                </a:solidFill>
              </a:rPr>
              <a:t>Know customers better to launch joint promotions with credit card companies</a:t>
            </a:r>
            <a:endParaRPr lang="en-SG" sz="1400" dirty="0">
              <a:solidFill>
                <a:schemeClr val="bg1"/>
              </a:solidFill>
            </a:endParaRPr>
          </a:p>
        </p:txBody>
      </p:sp>
      <p:sp>
        <p:nvSpPr>
          <p:cNvPr id="18" name="TextBox 17">
            <a:extLst>
              <a:ext uri="{FF2B5EF4-FFF2-40B4-BE49-F238E27FC236}">
                <a16:creationId xmlns:a16="http://schemas.microsoft.com/office/drawing/2014/main" id="{2770633F-7E58-CCFD-8BA4-3482E3C9BFEA}"/>
              </a:ext>
            </a:extLst>
          </p:cNvPr>
          <p:cNvSpPr txBox="1"/>
          <p:nvPr/>
        </p:nvSpPr>
        <p:spPr>
          <a:xfrm>
            <a:off x="9175431" y="3083340"/>
            <a:ext cx="2044068" cy="954107"/>
          </a:xfrm>
          <a:prstGeom prst="rect">
            <a:avLst/>
          </a:prstGeom>
          <a:solidFill>
            <a:srgbClr val="FF0000"/>
          </a:solidFill>
          <a:ln>
            <a:solidFill>
              <a:srgbClr val="C00000"/>
            </a:solidFill>
          </a:ln>
        </p:spPr>
        <p:txBody>
          <a:bodyPr wrap="square" rtlCol="0">
            <a:spAutoFit/>
          </a:bodyPr>
          <a:lstStyle/>
          <a:p>
            <a:r>
              <a:rPr lang="en-US" sz="1400" dirty="0">
                <a:solidFill>
                  <a:schemeClr val="bg1"/>
                </a:solidFill>
              </a:rPr>
              <a:t>Recommendations could affect the eating habits and buying patterns of customers</a:t>
            </a:r>
            <a:endParaRPr lang="en-SG" sz="1400" dirty="0">
              <a:solidFill>
                <a:schemeClr val="bg1"/>
              </a:solidFill>
            </a:endParaRPr>
          </a:p>
        </p:txBody>
      </p:sp>
      <p:sp>
        <p:nvSpPr>
          <p:cNvPr id="20" name="TextBox 19">
            <a:extLst>
              <a:ext uri="{FF2B5EF4-FFF2-40B4-BE49-F238E27FC236}">
                <a16:creationId xmlns:a16="http://schemas.microsoft.com/office/drawing/2014/main" id="{42E3097F-423D-BFBC-8A5D-3C548FBE339D}"/>
              </a:ext>
            </a:extLst>
          </p:cNvPr>
          <p:cNvSpPr txBox="1"/>
          <p:nvPr/>
        </p:nvSpPr>
        <p:spPr>
          <a:xfrm>
            <a:off x="9175431" y="4527202"/>
            <a:ext cx="2044068" cy="1384995"/>
          </a:xfrm>
          <a:prstGeom prst="rect">
            <a:avLst/>
          </a:prstGeom>
          <a:solidFill>
            <a:srgbClr val="FF0000"/>
          </a:solidFill>
          <a:ln>
            <a:solidFill>
              <a:srgbClr val="C00000"/>
            </a:solidFill>
          </a:ln>
        </p:spPr>
        <p:txBody>
          <a:bodyPr wrap="square" rtlCol="0">
            <a:spAutoFit/>
          </a:bodyPr>
          <a:lstStyle/>
          <a:p>
            <a:r>
              <a:rPr lang="en-US" sz="1400" dirty="0">
                <a:solidFill>
                  <a:schemeClr val="bg1"/>
                </a:solidFill>
              </a:rPr>
              <a:t>Recommendations will also affect the demand on other food products and consequently, the other consumer brand owners</a:t>
            </a:r>
            <a:endParaRPr lang="en-SG" sz="1400" dirty="0">
              <a:solidFill>
                <a:schemeClr val="bg1"/>
              </a:solidFill>
            </a:endParaRPr>
          </a:p>
        </p:txBody>
      </p:sp>
    </p:spTree>
    <p:extLst>
      <p:ext uri="{BB962C8B-B14F-4D97-AF65-F5344CB8AC3E}">
        <p14:creationId xmlns:p14="http://schemas.microsoft.com/office/powerpoint/2010/main" val="412078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4:</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demo of our ai product</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407936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pic>
        <p:nvPicPr>
          <p:cNvPr id="8" name="Picture 7">
            <a:extLst>
              <a:ext uri="{FF2B5EF4-FFF2-40B4-BE49-F238E27FC236}">
                <a16:creationId xmlns:a16="http://schemas.microsoft.com/office/drawing/2014/main" id="{B883C3F4-73F9-D3CE-72B2-93FF07318AC4}"/>
              </a:ext>
            </a:extLst>
          </p:cNvPr>
          <p:cNvPicPr>
            <a:picLocks noChangeAspect="1"/>
          </p:cNvPicPr>
          <p:nvPr/>
        </p:nvPicPr>
        <p:blipFill>
          <a:blip r:embed="rId3"/>
          <a:stretch>
            <a:fillRect/>
          </a:stretch>
        </p:blipFill>
        <p:spPr>
          <a:xfrm>
            <a:off x="543577" y="1728377"/>
            <a:ext cx="1943100" cy="2581275"/>
          </a:xfrm>
          <a:prstGeom prst="rect">
            <a:avLst/>
          </a:prstGeom>
        </p:spPr>
      </p:pic>
      <p:sp>
        <p:nvSpPr>
          <p:cNvPr id="9" name="Title 1">
            <a:extLst>
              <a:ext uri="{FF2B5EF4-FFF2-40B4-BE49-F238E27FC236}">
                <a16:creationId xmlns:a16="http://schemas.microsoft.com/office/drawing/2014/main" id="{2549869F-AB99-352C-ED84-4BBDCF694447}"/>
              </a:ext>
            </a:extLst>
          </p:cNvPr>
          <p:cNvSpPr>
            <a:spLocks noGrp="1"/>
          </p:cNvSpPr>
          <p:nvPr>
            <p:ph type="title"/>
          </p:nvPr>
        </p:nvSpPr>
        <p:spPr>
          <a:xfrm>
            <a:off x="466530" y="0"/>
            <a:ext cx="11542590" cy="1325563"/>
          </a:xfrm>
        </p:spPr>
        <p:txBody>
          <a:bodyPr>
            <a:normAutofit/>
          </a:bodyPr>
          <a:lstStyle/>
          <a:p>
            <a:r>
              <a:rPr lang="en-US" sz="4000" b="1" dirty="0">
                <a:effectLst>
                  <a:outerShdw blurRad="38100" dist="38100" dir="2700000" algn="tl">
                    <a:srgbClr val="000000">
                      <a:alpha val="43137"/>
                    </a:srgbClr>
                  </a:outerShdw>
                </a:effectLst>
              </a:rPr>
              <a:t>Our PRODUCT (Responsive Hybrid Website)</a:t>
            </a:r>
          </a:p>
        </p:txBody>
      </p:sp>
      <p:sp>
        <p:nvSpPr>
          <p:cNvPr id="11" name="Google Shape;566;g14943aa0bf3_0_82">
            <a:extLst>
              <a:ext uri="{FF2B5EF4-FFF2-40B4-BE49-F238E27FC236}">
                <a16:creationId xmlns:a16="http://schemas.microsoft.com/office/drawing/2014/main" id="{3C2D802B-95C4-8D99-7930-F315FB455F10}"/>
              </a:ext>
            </a:extLst>
          </p:cNvPr>
          <p:cNvSpPr txBox="1">
            <a:spLocks noGrp="1"/>
          </p:cNvSpPr>
          <p:nvPr/>
        </p:nvSpPr>
        <p:spPr>
          <a:xfrm>
            <a:off x="2617364" y="1728377"/>
            <a:ext cx="7239614" cy="4667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l" rtl="0">
              <a:spcBef>
                <a:spcPts val="1000"/>
              </a:spcBef>
              <a:spcAft>
                <a:spcPts val="0"/>
              </a:spcAft>
              <a:buNone/>
            </a:pPr>
            <a:r>
              <a:rPr lang="en-US" sz="1600" b="1" i="0" dirty="0">
                <a:solidFill>
                  <a:srgbClr val="24292F"/>
                </a:solidFill>
                <a:effectLst/>
                <a:latin typeface="Arial" panose="020B0604020202020204" pitchFamily="34" charset="0"/>
                <a:cs typeface="Arial" panose="020B0604020202020204" pitchFamily="34" charset="0"/>
              </a:rPr>
              <a:t>OR</a:t>
            </a:r>
            <a:r>
              <a:rPr lang="en-US" sz="1600" i="0" dirty="0">
                <a:solidFill>
                  <a:srgbClr val="24292F"/>
                </a:solidFill>
                <a:effectLst/>
                <a:latin typeface="Arial" panose="020B0604020202020204" pitchFamily="34" charset="0"/>
                <a:cs typeface="Arial" panose="020B0604020202020204" pitchFamily="34" charset="0"/>
              </a:rPr>
              <a:t> enter the  </a:t>
            </a:r>
            <a:r>
              <a:rPr lang="en-US" sz="1600" b="1" i="0" u="sng" dirty="0">
                <a:solidFill>
                  <a:srgbClr val="24292F"/>
                </a:solidFill>
                <a:effectLst/>
                <a:latin typeface="Arial" panose="020B0604020202020204" pitchFamily="34" charset="0"/>
                <a:cs typeface="Arial" panose="020B0604020202020204" pitchFamily="34" charset="0"/>
              </a:rPr>
              <a:t>URL</a:t>
            </a:r>
            <a:r>
              <a:rPr lang="en-US" sz="1600" i="0" dirty="0">
                <a:solidFill>
                  <a:srgbClr val="24292F"/>
                </a:solidFill>
                <a:effectLst/>
                <a:latin typeface="Arial" panose="020B0604020202020204" pitchFamily="34" charset="0"/>
                <a:cs typeface="Arial" panose="020B0604020202020204" pitchFamily="34" charset="0"/>
              </a:rPr>
              <a:t>: </a:t>
            </a:r>
            <a:r>
              <a:rPr lang="en-US" sz="1600" i="0" u="sng" dirty="0">
                <a:solidFill>
                  <a:srgbClr val="0070C0"/>
                </a:solidFill>
                <a:effectLst/>
                <a:latin typeface="Arial" panose="020B0604020202020204" pitchFamily="34" charset="0"/>
                <a:cs typeface="Arial" panose="020B0604020202020204" pitchFamily="34" charset="0"/>
              </a:rPr>
              <a:t>https://myfoodclassify.herokuapp.com</a:t>
            </a:r>
            <a:endParaRPr lang="en-US" sz="1600" u="sng" dirty="0">
              <a:solidFill>
                <a:srgbClr val="0070C0"/>
              </a:solidFill>
            </a:endParaRPr>
          </a:p>
        </p:txBody>
      </p:sp>
      <p:sp>
        <p:nvSpPr>
          <p:cNvPr id="17" name="Google Shape;566;g14943aa0bf3_0_82">
            <a:extLst>
              <a:ext uri="{FF2B5EF4-FFF2-40B4-BE49-F238E27FC236}">
                <a16:creationId xmlns:a16="http://schemas.microsoft.com/office/drawing/2014/main" id="{228F97EF-350B-71ED-4129-98EFC4444547}"/>
              </a:ext>
            </a:extLst>
          </p:cNvPr>
          <p:cNvSpPr txBox="1">
            <a:spLocks noGrp="1"/>
          </p:cNvSpPr>
          <p:nvPr/>
        </p:nvSpPr>
        <p:spPr>
          <a:xfrm>
            <a:off x="543577" y="1169740"/>
            <a:ext cx="10810223" cy="528309"/>
          </a:xfrm>
          <a:prstGeom prst="rect">
            <a:avLst/>
          </a:prstGeom>
          <a:solidFill>
            <a:schemeClr val="bg1"/>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l" rtl="0">
              <a:spcBef>
                <a:spcPts val="1000"/>
              </a:spcBef>
              <a:spcAft>
                <a:spcPts val="0"/>
              </a:spcAft>
              <a:buNone/>
            </a:pPr>
            <a:r>
              <a:rPr lang="en-US" sz="2000" i="0" dirty="0">
                <a:solidFill>
                  <a:srgbClr val="24292F"/>
                </a:solidFill>
                <a:effectLst/>
                <a:latin typeface="Arial" panose="020B0604020202020204" pitchFamily="34" charset="0"/>
                <a:cs typeface="Arial" panose="020B0604020202020204" pitchFamily="34" charset="0"/>
              </a:rPr>
              <a:t>Work in both Web (using PC) and mobile browser (using iPhone Safari, Android Chrome </a:t>
            </a:r>
            <a:r>
              <a:rPr lang="en-US" sz="2000" i="0" dirty="0" err="1">
                <a:solidFill>
                  <a:srgbClr val="24292F"/>
                </a:solidFill>
                <a:effectLst/>
                <a:latin typeface="Arial" panose="020B0604020202020204" pitchFamily="34" charset="0"/>
                <a:cs typeface="Arial" panose="020B0604020202020204" pitchFamily="34" charset="0"/>
              </a:rPr>
              <a:t>etc</a:t>
            </a:r>
            <a:r>
              <a:rPr lang="en-US" sz="2000" i="0" dirty="0">
                <a:solidFill>
                  <a:srgbClr val="24292F"/>
                </a:solidFill>
                <a:effectLst/>
                <a:latin typeface="Arial" panose="020B0604020202020204" pitchFamily="34" charset="0"/>
                <a:cs typeface="Arial" panose="020B0604020202020204" pitchFamily="34" charset="0"/>
              </a:rPr>
              <a:t>)</a:t>
            </a:r>
            <a:endParaRPr lang="en-US" sz="2000" dirty="0">
              <a:solidFill>
                <a:schemeClr val="dk1"/>
              </a:solidFill>
            </a:endParaRPr>
          </a:p>
        </p:txBody>
      </p:sp>
      <p:pic>
        <p:nvPicPr>
          <p:cNvPr id="3" name="Picture 2">
            <a:extLst>
              <a:ext uri="{FF2B5EF4-FFF2-40B4-BE49-F238E27FC236}">
                <a16:creationId xmlns:a16="http://schemas.microsoft.com/office/drawing/2014/main" id="{1125D817-A6E2-8581-199B-961C5BE5FA31}"/>
              </a:ext>
            </a:extLst>
          </p:cNvPr>
          <p:cNvPicPr>
            <a:picLocks noChangeAspect="1"/>
          </p:cNvPicPr>
          <p:nvPr/>
        </p:nvPicPr>
        <p:blipFill>
          <a:blip r:embed="rId4"/>
          <a:stretch>
            <a:fillRect/>
          </a:stretch>
        </p:blipFill>
        <p:spPr>
          <a:xfrm>
            <a:off x="2694121" y="2722541"/>
            <a:ext cx="5645207" cy="3666597"/>
          </a:xfrm>
          <a:prstGeom prst="rect">
            <a:avLst/>
          </a:prstGeom>
          <a:ln>
            <a:solidFill>
              <a:schemeClr val="tx1"/>
            </a:solidFill>
          </a:ln>
        </p:spPr>
      </p:pic>
      <p:pic>
        <p:nvPicPr>
          <p:cNvPr id="4" name="Picture 3">
            <a:extLst>
              <a:ext uri="{FF2B5EF4-FFF2-40B4-BE49-F238E27FC236}">
                <a16:creationId xmlns:a16="http://schemas.microsoft.com/office/drawing/2014/main" id="{EF2AA2C2-09CD-BEDA-9817-F36FAFC78CC5}"/>
              </a:ext>
            </a:extLst>
          </p:cNvPr>
          <p:cNvPicPr>
            <a:picLocks noChangeAspect="1"/>
          </p:cNvPicPr>
          <p:nvPr/>
        </p:nvPicPr>
        <p:blipFill>
          <a:blip r:embed="rId5"/>
          <a:stretch>
            <a:fillRect/>
          </a:stretch>
        </p:blipFill>
        <p:spPr>
          <a:xfrm>
            <a:off x="9497744" y="2689752"/>
            <a:ext cx="1694763" cy="3666598"/>
          </a:xfrm>
          <a:prstGeom prst="rect">
            <a:avLst/>
          </a:prstGeom>
          <a:ln>
            <a:solidFill>
              <a:schemeClr val="tx1"/>
            </a:solidFill>
          </a:ln>
        </p:spPr>
      </p:pic>
      <p:sp>
        <p:nvSpPr>
          <p:cNvPr id="13" name="Google Shape;566;g14943aa0bf3_0_82">
            <a:extLst>
              <a:ext uri="{FF2B5EF4-FFF2-40B4-BE49-F238E27FC236}">
                <a16:creationId xmlns:a16="http://schemas.microsoft.com/office/drawing/2014/main" id="{1B47EAB9-24A5-EC1F-4253-8963B87B6F71}"/>
              </a:ext>
            </a:extLst>
          </p:cNvPr>
          <p:cNvSpPr txBox="1">
            <a:spLocks noGrp="1"/>
          </p:cNvSpPr>
          <p:nvPr/>
        </p:nvSpPr>
        <p:spPr>
          <a:xfrm>
            <a:off x="2694121" y="2255787"/>
            <a:ext cx="1694762" cy="4667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l" rtl="0">
              <a:spcBef>
                <a:spcPts val="1000"/>
              </a:spcBef>
              <a:spcAft>
                <a:spcPts val="0"/>
              </a:spcAft>
              <a:buNone/>
            </a:pPr>
            <a:r>
              <a:rPr lang="en-US" sz="1600" b="1" i="0" dirty="0">
                <a:solidFill>
                  <a:srgbClr val="24292F"/>
                </a:solidFill>
                <a:effectLst/>
                <a:latin typeface="Arial" panose="020B0604020202020204" pitchFamily="34" charset="0"/>
                <a:cs typeface="Arial" panose="020B0604020202020204" pitchFamily="34" charset="0"/>
              </a:rPr>
              <a:t>Web Browser</a:t>
            </a:r>
            <a:endParaRPr lang="en-US" sz="1600" u="sng" dirty="0">
              <a:solidFill>
                <a:srgbClr val="0070C0"/>
              </a:solidFill>
            </a:endParaRPr>
          </a:p>
        </p:txBody>
      </p:sp>
      <p:sp>
        <p:nvSpPr>
          <p:cNvPr id="15" name="Google Shape;566;g14943aa0bf3_0_82">
            <a:extLst>
              <a:ext uri="{FF2B5EF4-FFF2-40B4-BE49-F238E27FC236}">
                <a16:creationId xmlns:a16="http://schemas.microsoft.com/office/drawing/2014/main" id="{0CF9BC2F-5FFA-1235-2124-C204A9877C1A}"/>
              </a:ext>
            </a:extLst>
          </p:cNvPr>
          <p:cNvSpPr txBox="1">
            <a:spLocks noGrp="1"/>
          </p:cNvSpPr>
          <p:nvPr/>
        </p:nvSpPr>
        <p:spPr>
          <a:xfrm>
            <a:off x="9410701" y="2206895"/>
            <a:ext cx="1943099" cy="46675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l" rtl="0">
              <a:spcBef>
                <a:spcPts val="1000"/>
              </a:spcBef>
              <a:spcAft>
                <a:spcPts val="0"/>
              </a:spcAft>
              <a:buNone/>
            </a:pPr>
            <a:r>
              <a:rPr lang="en-US" sz="1600" b="1" i="0" dirty="0">
                <a:solidFill>
                  <a:srgbClr val="24292F"/>
                </a:solidFill>
                <a:effectLst/>
                <a:latin typeface="Arial" panose="020B0604020202020204" pitchFamily="34" charset="0"/>
                <a:cs typeface="Arial" panose="020B0604020202020204" pitchFamily="34" charset="0"/>
              </a:rPr>
              <a:t>Mobile Browser</a:t>
            </a:r>
            <a:endParaRPr lang="en-US" sz="1600" u="sng" dirty="0">
              <a:solidFill>
                <a:srgbClr val="0070C0"/>
              </a:solidFill>
            </a:endParaRPr>
          </a:p>
        </p:txBody>
      </p:sp>
    </p:spTree>
    <p:extLst>
      <p:ext uri="{BB962C8B-B14F-4D97-AF65-F5344CB8AC3E}">
        <p14:creationId xmlns:p14="http://schemas.microsoft.com/office/powerpoint/2010/main" val="215424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5:</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Project planning and design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23527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926966" y="-159027"/>
            <a:ext cx="5857616" cy="1325563"/>
          </a:xfrm>
        </p:spPr>
        <p:txBody>
          <a:bodyPr>
            <a:normAutofit/>
          </a:bodyPr>
          <a:lstStyle/>
          <a:p>
            <a:r>
              <a:rPr lang="en-US" sz="4000" b="1" dirty="0">
                <a:effectLst>
                  <a:outerShdw blurRad="38100" dist="38100" dir="2700000" algn="tl">
                    <a:srgbClr val="000000">
                      <a:alpha val="43137"/>
                    </a:srgbClr>
                  </a:outerShdw>
                </a:effectLst>
              </a:rPr>
              <a:t>detailed Agenda</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
        <p:nvSpPr>
          <p:cNvPr id="3" name="TextBox 2">
            <a:extLst>
              <a:ext uri="{FF2B5EF4-FFF2-40B4-BE49-F238E27FC236}">
                <a16:creationId xmlns:a16="http://schemas.microsoft.com/office/drawing/2014/main" id="{D1785C29-9E6A-DA39-6220-D0A5EC191D6E}"/>
              </a:ext>
            </a:extLst>
          </p:cNvPr>
          <p:cNvSpPr txBox="1"/>
          <p:nvPr/>
        </p:nvSpPr>
        <p:spPr>
          <a:xfrm>
            <a:off x="585370" y="889843"/>
            <a:ext cx="5053214" cy="5632311"/>
          </a:xfrm>
          <a:prstGeom prst="rect">
            <a:avLst/>
          </a:prstGeom>
          <a:noFill/>
        </p:spPr>
        <p:txBody>
          <a:bodyPr wrap="square" rtlCol="0">
            <a:spAutoFit/>
          </a:bodyPr>
          <a:lstStyle/>
          <a:p>
            <a:pPr marL="342900" indent="-342900">
              <a:buAutoNum type="arabicPeriod"/>
            </a:pPr>
            <a:r>
              <a:rPr lang="en-US" dirty="0"/>
              <a:t>Project overview</a:t>
            </a:r>
          </a:p>
          <a:p>
            <a:pPr marL="800100" lvl="1" indent="-342900">
              <a:buFont typeface="+mj-lt"/>
              <a:buAutoNum type="alphaLcPeriod"/>
            </a:pPr>
            <a:r>
              <a:rPr lang="en-US" dirty="0"/>
              <a:t>Project objectives</a:t>
            </a:r>
          </a:p>
          <a:p>
            <a:pPr marL="800100" lvl="1" indent="-342900">
              <a:buFont typeface="+mj-lt"/>
              <a:buAutoNum type="alphaLcPeriod"/>
            </a:pPr>
            <a:r>
              <a:rPr lang="en-US" dirty="0"/>
              <a:t>Project topics</a:t>
            </a:r>
          </a:p>
          <a:p>
            <a:pPr marL="800100" lvl="1" indent="-342900">
              <a:buFont typeface="+mj-lt"/>
              <a:buAutoNum type="alphaLcPeriod"/>
            </a:pPr>
            <a:r>
              <a:rPr lang="en-US" dirty="0"/>
              <a:t>Team member task allocation</a:t>
            </a:r>
          </a:p>
          <a:p>
            <a:pPr marL="342900" indent="-342900">
              <a:buFont typeface="+mj-lt"/>
              <a:buAutoNum type="arabicPeriod"/>
            </a:pPr>
            <a:r>
              <a:rPr lang="en-US" dirty="0"/>
              <a:t>Enterprise Design Thinking</a:t>
            </a:r>
          </a:p>
          <a:p>
            <a:pPr marL="800100" lvl="1" indent="-342900">
              <a:buFont typeface="+mj-lt"/>
              <a:buAutoNum type="alphaLcPeriod"/>
            </a:pPr>
            <a:r>
              <a:rPr lang="en-US" dirty="0"/>
              <a:t>The problem</a:t>
            </a:r>
          </a:p>
          <a:p>
            <a:pPr marL="800100" lvl="1" indent="-342900">
              <a:buFont typeface="+mj-lt"/>
              <a:buAutoNum type="alphaLcPeriod"/>
            </a:pPr>
            <a:r>
              <a:rPr lang="en-US" dirty="0"/>
              <a:t>User persona</a:t>
            </a:r>
          </a:p>
          <a:p>
            <a:pPr marL="800100" lvl="1" indent="-342900">
              <a:buFont typeface="+mj-lt"/>
              <a:buAutoNum type="alphaLcPeriod"/>
            </a:pPr>
            <a:r>
              <a:rPr lang="en-US" dirty="0"/>
              <a:t>Pain points</a:t>
            </a:r>
          </a:p>
          <a:p>
            <a:pPr marL="800100" lvl="1" indent="-342900">
              <a:buFont typeface="+mj-lt"/>
              <a:buAutoNum type="alphaLcPeriod"/>
            </a:pPr>
            <a:r>
              <a:rPr lang="en-US" dirty="0"/>
              <a:t>Problem statement / How might we?</a:t>
            </a:r>
          </a:p>
          <a:p>
            <a:pPr marL="800100" lvl="1" indent="-342900">
              <a:buFont typeface="+mj-lt"/>
              <a:buAutoNum type="alphaLcPeriod"/>
            </a:pPr>
            <a:r>
              <a:rPr lang="en-US" dirty="0"/>
              <a:t>Business opportunity</a:t>
            </a:r>
          </a:p>
          <a:p>
            <a:pPr marL="342900" indent="-342900">
              <a:buFont typeface="+mj-lt"/>
              <a:buAutoNum type="arabicPeriod"/>
            </a:pPr>
            <a:r>
              <a:rPr lang="en-US" dirty="0"/>
              <a:t>AI design essentials</a:t>
            </a:r>
          </a:p>
          <a:p>
            <a:pPr marL="800100" lvl="1" indent="-342900">
              <a:buFont typeface="+mj-lt"/>
              <a:buAutoNum type="arabicPeriod"/>
            </a:pPr>
            <a:r>
              <a:rPr lang="en-US" dirty="0"/>
              <a:t>AI intent</a:t>
            </a:r>
          </a:p>
          <a:p>
            <a:pPr marL="800100" lvl="1" indent="-342900">
              <a:buFont typeface="+mj-lt"/>
              <a:buAutoNum type="arabicPeriod"/>
            </a:pPr>
            <a:r>
              <a:rPr lang="en-US" dirty="0"/>
              <a:t>Big ideas </a:t>
            </a:r>
            <a:r>
              <a:rPr lang="en-US" dirty="0" err="1"/>
              <a:t>prioritisation</a:t>
            </a:r>
            <a:r>
              <a:rPr lang="en-US" dirty="0"/>
              <a:t> grid</a:t>
            </a:r>
          </a:p>
          <a:p>
            <a:pPr marL="800100" lvl="1" indent="-342900">
              <a:buFont typeface="+mj-lt"/>
              <a:buAutoNum type="arabicPeriod"/>
            </a:pPr>
            <a:r>
              <a:rPr lang="en-US" dirty="0"/>
              <a:t>Big idea</a:t>
            </a:r>
            <a:r>
              <a:rPr lang="en-US" dirty="0">
                <a:solidFill>
                  <a:srgbClr val="FF0000"/>
                </a:solidFill>
              </a:rPr>
              <a:t>!</a:t>
            </a:r>
          </a:p>
          <a:p>
            <a:pPr marL="800100" lvl="1" indent="-342900">
              <a:buFont typeface="+mj-lt"/>
              <a:buAutoNum type="arabicPeriod"/>
            </a:pPr>
            <a:r>
              <a:rPr lang="en-US" dirty="0"/>
              <a:t>Data</a:t>
            </a:r>
          </a:p>
          <a:p>
            <a:pPr marL="800100" lvl="1" indent="-342900">
              <a:buFont typeface="+mj-lt"/>
              <a:buAutoNum type="arabicPeriod"/>
            </a:pPr>
            <a:r>
              <a:rPr lang="en-US" dirty="0"/>
              <a:t>Understanding</a:t>
            </a:r>
          </a:p>
          <a:p>
            <a:pPr marL="800100" lvl="1" indent="-342900">
              <a:buFont typeface="+mj-lt"/>
              <a:buAutoNum type="arabicPeriod"/>
            </a:pPr>
            <a:r>
              <a:rPr lang="en-US" dirty="0"/>
              <a:t>Reasoning statement</a:t>
            </a:r>
          </a:p>
          <a:p>
            <a:pPr marL="800100" lvl="1" indent="-342900">
              <a:buFont typeface="+mj-lt"/>
              <a:buAutoNum type="arabicPeriod"/>
            </a:pPr>
            <a:r>
              <a:rPr lang="en-US" dirty="0"/>
              <a:t>Knowledge / AI Ethics</a:t>
            </a:r>
          </a:p>
          <a:p>
            <a:pPr marL="342900" indent="-342900">
              <a:buFont typeface="+mj-lt"/>
              <a:buAutoNum type="arabicPeriod"/>
            </a:pPr>
            <a:r>
              <a:rPr lang="en-US" dirty="0"/>
              <a:t>Demo of our AI product</a:t>
            </a:r>
          </a:p>
          <a:p>
            <a:pPr marL="800100" lvl="1" indent="-342900">
              <a:buFont typeface="+mj-lt"/>
              <a:buAutoNum type="arabicPeriod"/>
            </a:pPr>
            <a:r>
              <a:rPr lang="en-US" dirty="0"/>
              <a:t>Our product (Responsive Hybrid Website)</a:t>
            </a:r>
          </a:p>
        </p:txBody>
      </p:sp>
      <p:sp>
        <p:nvSpPr>
          <p:cNvPr id="4" name="TextBox 3">
            <a:extLst>
              <a:ext uri="{FF2B5EF4-FFF2-40B4-BE49-F238E27FC236}">
                <a16:creationId xmlns:a16="http://schemas.microsoft.com/office/drawing/2014/main" id="{5DD5B89B-0FDE-25D1-D30B-71EF51F77451}"/>
              </a:ext>
            </a:extLst>
          </p:cNvPr>
          <p:cNvSpPr txBox="1"/>
          <p:nvPr/>
        </p:nvSpPr>
        <p:spPr>
          <a:xfrm>
            <a:off x="5779119" y="889843"/>
            <a:ext cx="5324885" cy="5909310"/>
          </a:xfrm>
          <a:prstGeom prst="rect">
            <a:avLst/>
          </a:prstGeom>
          <a:noFill/>
        </p:spPr>
        <p:txBody>
          <a:bodyPr wrap="square" rtlCol="0">
            <a:spAutoFit/>
          </a:bodyPr>
          <a:lstStyle/>
          <a:p>
            <a:pPr marL="342900" indent="-342900">
              <a:buFont typeface="+mj-lt"/>
              <a:buAutoNum type="arabicPeriod" startAt="5"/>
            </a:pPr>
            <a:r>
              <a:rPr lang="en-US" dirty="0"/>
              <a:t>Project planning and design</a:t>
            </a:r>
          </a:p>
          <a:p>
            <a:pPr marL="800100" lvl="1" indent="-342900">
              <a:buFont typeface="+mj-lt"/>
              <a:buAutoNum type="alphaLcPeriod"/>
            </a:pPr>
            <a:r>
              <a:rPr lang="en-US" dirty="0"/>
              <a:t>Project planning and timeline </a:t>
            </a:r>
          </a:p>
          <a:p>
            <a:pPr marL="800100" lvl="1" indent="-342900">
              <a:buFont typeface="+mj-lt"/>
              <a:buAutoNum type="alphaLcPeriod"/>
            </a:pPr>
            <a:r>
              <a:rPr lang="en-US" dirty="0"/>
              <a:t>Technical planning and considerations</a:t>
            </a:r>
          </a:p>
          <a:p>
            <a:pPr marL="800100" lvl="1" indent="-342900">
              <a:buFont typeface="+mj-lt"/>
              <a:buAutoNum type="alphaLcPeriod"/>
            </a:pPr>
            <a:r>
              <a:rPr lang="en-US" dirty="0"/>
              <a:t>Model considerations</a:t>
            </a:r>
          </a:p>
          <a:p>
            <a:pPr marL="800100" lvl="1" indent="-342900">
              <a:buFont typeface="+mj-lt"/>
              <a:buAutoNum type="alphaLcPeriod"/>
            </a:pPr>
            <a:r>
              <a:rPr lang="en-US" dirty="0"/>
              <a:t>Website development considerations</a:t>
            </a:r>
          </a:p>
          <a:p>
            <a:pPr marL="800100" lvl="1" indent="-342900">
              <a:buFont typeface="+mj-lt"/>
              <a:buAutoNum type="alphaLcPeriod"/>
            </a:pPr>
            <a:r>
              <a:rPr lang="en-US" dirty="0"/>
              <a:t>Development to deployment overview</a:t>
            </a:r>
          </a:p>
          <a:p>
            <a:pPr marL="800100" lvl="1" indent="-342900">
              <a:buFont typeface="+mj-lt"/>
              <a:buAutoNum type="alphaLcPeriod"/>
            </a:pPr>
            <a:r>
              <a:rPr lang="en-US" dirty="0"/>
              <a:t>Libraries to support the website</a:t>
            </a:r>
          </a:p>
          <a:p>
            <a:pPr marL="800100" lvl="1" indent="-342900">
              <a:buFont typeface="+mj-lt"/>
              <a:buAutoNum type="alphaLcPeriod"/>
            </a:pPr>
            <a:r>
              <a:rPr lang="en-US" dirty="0"/>
              <a:t>Overall implementation overview</a:t>
            </a:r>
          </a:p>
          <a:p>
            <a:pPr marL="342900" indent="-342900">
              <a:buFont typeface="+mj-lt"/>
              <a:buAutoNum type="arabicPeriod" startAt="6"/>
            </a:pPr>
            <a:r>
              <a:rPr lang="en-US" dirty="0"/>
              <a:t>Website and model design + implementation and deployment</a:t>
            </a:r>
          </a:p>
          <a:p>
            <a:pPr marL="800100" lvl="1" indent="-342900">
              <a:buFont typeface="+mj-lt"/>
              <a:buAutoNum type="alphaLcPeriod"/>
            </a:pPr>
            <a:r>
              <a:rPr lang="en-US" dirty="0"/>
              <a:t>Overview of application flow</a:t>
            </a:r>
          </a:p>
          <a:p>
            <a:pPr marL="800100" lvl="1" indent="-342900">
              <a:buFont typeface="+mj-lt"/>
              <a:buAutoNum type="alphaLcPeriod"/>
            </a:pPr>
            <a:r>
              <a:rPr lang="en-US" dirty="0"/>
              <a:t>Application flow details – Flask framework (Methods 1 and 2)</a:t>
            </a:r>
          </a:p>
          <a:p>
            <a:pPr marL="800100" lvl="1" indent="-342900">
              <a:buFont typeface="+mj-lt"/>
              <a:buAutoNum type="alphaLcPeriod"/>
            </a:pPr>
            <a:r>
              <a:rPr lang="en-US" dirty="0"/>
              <a:t>Our prediction model</a:t>
            </a:r>
          </a:p>
          <a:p>
            <a:pPr marL="800100" lvl="1" indent="-342900">
              <a:buFont typeface="+mj-lt"/>
              <a:buAutoNum type="alphaLcPeriod"/>
            </a:pPr>
            <a:r>
              <a:rPr lang="en-US" dirty="0"/>
              <a:t>Data understanding</a:t>
            </a:r>
          </a:p>
          <a:p>
            <a:pPr marL="800100" lvl="1" indent="-342900">
              <a:buFont typeface="+mj-lt"/>
              <a:buAutoNum type="alphaLcPeriod"/>
            </a:pPr>
            <a:r>
              <a:rPr lang="en-US" dirty="0"/>
              <a:t>Data cleansing</a:t>
            </a:r>
          </a:p>
          <a:p>
            <a:pPr marL="800100" lvl="1" indent="-342900">
              <a:buFont typeface="+mj-lt"/>
              <a:buAutoNum type="alphaLcPeriod"/>
            </a:pPr>
            <a:r>
              <a:rPr lang="en-US" dirty="0"/>
              <a:t>Data preparation</a:t>
            </a:r>
          </a:p>
          <a:p>
            <a:pPr marL="800100" lvl="1" indent="-342900">
              <a:buFont typeface="+mj-lt"/>
              <a:buAutoNum type="alphaLcPeriod"/>
            </a:pPr>
            <a:r>
              <a:rPr lang="en-US" dirty="0"/>
              <a:t>Tuning and testing the deep learning prediction model</a:t>
            </a:r>
          </a:p>
          <a:p>
            <a:pPr marL="800100" lvl="1" indent="-342900">
              <a:buFont typeface="+mj-lt"/>
              <a:buAutoNum type="alphaLcPeriod"/>
            </a:pPr>
            <a:r>
              <a:rPr lang="en-US" dirty="0"/>
              <a:t>Prediction result</a:t>
            </a:r>
          </a:p>
          <a:p>
            <a:pPr marL="800100" lvl="1" indent="-342900">
              <a:buFont typeface="+mj-lt"/>
              <a:buAutoNum type="alphaLcPeriod"/>
            </a:pPr>
            <a:endParaRPr lang="en-SG" dirty="0"/>
          </a:p>
        </p:txBody>
      </p:sp>
    </p:spTree>
    <p:extLst>
      <p:ext uri="{BB962C8B-B14F-4D97-AF65-F5344CB8AC3E}">
        <p14:creationId xmlns:p14="http://schemas.microsoft.com/office/powerpoint/2010/main" val="366101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PROJECT PLANNING AND TIMELINE</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pic>
        <p:nvPicPr>
          <p:cNvPr id="5" name="Picture 4">
            <a:extLst>
              <a:ext uri="{FF2B5EF4-FFF2-40B4-BE49-F238E27FC236}">
                <a16:creationId xmlns:a16="http://schemas.microsoft.com/office/drawing/2014/main" id="{234C01C4-8BB9-AA21-A02F-60F030EA7D9E}"/>
              </a:ext>
            </a:extLst>
          </p:cNvPr>
          <p:cNvPicPr>
            <a:picLocks noChangeAspect="1"/>
          </p:cNvPicPr>
          <p:nvPr/>
        </p:nvPicPr>
        <p:blipFill>
          <a:blip r:embed="rId3"/>
          <a:stretch>
            <a:fillRect/>
          </a:stretch>
        </p:blipFill>
        <p:spPr>
          <a:xfrm>
            <a:off x="193868" y="1656616"/>
            <a:ext cx="11804263" cy="2279010"/>
          </a:xfrm>
          <a:prstGeom prst="rect">
            <a:avLst/>
          </a:prstGeom>
        </p:spPr>
      </p:pic>
    </p:spTree>
    <p:extLst>
      <p:ext uri="{BB962C8B-B14F-4D97-AF65-F5344CB8AC3E}">
        <p14:creationId xmlns:p14="http://schemas.microsoft.com/office/powerpoint/2010/main" val="1347601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TECHNICAL PLANNING AND CONSIDERATIONS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graphicFrame>
        <p:nvGraphicFramePr>
          <p:cNvPr id="3" name="Table 5">
            <a:extLst>
              <a:ext uri="{FF2B5EF4-FFF2-40B4-BE49-F238E27FC236}">
                <a16:creationId xmlns:a16="http://schemas.microsoft.com/office/drawing/2014/main" id="{43791DBF-EC0F-90F4-DB1A-7B59B00766E4}"/>
              </a:ext>
            </a:extLst>
          </p:cNvPr>
          <p:cNvGraphicFramePr>
            <a:graphicFrameLocks noGrp="1"/>
          </p:cNvGraphicFramePr>
          <p:nvPr/>
        </p:nvGraphicFramePr>
        <p:xfrm>
          <a:off x="427654" y="1290955"/>
          <a:ext cx="11336692" cy="4942850"/>
        </p:xfrm>
        <a:graphic>
          <a:graphicData uri="http://schemas.openxmlformats.org/drawingml/2006/table">
            <a:tbl>
              <a:tblPr firstRow="1" bandRow="1">
                <a:tableStyleId>{7DF18680-E054-41AD-8BC1-D1AEF772440D}</a:tableStyleId>
              </a:tblPr>
              <a:tblGrid>
                <a:gridCol w="1522444">
                  <a:extLst>
                    <a:ext uri="{9D8B030D-6E8A-4147-A177-3AD203B41FA5}">
                      <a16:colId xmlns:a16="http://schemas.microsoft.com/office/drawing/2014/main" val="792378981"/>
                    </a:ext>
                  </a:extLst>
                </a:gridCol>
                <a:gridCol w="3357467">
                  <a:extLst>
                    <a:ext uri="{9D8B030D-6E8A-4147-A177-3AD203B41FA5}">
                      <a16:colId xmlns:a16="http://schemas.microsoft.com/office/drawing/2014/main" val="3185118551"/>
                    </a:ext>
                  </a:extLst>
                </a:gridCol>
                <a:gridCol w="3191069">
                  <a:extLst>
                    <a:ext uri="{9D8B030D-6E8A-4147-A177-3AD203B41FA5}">
                      <a16:colId xmlns:a16="http://schemas.microsoft.com/office/drawing/2014/main" val="2425649078"/>
                    </a:ext>
                  </a:extLst>
                </a:gridCol>
                <a:gridCol w="3265712">
                  <a:extLst>
                    <a:ext uri="{9D8B030D-6E8A-4147-A177-3AD203B41FA5}">
                      <a16:colId xmlns:a16="http://schemas.microsoft.com/office/drawing/2014/main" val="1930576632"/>
                    </a:ext>
                  </a:extLst>
                </a:gridCol>
              </a:tblGrid>
              <a:tr h="370840">
                <a:tc>
                  <a:txBody>
                    <a:bodyPr/>
                    <a:lstStyle/>
                    <a:p>
                      <a:r>
                        <a:rPr lang="en-US" sz="1600" dirty="0">
                          <a:latin typeface="+mn-lt"/>
                        </a:rPr>
                        <a:t>Tools required</a:t>
                      </a:r>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What we use</a:t>
                      </a:r>
                      <a:endParaRPr sz="1600" u="none" strike="noStrike" cap="none" dirty="0">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a:latin typeface="+mn-lt"/>
                        </a:rPr>
                        <a:t>Alternatives</a:t>
                      </a:r>
                      <a:endParaRPr sz="1600" u="none" strike="noStrike" cap="none">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Reasons </a:t>
                      </a:r>
                      <a:endParaRPr sz="1600" u="none" strike="noStrike" cap="none" dirty="0">
                        <a:latin typeface="+mn-lt"/>
                      </a:endParaRPr>
                    </a:p>
                  </a:txBody>
                  <a:tcPr marL="91450" marR="91450" marT="45725" marB="45725"/>
                </a:tc>
                <a:extLst>
                  <a:ext uri="{0D108BD9-81ED-4DB2-BD59-A6C34878D82A}">
                    <a16:rowId xmlns:a16="http://schemas.microsoft.com/office/drawing/2014/main" val="30265324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dirty="0">
                          <a:latin typeface="+mn-lt"/>
                        </a:rPr>
                        <a:t>Notebook Environment</a:t>
                      </a:r>
                    </a:p>
                    <a:p>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Kaggle</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Had a lot of datasets which we use directly</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Notebook can be made public and easier share with team member to view or fork</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Remember the execution result so that it is not required to execute each time your session end</a:t>
                      </a:r>
                    </a:p>
                    <a:p>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err="1">
                          <a:latin typeface="+mn-lt"/>
                        </a:rPr>
                        <a:t>Colab</a:t>
                      </a:r>
                      <a:endParaRPr lang="en-US" sz="1600" u="none" strike="noStrike" cap="none" dirty="0">
                        <a:latin typeface="+mn-lt"/>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err="1">
                          <a:latin typeface="+mn-lt"/>
                        </a:rPr>
                        <a:t>Colab</a:t>
                      </a:r>
                      <a:r>
                        <a:rPr lang="en-US" sz="1600" u="none" strike="noStrike" cap="none" dirty="0">
                          <a:latin typeface="+mn-lt"/>
                        </a:rPr>
                        <a:t> is slightly faster using TPUs rather than GPUs</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to share notebook, need to download and send to team member</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Session have to keep active to retain the execution result</a:t>
                      </a:r>
                    </a:p>
                    <a:p>
                      <a:endParaRPr lang="en-SG" sz="1600" dirty="0">
                        <a:latin typeface="+mn-lt"/>
                      </a:endParaRPr>
                    </a:p>
                  </a:txBody>
                  <a:tcPr/>
                </a:tc>
                <a:tc>
                  <a:txBody>
                    <a:bodyPr/>
                    <a:lstStyle/>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Can easily share and fork the latest code from our team member</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Notebook is easily retrieve and reference to previous execution result while doing hyperparameter optimization</a:t>
                      </a:r>
                    </a:p>
                    <a:p>
                      <a:endParaRPr lang="en-SG" sz="1600" dirty="0">
                        <a:latin typeface="+mn-lt"/>
                      </a:endParaRPr>
                    </a:p>
                  </a:txBody>
                  <a:tcPr/>
                </a:tc>
                <a:extLst>
                  <a:ext uri="{0D108BD9-81ED-4DB2-BD59-A6C34878D82A}">
                    <a16:rowId xmlns:a16="http://schemas.microsoft.com/office/drawing/2014/main" val="1087301350"/>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Deep Learning Framework</a:t>
                      </a:r>
                      <a:endParaRPr sz="1600" u="none" strike="noStrike" cap="none" dirty="0">
                        <a:latin typeface="Tenorite" panose="00000500000000000000" pitchFamily="2"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err="1">
                          <a:latin typeface="Tenorite" panose="00000500000000000000" pitchFamily="2" charset="0"/>
                        </a:rPr>
                        <a:t>Keras</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Easy to build, training and evaluate the model quickly</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Have plenty of learning resource online</a:t>
                      </a:r>
                      <a:endParaRPr sz="1600" u="none" strike="noStrike" cap="none" dirty="0">
                        <a:latin typeface="Tenorite" panose="00000500000000000000" pitchFamily="2"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err="1">
                          <a:solidFill>
                            <a:schemeClr val="tx1"/>
                          </a:solidFill>
                          <a:latin typeface="Tenorite" panose="00000500000000000000" pitchFamily="2" charset="0"/>
                        </a:rPr>
                        <a:t>PyTorch</a:t>
                      </a:r>
                      <a:endParaRPr sz="1600" u="none" strike="noStrike" cap="none" dirty="0">
                        <a:solidFill>
                          <a:schemeClr val="tx1"/>
                        </a:solidFill>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solidFill>
                            <a:schemeClr val="tx1"/>
                          </a:solidFill>
                          <a:latin typeface="Tenorite" panose="00000500000000000000" pitchFamily="2" charset="0"/>
                        </a:rPr>
                        <a:t>Offer better debugging capabilities</a:t>
                      </a:r>
                      <a:endParaRPr sz="1600" u="none" strike="noStrike" cap="none" dirty="0">
                        <a:solidFill>
                          <a:schemeClr val="tx1"/>
                        </a:solidFill>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solidFill>
                            <a:schemeClr val="tx1"/>
                          </a:solidFill>
                          <a:latin typeface="Tenorite" panose="00000500000000000000" pitchFamily="2" charset="0"/>
                        </a:rPr>
                        <a:t>Used by more experienced data scientist as it is more versatile</a:t>
                      </a:r>
                      <a:endParaRPr sz="1600" u="none" strike="noStrike" cap="none" dirty="0">
                        <a:solidFill>
                          <a:schemeClr val="tx1"/>
                        </a:solidFill>
                        <a:latin typeface="Tenorite" panose="00000500000000000000" pitchFamily="2" charset="0"/>
                      </a:endParaRPr>
                    </a:p>
                  </a:txBody>
                  <a:tcPr marL="91450" marR="91450" marT="45725" marB="45725"/>
                </a:tc>
                <a:tc>
                  <a:txBody>
                    <a:bodyPr/>
                    <a:lstStyle/>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Chose </a:t>
                      </a:r>
                      <a:r>
                        <a:rPr lang="en-US" sz="1600" u="none" strike="noStrike" cap="none" dirty="0" err="1">
                          <a:latin typeface="Tenorite" panose="00000500000000000000" pitchFamily="2" charset="0"/>
                        </a:rPr>
                        <a:t>Keras</a:t>
                      </a:r>
                      <a:r>
                        <a:rPr lang="en-US" sz="1600" u="none" strike="noStrike" cap="none" dirty="0">
                          <a:latin typeface="Tenorite" panose="00000500000000000000" pitchFamily="2" charset="0"/>
                        </a:rPr>
                        <a:t> since it is best when working with small dataset and rapid model development</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And it can comparative simple yet can fulfil our requirement</a:t>
                      </a:r>
                      <a:endParaRPr sz="1600" u="none" strike="noStrike" cap="none" dirty="0">
                        <a:latin typeface="Tenorite" panose="00000500000000000000" pitchFamily="2" charset="0"/>
                      </a:endParaRPr>
                    </a:p>
                  </a:txBody>
                  <a:tcPr marL="91450" marR="91450" marT="45725" marB="45725"/>
                </a:tc>
                <a:extLst>
                  <a:ext uri="{0D108BD9-81ED-4DB2-BD59-A6C34878D82A}">
                    <a16:rowId xmlns:a16="http://schemas.microsoft.com/office/drawing/2014/main" val="1989327146"/>
                  </a:ext>
                </a:extLst>
              </a:tr>
            </a:tbl>
          </a:graphicData>
        </a:graphic>
      </p:graphicFrame>
    </p:spTree>
    <p:extLst>
      <p:ext uri="{BB962C8B-B14F-4D97-AF65-F5344CB8AC3E}">
        <p14:creationId xmlns:p14="http://schemas.microsoft.com/office/powerpoint/2010/main" val="3668197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TECHNICAL PLANNING AND CONSIDERATIONS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graphicFrame>
        <p:nvGraphicFramePr>
          <p:cNvPr id="3" name="Table 5">
            <a:extLst>
              <a:ext uri="{FF2B5EF4-FFF2-40B4-BE49-F238E27FC236}">
                <a16:creationId xmlns:a16="http://schemas.microsoft.com/office/drawing/2014/main" id="{43791DBF-EC0F-90F4-DB1A-7B59B00766E4}"/>
              </a:ext>
            </a:extLst>
          </p:cNvPr>
          <p:cNvGraphicFramePr>
            <a:graphicFrameLocks noGrp="1"/>
          </p:cNvGraphicFramePr>
          <p:nvPr/>
        </p:nvGraphicFramePr>
        <p:xfrm>
          <a:off x="427654" y="1290955"/>
          <a:ext cx="11336692" cy="3967490"/>
        </p:xfrm>
        <a:graphic>
          <a:graphicData uri="http://schemas.openxmlformats.org/drawingml/2006/table">
            <a:tbl>
              <a:tblPr firstRow="1" bandRow="1">
                <a:tableStyleId>{7DF18680-E054-41AD-8BC1-D1AEF772440D}</a:tableStyleId>
              </a:tblPr>
              <a:tblGrid>
                <a:gridCol w="1522444">
                  <a:extLst>
                    <a:ext uri="{9D8B030D-6E8A-4147-A177-3AD203B41FA5}">
                      <a16:colId xmlns:a16="http://schemas.microsoft.com/office/drawing/2014/main" val="792378981"/>
                    </a:ext>
                  </a:extLst>
                </a:gridCol>
                <a:gridCol w="3357467">
                  <a:extLst>
                    <a:ext uri="{9D8B030D-6E8A-4147-A177-3AD203B41FA5}">
                      <a16:colId xmlns:a16="http://schemas.microsoft.com/office/drawing/2014/main" val="3185118551"/>
                    </a:ext>
                  </a:extLst>
                </a:gridCol>
                <a:gridCol w="3191069">
                  <a:extLst>
                    <a:ext uri="{9D8B030D-6E8A-4147-A177-3AD203B41FA5}">
                      <a16:colId xmlns:a16="http://schemas.microsoft.com/office/drawing/2014/main" val="2425649078"/>
                    </a:ext>
                  </a:extLst>
                </a:gridCol>
                <a:gridCol w="3265712">
                  <a:extLst>
                    <a:ext uri="{9D8B030D-6E8A-4147-A177-3AD203B41FA5}">
                      <a16:colId xmlns:a16="http://schemas.microsoft.com/office/drawing/2014/main" val="1930576632"/>
                    </a:ext>
                  </a:extLst>
                </a:gridCol>
              </a:tblGrid>
              <a:tr h="370840">
                <a:tc>
                  <a:txBody>
                    <a:bodyPr/>
                    <a:lstStyle/>
                    <a:p>
                      <a:r>
                        <a:rPr lang="en-US" sz="1600" dirty="0">
                          <a:latin typeface="+mn-lt"/>
                        </a:rPr>
                        <a:t>Tools required</a:t>
                      </a:r>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What we use</a:t>
                      </a:r>
                      <a:endParaRPr sz="1600" u="none" strike="noStrike" cap="none" dirty="0">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a:latin typeface="+mn-lt"/>
                        </a:rPr>
                        <a:t>Alternatives</a:t>
                      </a:r>
                      <a:endParaRPr sz="1600" u="none" strike="noStrike" cap="none">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Reasons </a:t>
                      </a:r>
                      <a:endParaRPr sz="1600" u="none" strike="noStrike" cap="none" dirty="0">
                        <a:latin typeface="+mn-lt"/>
                      </a:endParaRPr>
                    </a:p>
                  </a:txBody>
                  <a:tcPr marL="91450" marR="91450" marT="45725" marB="45725"/>
                </a:tc>
                <a:extLst>
                  <a:ext uri="{0D108BD9-81ED-4DB2-BD59-A6C34878D82A}">
                    <a16:rowId xmlns:a16="http://schemas.microsoft.com/office/drawing/2014/main" val="30265324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cap="none" dirty="0">
                          <a:latin typeface="+mn-lt"/>
                        </a:rPr>
                        <a:t>Web Framework</a:t>
                      </a: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Flask</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Easy to use</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Explicit, that make it easy to read</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Written in Python</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Lightweight, quick to start.</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Compatible with latest libraries</a:t>
                      </a: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Django</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Full-Stack framework</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Used for complex and large projects</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Rapid prototyping</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Written in Python</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mn-lt"/>
                        </a:rPr>
                        <a:t>Scalable and Portable</a:t>
                      </a:r>
                    </a:p>
                  </a:txBody>
                  <a:tcPr/>
                </a:tc>
                <a:tc>
                  <a:txBody>
                    <a:bodyPr/>
                    <a:lstStyle/>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mn-lt"/>
                        </a:rPr>
                        <a:t>Extensive documentation</a:t>
                      </a: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mn-lt"/>
                        </a:rPr>
                        <a:t>Lightweight</a:t>
                      </a: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mn-lt"/>
                        </a:rPr>
                        <a:t>Full control over the development process</a:t>
                      </a:r>
                    </a:p>
                  </a:txBody>
                  <a:tcPr/>
                </a:tc>
                <a:extLst>
                  <a:ext uri="{0D108BD9-81ED-4DB2-BD59-A6C34878D82A}">
                    <a16:rowId xmlns:a16="http://schemas.microsoft.com/office/drawing/2014/main" val="1087301350"/>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Cloud Database</a:t>
                      </a:r>
                      <a:endParaRPr sz="1600" u="none" strike="noStrike" cap="none" dirty="0">
                        <a:latin typeface="Tenorite" panose="00000500000000000000" pitchFamily="2"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IBM DB2</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Able to pull data effortlessly via API</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Support wider range of languages and OS than Azure </a:t>
                      </a:r>
                      <a:endParaRPr sz="1600" u="none" strike="noStrike" cap="none" dirty="0">
                        <a:latin typeface="Tenorite" panose="00000500000000000000" pitchFamily="2"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Microsoft Azure SQL</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Transact SQL</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Less expensive</a:t>
                      </a:r>
                      <a:endParaRPr sz="1600" u="none" strike="noStrike" cap="none" dirty="0">
                        <a:latin typeface="Tenorite" panose="00000500000000000000" pitchFamily="2" charset="0"/>
                      </a:endParaRPr>
                    </a:p>
                  </a:txBody>
                  <a:tcPr marL="91450" marR="91450" marT="45725" marB="45725"/>
                </a:tc>
                <a:tc>
                  <a:txBody>
                    <a:bodyPr/>
                    <a:lstStyle/>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Already have an IBM lite account</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Azure SQL has a high barrier to entry. (to register to sign up for a limited 1 year trial version)</a:t>
                      </a:r>
                      <a:endParaRPr sz="1600" u="none" strike="noStrike" cap="none" dirty="0">
                        <a:latin typeface="Tenorite" panose="00000500000000000000" pitchFamily="2" charset="0"/>
                      </a:endParaRPr>
                    </a:p>
                  </a:txBody>
                  <a:tcPr marL="91450" marR="91450" marT="45725" marB="45725"/>
                </a:tc>
                <a:extLst>
                  <a:ext uri="{0D108BD9-81ED-4DB2-BD59-A6C34878D82A}">
                    <a16:rowId xmlns:a16="http://schemas.microsoft.com/office/drawing/2014/main" val="3384367292"/>
                  </a:ext>
                </a:extLst>
              </a:tr>
            </a:tbl>
          </a:graphicData>
        </a:graphic>
      </p:graphicFrame>
    </p:spTree>
    <p:extLst>
      <p:ext uri="{BB962C8B-B14F-4D97-AF65-F5344CB8AC3E}">
        <p14:creationId xmlns:p14="http://schemas.microsoft.com/office/powerpoint/2010/main" val="394244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TECHNICAL PLANNING AND CONSIDERATIONS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graphicFrame>
        <p:nvGraphicFramePr>
          <p:cNvPr id="4" name="Table 5">
            <a:extLst>
              <a:ext uri="{FF2B5EF4-FFF2-40B4-BE49-F238E27FC236}">
                <a16:creationId xmlns:a16="http://schemas.microsoft.com/office/drawing/2014/main" id="{12FF1A0A-9A14-5115-4478-794792324D80}"/>
              </a:ext>
            </a:extLst>
          </p:cNvPr>
          <p:cNvGraphicFramePr>
            <a:graphicFrameLocks noGrp="1"/>
          </p:cNvGraphicFramePr>
          <p:nvPr>
            <p:extLst>
              <p:ext uri="{D42A27DB-BD31-4B8C-83A1-F6EECF244321}">
                <p14:modId xmlns:p14="http://schemas.microsoft.com/office/powerpoint/2010/main" val="3178560654"/>
              </p:ext>
            </p:extLst>
          </p:nvPr>
        </p:nvGraphicFramePr>
        <p:xfrm>
          <a:off x="427654" y="1290955"/>
          <a:ext cx="11336692" cy="4228021"/>
        </p:xfrm>
        <a:graphic>
          <a:graphicData uri="http://schemas.openxmlformats.org/drawingml/2006/table">
            <a:tbl>
              <a:tblPr firstRow="1" bandRow="1">
                <a:tableStyleId>{7DF18680-E054-41AD-8BC1-D1AEF772440D}</a:tableStyleId>
              </a:tblPr>
              <a:tblGrid>
                <a:gridCol w="1522444">
                  <a:extLst>
                    <a:ext uri="{9D8B030D-6E8A-4147-A177-3AD203B41FA5}">
                      <a16:colId xmlns:a16="http://schemas.microsoft.com/office/drawing/2014/main" val="792378981"/>
                    </a:ext>
                  </a:extLst>
                </a:gridCol>
                <a:gridCol w="3357467">
                  <a:extLst>
                    <a:ext uri="{9D8B030D-6E8A-4147-A177-3AD203B41FA5}">
                      <a16:colId xmlns:a16="http://schemas.microsoft.com/office/drawing/2014/main" val="3185118551"/>
                    </a:ext>
                  </a:extLst>
                </a:gridCol>
                <a:gridCol w="3191069">
                  <a:extLst>
                    <a:ext uri="{9D8B030D-6E8A-4147-A177-3AD203B41FA5}">
                      <a16:colId xmlns:a16="http://schemas.microsoft.com/office/drawing/2014/main" val="2425649078"/>
                    </a:ext>
                  </a:extLst>
                </a:gridCol>
                <a:gridCol w="3265712">
                  <a:extLst>
                    <a:ext uri="{9D8B030D-6E8A-4147-A177-3AD203B41FA5}">
                      <a16:colId xmlns:a16="http://schemas.microsoft.com/office/drawing/2014/main" val="1930576632"/>
                    </a:ext>
                  </a:extLst>
                </a:gridCol>
              </a:tblGrid>
              <a:tr h="370840">
                <a:tc>
                  <a:txBody>
                    <a:bodyPr/>
                    <a:lstStyle/>
                    <a:p>
                      <a:r>
                        <a:rPr lang="en-US" sz="1600" dirty="0">
                          <a:latin typeface="+mn-lt"/>
                        </a:rPr>
                        <a:t>Tools required</a:t>
                      </a:r>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What we use</a:t>
                      </a:r>
                      <a:endParaRPr sz="1600" u="none" strike="noStrike" cap="none" dirty="0">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a:latin typeface="+mn-lt"/>
                        </a:rPr>
                        <a:t>Alternatives</a:t>
                      </a:r>
                      <a:endParaRPr sz="1600" u="none" strike="noStrike" cap="none">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Reasons </a:t>
                      </a:r>
                      <a:endParaRPr sz="1600" u="none" strike="noStrike" cap="none" dirty="0">
                        <a:latin typeface="+mn-lt"/>
                      </a:endParaRPr>
                    </a:p>
                  </a:txBody>
                  <a:tcPr marL="91450" marR="91450" marT="45725" marB="45725"/>
                </a:tc>
                <a:extLst>
                  <a:ext uri="{0D108BD9-81ED-4DB2-BD59-A6C34878D82A}">
                    <a16:rowId xmlns:a16="http://schemas.microsoft.com/office/drawing/2014/main" val="3026532426"/>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Version control and Repository</a:t>
                      </a:r>
                    </a:p>
                    <a:p>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err="1">
                          <a:latin typeface="Tenorite" panose="00000500000000000000" pitchFamily="2" charset="0"/>
                        </a:rPr>
                        <a:t>Github</a:t>
                      </a:r>
                      <a:endParaRPr lang="en-US"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Extensive documentation</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Markdown simple text editor</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Good for backup</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Limited at 25mb web upload and cannot exceed 100mb on a file.</a:t>
                      </a:r>
                    </a:p>
                    <a:p>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Gitlab</a:t>
                      </a:r>
                    </a:p>
                    <a:p>
                      <a:pPr marL="457200" marR="0" lvl="0" indent="-317500" algn="l" rtl="0">
                        <a:lnSpc>
                          <a:spcPct val="100000"/>
                        </a:lnSpc>
                        <a:spcBef>
                          <a:spcPts val="0"/>
                        </a:spcBef>
                        <a:spcAft>
                          <a:spcPts val="0"/>
                        </a:spcAft>
                        <a:buClr>
                          <a:schemeClr val="dk1"/>
                        </a:buClr>
                        <a:buSzPts val="1400"/>
                        <a:buFont typeface="Arial"/>
                        <a:buChar char="●"/>
                      </a:pPr>
                      <a:r>
                        <a:rPr lang="en-US" sz="1600" u="none" strike="noStrike" cap="none" dirty="0">
                          <a:latin typeface="Tenorite" panose="00000500000000000000" pitchFamily="2" charset="0"/>
                        </a:rPr>
                        <a:t>Allows RBAC controls</a:t>
                      </a: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Have import/ Export Repo function with time stamp.</a:t>
                      </a: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Community not as big as </a:t>
                      </a:r>
                      <a:r>
                        <a:rPr lang="en-US" sz="1600" u="none" strike="noStrike" cap="none" dirty="0" err="1">
                          <a:latin typeface="Tenorite" panose="00000500000000000000" pitchFamily="2" charset="0"/>
                        </a:rPr>
                        <a:t>Github</a:t>
                      </a:r>
                      <a:endParaRPr lang="en-US"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Sower interface</a:t>
                      </a:r>
                    </a:p>
                    <a:p>
                      <a:endParaRPr lang="en-SG" sz="1600" dirty="0">
                        <a:latin typeface="+mn-lt"/>
                      </a:endParaRPr>
                    </a:p>
                  </a:txBody>
                  <a:tcPr/>
                </a:tc>
                <a:tc>
                  <a:txBody>
                    <a:bodyPr/>
                    <a:lstStyle/>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Allows easier collaboration and setup files with </a:t>
                      </a:r>
                      <a:r>
                        <a:rPr lang="en-US" sz="1600" u="none" strike="noStrike" cap="none" dirty="0" err="1">
                          <a:latin typeface="Tenorite" panose="00000500000000000000" pitchFamily="2" charset="0"/>
                        </a:rPr>
                        <a:t>Github</a:t>
                      </a:r>
                      <a:r>
                        <a:rPr lang="en-US" sz="1600" u="none" strike="noStrike" cap="none" dirty="0">
                          <a:latin typeface="Tenorite" panose="00000500000000000000" pitchFamily="2" charset="0"/>
                        </a:rPr>
                        <a:t> Desktop</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Fast upload / download of files with good documentation of changes to ensure latest version</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Good community for questions</a:t>
                      </a:r>
                      <a:endParaRPr lang="en-SG" sz="1600" dirty="0">
                        <a:latin typeface="+mn-lt"/>
                      </a:endParaRPr>
                    </a:p>
                  </a:txBody>
                  <a:tcPr/>
                </a:tc>
                <a:extLst>
                  <a:ext uri="{0D108BD9-81ED-4DB2-BD59-A6C34878D82A}">
                    <a16:rowId xmlns:a16="http://schemas.microsoft.com/office/drawing/2014/main" val="1087301350"/>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Web Server</a:t>
                      </a:r>
                    </a:p>
                    <a:p>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Heroku</a:t>
                      </a: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Agile deployment for Ruby, Node.js, Clojure, Java, Python, Go and Scala</a:t>
                      </a:r>
                    </a:p>
                    <a:p>
                      <a:pPr marL="457200" marR="0" lvl="0" indent="-304800" algn="l" rtl="0">
                        <a:lnSpc>
                          <a:spcPct val="100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Run and scale any type of app.</a:t>
                      </a:r>
                    </a:p>
                    <a:p>
                      <a:pPr marL="457200" marR="0" lvl="0" indent="-304800" algn="l" rtl="0">
                        <a:lnSpc>
                          <a:spcPct val="115000"/>
                        </a:lnSpc>
                        <a:spcBef>
                          <a:spcPts val="0"/>
                        </a:spcBef>
                        <a:spcAft>
                          <a:spcPts val="0"/>
                        </a:spcAft>
                        <a:buClr>
                          <a:schemeClr val="dk1"/>
                        </a:buClr>
                        <a:buSzPts val="1200"/>
                        <a:buFont typeface="Arial"/>
                        <a:buChar char="●"/>
                      </a:pPr>
                      <a:r>
                        <a:rPr lang="en-US" sz="1600" u="none" strike="noStrike" cap="none" dirty="0">
                          <a:latin typeface="Tenorite" panose="00000500000000000000" pitchFamily="2" charset="0"/>
                        </a:rPr>
                        <a:t>Able to connect to </a:t>
                      </a:r>
                      <a:r>
                        <a:rPr lang="en-US" sz="1600" u="none" strike="noStrike" cap="none" dirty="0" err="1">
                          <a:latin typeface="Tenorite" panose="00000500000000000000" pitchFamily="2" charset="0"/>
                        </a:rPr>
                        <a:t>Github</a:t>
                      </a:r>
                      <a:endParaRPr lang="en-US" sz="1600" u="none" strike="noStrike" cap="none"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600" u="none" strike="noStrike" cap="none" dirty="0">
                          <a:latin typeface="Tenorite" panose="00000500000000000000" pitchFamily="2" charset="0"/>
                        </a:rPr>
                        <a:t>IBM Cloud Foundry</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Phasing out June 2023</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Small community and hence, lack of documentation.</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Support is lacking</a:t>
                      </a:r>
                    </a:p>
                    <a:p>
                      <a:endParaRPr lang="en-SG" sz="1600" dirty="0">
                        <a:latin typeface="+mn-lt"/>
                      </a:endParaRPr>
                    </a:p>
                  </a:txBody>
                  <a:tcPr/>
                </a:tc>
                <a:tc>
                  <a:txBody>
                    <a:bodyPr/>
                    <a:lstStyle/>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Better documentation</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Able to connect effortlessly to GitHub</a:t>
                      </a: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Larger File Size 500Mb deployment</a:t>
                      </a:r>
                    </a:p>
                    <a:p>
                      <a:endParaRPr lang="en-SG" sz="1600" dirty="0">
                        <a:latin typeface="+mn-lt"/>
                      </a:endParaRPr>
                    </a:p>
                  </a:txBody>
                  <a:tcPr/>
                </a:tc>
                <a:extLst>
                  <a:ext uri="{0D108BD9-81ED-4DB2-BD59-A6C34878D82A}">
                    <a16:rowId xmlns:a16="http://schemas.microsoft.com/office/drawing/2014/main" val="1989327146"/>
                  </a:ext>
                </a:extLst>
              </a:tr>
            </a:tbl>
          </a:graphicData>
        </a:graphic>
      </p:graphicFrame>
    </p:spTree>
    <p:extLst>
      <p:ext uri="{BB962C8B-B14F-4D97-AF65-F5344CB8AC3E}">
        <p14:creationId xmlns:p14="http://schemas.microsoft.com/office/powerpoint/2010/main" val="1941409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TECHNICAL PLANNING AND CONSIDERATIONS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graphicFrame>
        <p:nvGraphicFramePr>
          <p:cNvPr id="4" name="Table 5">
            <a:extLst>
              <a:ext uri="{FF2B5EF4-FFF2-40B4-BE49-F238E27FC236}">
                <a16:creationId xmlns:a16="http://schemas.microsoft.com/office/drawing/2014/main" id="{EEDA0B1C-C736-6B7F-F704-1246C2163489}"/>
              </a:ext>
            </a:extLst>
          </p:cNvPr>
          <p:cNvGraphicFramePr>
            <a:graphicFrameLocks noGrp="1"/>
          </p:cNvGraphicFramePr>
          <p:nvPr/>
        </p:nvGraphicFramePr>
        <p:xfrm>
          <a:off x="427654" y="1290955"/>
          <a:ext cx="11336692" cy="2656850"/>
        </p:xfrm>
        <a:graphic>
          <a:graphicData uri="http://schemas.openxmlformats.org/drawingml/2006/table">
            <a:tbl>
              <a:tblPr firstRow="1" bandRow="1">
                <a:tableStyleId>{7DF18680-E054-41AD-8BC1-D1AEF772440D}</a:tableStyleId>
              </a:tblPr>
              <a:tblGrid>
                <a:gridCol w="1522444">
                  <a:extLst>
                    <a:ext uri="{9D8B030D-6E8A-4147-A177-3AD203B41FA5}">
                      <a16:colId xmlns:a16="http://schemas.microsoft.com/office/drawing/2014/main" val="792378981"/>
                    </a:ext>
                  </a:extLst>
                </a:gridCol>
                <a:gridCol w="3357467">
                  <a:extLst>
                    <a:ext uri="{9D8B030D-6E8A-4147-A177-3AD203B41FA5}">
                      <a16:colId xmlns:a16="http://schemas.microsoft.com/office/drawing/2014/main" val="3185118551"/>
                    </a:ext>
                  </a:extLst>
                </a:gridCol>
                <a:gridCol w="3191069">
                  <a:extLst>
                    <a:ext uri="{9D8B030D-6E8A-4147-A177-3AD203B41FA5}">
                      <a16:colId xmlns:a16="http://schemas.microsoft.com/office/drawing/2014/main" val="2425649078"/>
                    </a:ext>
                  </a:extLst>
                </a:gridCol>
                <a:gridCol w="3265712">
                  <a:extLst>
                    <a:ext uri="{9D8B030D-6E8A-4147-A177-3AD203B41FA5}">
                      <a16:colId xmlns:a16="http://schemas.microsoft.com/office/drawing/2014/main" val="1930576632"/>
                    </a:ext>
                  </a:extLst>
                </a:gridCol>
              </a:tblGrid>
              <a:tr h="370840">
                <a:tc>
                  <a:txBody>
                    <a:bodyPr/>
                    <a:lstStyle/>
                    <a:p>
                      <a:r>
                        <a:rPr lang="en-US" sz="1600" dirty="0">
                          <a:latin typeface="+mn-lt"/>
                        </a:rPr>
                        <a:t>Tools required</a:t>
                      </a:r>
                      <a:endParaRPr lang="en-SG" sz="16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What we use</a:t>
                      </a:r>
                      <a:endParaRPr sz="1600" u="none" strike="noStrike" cap="none" dirty="0">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a:latin typeface="+mn-lt"/>
                        </a:rPr>
                        <a:t>Alternatives</a:t>
                      </a:r>
                      <a:endParaRPr sz="1600" u="none" strike="noStrike" cap="none">
                        <a:latin typeface="+mn-l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mn-lt"/>
                        </a:rPr>
                        <a:t>Reasons </a:t>
                      </a:r>
                      <a:endParaRPr sz="1600" u="none" strike="noStrike" cap="none" dirty="0">
                        <a:latin typeface="+mn-lt"/>
                      </a:endParaRPr>
                    </a:p>
                  </a:txBody>
                  <a:tcPr marL="91450" marR="91450" marT="45725" marB="45725"/>
                </a:tc>
                <a:extLst>
                  <a:ext uri="{0D108BD9-81ED-4DB2-BD59-A6C34878D82A}">
                    <a16:rowId xmlns:a16="http://schemas.microsoft.com/office/drawing/2014/main" val="3026532426"/>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err="1">
                          <a:latin typeface="Tenorite" panose="00000500000000000000" pitchFamily="2" charset="0"/>
                        </a:rPr>
                        <a:t>ChatBot</a:t>
                      </a:r>
                      <a:endParaRPr sz="1600" u="none" strike="noStrike" cap="none" dirty="0">
                        <a:latin typeface="Tenorite" panose="00000500000000000000" pitchFamily="2"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a:latin typeface="Tenorite" panose="00000500000000000000" pitchFamily="2" charset="0"/>
                        </a:rPr>
                        <a:t>IBM Watson Assistant</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Easy build of a chatbot with step by step process guidance</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Allow testing of bot to speed up development time</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Has a lot of documentation online</a:t>
                      </a:r>
                      <a:endParaRPr sz="1600" u="none" strike="noStrike" cap="none" dirty="0">
                        <a:latin typeface="Tenorite" panose="00000500000000000000" pitchFamily="2"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600" u="none" strike="noStrike" cap="none" dirty="0" err="1">
                          <a:latin typeface="Tenorite" panose="00000500000000000000" pitchFamily="2" charset="0"/>
                        </a:rPr>
                        <a:t>Dialogflow</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Simple solution for chatbots which is fast to build</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Great user interface for creating the chatbot</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Possible to create extensive dialog tree</a:t>
                      </a:r>
                      <a:endParaRPr sz="1600" u="none" strike="noStrike" cap="none" dirty="0">
                        <a:latin typeface="Tenorite" panose="00000500000000000000" pitchFamily="2" charset="0"/>
                      </a:endParaRPr>
                    </a:p>
                  </a:txBody>
                  <a:tcPr marL="91450" marR="91450" marT="45725" marB="45725"/>
                </a:tc>
                <a:tc>
                  <a:txBody>
                    <a:bodyPr/>
                    <a:lstStyle/>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Chosen Watson Assistant as our team have prior experience</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Know those functionalities that we want are present in Watson Assistant</a:t>
                      </a:r>
                      <a:endParaRPr sz="1600" u="none" strike="noStrike" cap="none" dirty="0">
                        <a:latin typeface="Tenorite" panose="00000500000000000000" pitchFamily="2" charset="0"/>
                      </a:endParaRPr>
                    </a:p>
                    <a:p>
                      <a:pPr marL="457200" marR="0" lvl="0" indent="-304800" algn="l" rtl="0">
                        <a:lnSpc>
                          <a:spcPct val="100000"/>
                        </a:lnSpc>
                        <a:spcBef>
                          <a:spcPts val="0"/>
                        </a:spcBef>
                        <a:spcAft>
                          <a:spcPts val="0"/>
                        </a:spcAft>
                        <a:buClr>
                          <a:srgbClr val="000000"/>
                        </a:buClr>
                        <a:buSzPts val="1200"/>
                        <a:buFont typeface="Arial"/>
                        <a:buChar char="●"/>
                      </a:pPr>
                      <a:r>
                        <a:rPr lang="en-US" sz="1600" u="none" strike="noStrike" cap="none" dirty="0">
                          <a:latin typeface="Tenorite" panose="00000500000000000000" pitchFamily="2" charset="0"/>
                        </a:rPr>
                        <a:t>Am sure that the chatbot can be easily embed in our website</a:t>
                      </a:r>
                      <a:endParaRPr sz="1600" u="none" strike="noStrike" cap="none" dirty="0">
                        <a:latin typeface="Tenorite" panose="00000500000000000000" pitchFamily="2" charset="0"/>
                      </a:endParaRPr>
                    </a:p>
                  </a:txBody>
                  <a:tcPr marL="91450" marR="91450" marT="45725" marB="45725"/>
                </a:tc>
                <a:extLst>
                  <a:ext uri="{0D108BD9-81ED-4DB2-BD59-A6C34878D82A}">
                    <a16:rowId xmlns:a16="http://schemas.microsoft.com/office/drawing/2014/main" val="1989327146"/>
                  </a:ext>
                </a:extLst>
              </a:tr>
            </a:tbl>
          </a:graphicData>
        </a:graphic>
      </p:graphicFrame>
    </p:spTree>
    <p:extLst>
      <p:ext uri="{BB962C8B-B14F-4D97-AF65-F5344CB8AC3E}">
        <p14:creationId xmlns:p14="http://schemas.microsoft.com/office/powerpoint/2010/main" val="347046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Model CONSIDERATIONS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graphicFrame>
        <p:nvGraphicFramePr>
          <p:cNvPr id="6" name="Table 5">
            <a:extLst>
              <a:ext uri="{FF2B5EF4-FFF2-40B4-BE49-F238E27FC236}">
                <a16:creationId xmlns:a16="http://schemas.microsoft.com/office/drawing/2014/main" id="{1FCC128B-3F7A-B570-4990-0833029D6994}"/>
              </a:ext>
            </a:extLst>
          </p:cNvPr>
          <p:cNvGraphicFramePr>
            <a:graphicFrameLocks noGrp="1"/>
          </p:cNvGraphicFramePr>
          <p:nvPr/>
        </p:nvGraphicFramePr>
        <p:xfrm>
          <a:off x="427654" y="1290955"/>
          <a:ext cx="10926146" cy="5491500"/>
        </p:xfrm>
        <a:graphic>
          <a:graphicData uri="http://schemas.openxmlformats.org/drawingml/2006/table">
            <a:tbl>
              <a:tblPr firstRow="1" bandRow="1">
                <a:tableStyleId>{7DF18680-E054-41AD-8BC1-D1AEF772440D}</a:tableStyleId>
              </a:tblPr>
              <a:tblGrid>
                <a:gridCol w="5302027">
                  <a:extLst>
                    <a:ext uri="{9D8B030D-6E8A-4147-A177-3AD203B41FA5}">
                      <a16:colId xmlns:a16="http://schemas.microsoft.com/office/drawing/2014/main" val="792378981"/>
                    </a:ext>
                  </a:extLst>
                </a:gridCol>
                <a:gridCol w="5624119">
                  <a:extLst>
                    <a:ext uri="{9D8B030D-6E8A-4147-A177-3AD203B41FA5}">
                      <a16:colId xmlns:a16="http://schemas.microsoft.com/office/drawing/2014/main" val="3185118551"/>
                    </a:ext>
                  </a:extLst>
                </a:gridCol>
              </a:tblGrid>
              <a:tr h="370840">
                <a:tc>
                  <a:txBody>
                    <a:bodyPr/>
                    <a:lstStyle/>
                    <a:p>
                      <a:r>
                        <a:rPr lang="en-US" sz="1800" dirty="0">
                          <a:latin typeface="+mn-lt"/>
                        </a:rPr>
                        <a:t>Issues</a:t>
                      </a:r>
                      <a:endParaRPr lang="en-SG" sz="18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mn-lt"/>
                        </a:rPr>
                        <a:t>Solution</a:t>
                      </a:r>
                      <a:endParaRPr sz="1800" u="none" strike="noStrike" cap="none" dirty="0">
                        <a:latin typeface="+mn-lt"/>
                      </a:endParaRPr>
                    </a:p>
                  </a:txBody>
                  <a:tcPr marL="91450" marR="91450" marT="45725" marB="45725"/>
                </a:tc>
                <a:extLst>
                  <a:ext uri="{0D108BD9-81ED-4DB2-BD59-A6C34878D82A}">
                    <a16:rowId xmlns:a16="http://schemas.microsoft.com/office/drawing/2014/main" val="3026532426"/>
                  </a:ext>
                </a:extLst>
              </a:tr>
              <a:tr h="37084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mn-lt"/>
                        </a:rPr>
                        <a:t>1. Model selection</a:t>
                      </a: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mn-lt"/>
                        </a:rPr>
                        <a:t>Binary or multi-class classification</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sz="1800" u="none" strike="noStrike" cap="none" dirty="0">
                        <a:latin typeface="+mn-lt"/>
                      </a:endParaRPr>
                    </a:p>
                  </a:txBody>
                  <a:tcPr marL="91450" marR="91450" marT="45725" marB="45725"/>
                </a:tc>
                <a:tc>
                  <a:txBody>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SG" sz="1800" u="none" strike="noStrike" cap="none" dirty="0">
                          <a:latin typeface="+mn-lt"/>
                        </a:rPr>
                        <a:t>Split the project into different phrases</a:t>
                      </a:r>
                    </a:p>
                    <a:p>
                      <a:pPr marL="742950" marR="0" lvl="1" indent="-285750" algn="l" rtl="0">
                        <a:lnSpc>
                          <a:spcPct val="100000"/>
                        </a:lnSpc>
                        <a:spcBef>
                          <a:spcPts val="0"/>
                        </a:spcBef>
                        <a:spcAft>
                          <a:spcPts val="0"/>
                        </a:spcAft>
                        <a:buClr>
                          <a:srgbClr val="000000"/>
                        </a:buClr>
                        <a:buSzPts val="1800"/>
                        <a:buFont typeface="Arial" panose="020B0604020202020204" pitchFamily="34" charset="0"/>
                        <a:buChar char="•"/>
                      </a:pPr>
                      <a:r>
                        <a:rPr lang="en-SG" sz="1800" u="none" strike="noStrike" cap="none" dirty="0">
                          <a:latin typeface="+mn-lt"/>
                        </a:rPr>
                        <a:t>Working with 2 classes of object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SG" sz="1800" u="none" strike="noStrike" cap="none" dirty="0">
                          <a:latin typeface="+mn-lt"/>
                        </a:rPr>
                        <a:t>Start small to roll out fast to obtain feedback for continuous improvement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SG" sz="1800" u="none" strike="noStrike" cap="none" dirty="0">
                        <a:latin typeface="+mn-lt"/>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SG" sz="1800" u="none" strike="noStrike" cap="none" dirty="0">
                        <a:latin typeface="+mn-lt"/>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SG" sz="1800" u="none" strike="noStrike" cap="none" dirty="0">
                        <a:latin typeface="+mn-lt"/>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SG" sz="1800" u="none" strike="noStrike" cap="none" dirty="0">
                        <a:latin typeface="+mn-lt"/>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SG" sz="1800" u="none" strike="noStrike" cap="none" dirty="0">
                        <a:latin typeface="+mn-lt"/>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SG" sz="1800" u="none" strike="noStrike" cap="none" dirty="0">
                        <a:latin typeface="+mn-lt"/>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sz="1800" u="none" strike="noStrike" cap="none" dirty="0">
                        <a:latin typeface="+mn-lt"/>
                      </a:endParaRPr>
                    </a:p>
                  </a:txBody>
                  <a:tcPr marL="91450" marR="91450" marT="45725" marB="45725"/>
                </a:tc>
                <a:extLst>
                  <a:ext uri="{0D108BD9-81ED-4DB2-BD59-A6C34878D82A}">
                    <a16:rowId xmlns:a16="http://schemas.microsoft.com/office/drawing/2014/main" val="108730135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800" b="0" i="0" u="none" strike="noStrike" cap="none" dirty="0">
                          <a:solidFill>
                            <a:schemeClr val="dk1"/>
                          </a:solidFill>
                          <a:latin typeface="+mn-lt"/>
                          <a:sym typeface="Arial"/>
                        </a:rPr>
                        <a:t>2. Hyperparameters optimization (</a:t>
                      </a:r>
                      <a:r>
                        <a:rPr lang="en-US" sz="1800" b="0" i="0" u="none" strike="noStrike" cap="none" dirty="0" err="1">
                          <a:solidFill>
                            <a:schemeClr val="dk1"/>
                          </a:solidFill>
                          <a:latin typeface="+mn-lt"/>
                          <a:sym typeface="Arial"/>
                        </a:rPr>
                        <a:t>Keras</a:t>
                      </a:r>
                      <a:r>
                        <a:rPr lang="en-US" sz="1800" b="0" i="0" u="none" strike="noStrike" cap="none" dirty="0">
                          <a:solidFill>
                            <a:schemeClr val="dk1"/>
                          </a:solidFill>
                          <a:latin typeface="+mn-lt"/>
                          <a:sym typeface="Arial"/>
                        </a:rPr>
                        <a:t>)</a:t>
                      </a:r>
                      <a:endParaRPr lang="en-US" sz="1800" b="0" i="0" u="none" strike="noStrike" cap="none" dirty="0">
                        <a:solidFill>
                          <a:srgbClr val="000000"/>
                        </a:solidFill>
                        <a:latin typeface="+mn-lt"/>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mn-lt"/>
                          <a:sym typeface="Arial"/>
                        </a:rPr>
                        <a:t>Filters (e.g. 8, 16, 31)</a:t>
                      </a:r>
                    </a:p>
                    <a:p>
                      <a:pPr marL="285750" marR="0" lvl="0" indent="-285750" algn="l" defTabSz="914400" rtl="0" eaLnBrk="1" fontAlgn="auto" latinLnBrk="0" hangingPunct="1">
                        <a:lnSpc>
                          <a:spcPct val="100000"/>
                        </a:lnSpc>
                        <a:spcBef>
                          <a:spcPts val="0"/>
                        </a:spcBef>
                        <a:spcAft>
                          <a:spcPts val="0"/>
                        </a:spcAft>
                        <a:buClr>
                          <a:schemeClr val="dk1"/>
                        </a:buClr>
                        <a:buSzPts val="1800"/>
                        <a:buFont typeface="Arial"/>
                        <a:buChar char="•"/>
                        <a:tabLst/>
                        <a:defRPr/>
                      </a:pPr>
                      <a:r>
                        <a:rPr lang="en-US" sz="1800" b="0" i="0" u="none" strike="noStrike" cap="none" dirty="0" err="1">
                          <a:solidFill>
                            <a:schemeClr val="dk1"/>
                          </a:solidFill>
                          <a:latin typeface="+mn-lt"/>
                          <a:sym typeface="Arial"/>
                        </a:rPr>
                        <a:t>Kernal_size</a:t>
                      </a:r>
                      <a:r>
                        <a:rPr lang="en-US" sz="1800" b="0" i="0" u="none" strike="noStrike" cap="none" dirty="0">
                          <a:solidFill>
                            <a:schemeClr val="dk1"/>
                          </a:solidFill>
                          <a:latin typeface="+mn-lt"/>
                          <a:sym typeface="Arial"/>
                        </a:rPr>
                        <a:t> (e.g. 1x1, 3x3)</a:t>
                      </a: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mn-lt"/>
                          <a:sym typeface="Arial"/>
                        </a:rPr>
                        <a:t>Size of image (e.g. 32x32, 64x64)</a:t>
                      </a:r>
                      <a:endParaRPr lang="en-US" sz="1800" b="0" i="0" u="none" strike="noStrike" cap="none" dirty="0">
                        <a:solidFill>
                          <a:srgbClr val="000000"/>
                        </a:solidFill>
                        <a:latin typeface="+mn-lt"/>
                        <a:sym typeface="Arial"/>
                      </a:endParaRPr>
                    </a:p>
                    <a:p>
                      <a:pPr marL="285750" marR="0" lvl="0" indent="-285750" algn="l" defTabSz="914400" rtl="0" eaLnBrk="1" fontAlgn="auto" latinLnBrk="0" hangingPunct="1">
                        <a:lnSpc>
                          <a:spcPct val="100000"/>
                        </a:lnSpc>
                        <a:spcBef>
                          <a:spcPts val="0"/>
                        </a:spcBef>
                        <a:spcAft>
                          <a:spcPts val="0"/>
                        </a:spcAft>
                        <a:buClr>
                          <a:schemeClr val="dk1"/>
                        </a:buClr>
                        <a:buSzPts val="1800"/>
                        <a:buFont typeface="Arial"/>
                        <a:buChar char="•"/>
                        <a:tabLst/>
                        <a:defRPr/>
                      </a:pPr>
                      <a:r>
                        <a:rPr lang="en-US" sz="1800" b="0" i="0" u="none" strike="noStrike" cap="none" dirty="0">
                          <a:solidFill>
                            <a:schemeClr val="dk1"/>
                          </a:solidFill>
                          <a:latin typeface="+mn-lt"/>
                          <a:sym typeface="Arial"/>
                        </a:rPr>
                        <a:t>Hidden Layer (e.g. single dense, 2 dense)</a:t>
                      </a: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mn-lt"/>
                          <a:sym typeface="Arial"/>
                        </a:rPr>
                        <a:t>Activation function (e.g. </a:t>
                      </a:r>
                      <a:r>
                        <a:rPr lang="en-US" sz="1800" b="0" i="0" u="none" strike="noStrike" cap="none" dirty="0" err="1">
                          <a:solidFill>
                            <a:schemeClr val="dk1"/>
                          </a:solidFill>
                          <a:latin typeface="+mn-lt"/>
                          <a:sym typeface="Arial"/>
                        </a:rPr>
                        <a:t>relu</a:t>
                      </a:r>
                      <a:r>
                        <a:rPr lang="en-US" sz="1800" b="0" i="0" u="none" strike="noStrike" cap="none" dirty="0">
                          <a:solidFill>
                            <a:schemeClr val="dk1"/>
                          </a:solidFill>
                          <a:latin typeface="+mn-lt"/>
                          <a:sym typeface="Arial"/>
                        </a:rPr>
                        <a:t>, sigmoid)</a:t>
                      </a:r>
                      <a:endParaRPr lang="en-US" sz="1800" b="0" i="0" u="none" strike="noStrike" cap="none" dirty="0">
                        <a:solidFill>
                          <a:srgbClr val="000000"/>
                        </a:solidFill>
                        <a:latin typeface="+mn-lt"/>
                        <a:sym typeface="Aria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n-lt"/>
                      </a:endParaRPr>
                    </a:p>
                  </a:txBody>
                  <a:tcPr marL="91450" marR="91450" marT="45725" marB="45725"/>
                </a:tc>
                <a:tc>
                  <a:txBody>
                    <a:bodyPr/>
                    <a:lstStyle/>
                    <a:p>
                      <a:pPr marL="4381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800" u="none" strike="noStrike" cap="none" dirty="0">
                          <a:latin typeface="+mn-lt"/>
                        </a:rPr>
                        <a:t>Adjusted some of the hyperparameters that we used to refine our model</a:t>
                      </a:r>
                    </a:p>
                    <a:p>
                      <a:pPr marL="438150" marR="0" lvl="0" indent="-285750" algn="l" rtl="0">
                        <a:lnSpc>
                          <a:spcPct val="100000"/>
                        </a:lnSpc>
                        <a:spcBef>
                          <a:spcPts val="0"/>
                        </a:spcBef>
                        <a:spcAft>
                          <a:spcPts val="0"/>
                        </a:spcAft>
                        <a:buClr>
                          <a:schemeClr val="dk1"/>
                        </a:buClr>
                        <a:buSzPct val="100000"/>
                        <a:buFont typeface="Arial" panose="020B0604020202020204" pitchFamily="34" charset="0"/>
                        <a:buChar char="•"/>
                      </a:pPr>
                      <a:r>
                        <a:rPr lang="en-US" sz="1800" u="none" strike="noStrike" cap="none" dirty="0">
                          <a:latin typeface="+mn-lt"/>
                        </a:rPr>
                        <a:t>Detailed </a:t>
                      </a:r>
                      <a:r>
                        <a:rPr lang="en-US" sz="1800" u="none" strike="noStrike" cap="none" dirty="0">
                          <a:solidFill>
                            <a:schemeClr val="tx1"/>
                          </a:solidFill>
                          <a:latin typeface="+mn-lt"/>
                        </a:rPr>
                        <a:t>of the Hyperparameters will be further elaborate later on section 6</a:t>
                      </a:r>
                      <a:endParaRPr sz="1800" u="none" strike="noStrike" cap="none" dirty="0">
                        <a:solidFill>
                          <a:schemeClr val="tx1"/>
                        </a:solidFill>
                        <a:latin typeface="+mn-lt"/>
                      </a:endParaRPr>
                    </a:p>
                  </a:txBody>
                  <a:tcPr marL="91450" marR="91450" marT="45725" marB="45725"/>
                </a:tc>
                <a:extLst>
                  <a:ext uri="{0D108BD9-81ED-4DB2-BD59-A6C34878D82A}">
                    <a16:rowId xmlns:a16="http://schemas.microsoft.com/office/drawing/2014/main" val="2032586408"/>
                  </a:ext>
                </a:extLst>
              </a:tr>
            </a:tbl>
          </a:graphicData>
        </a:graphic>
      </p:graphicFrame>
      <p:sp>
        <p:nvSpPr>
          <p:cNvPr id="10" name="Rectangle 9">
            <a:extLst>
              <a:ext uri="{FF2B5EF4-FFF2-40B4-BE49-F238E27FC236}">
                <a16:creationId xmlns:a16="http://schemas.microsoft.com/office/drawing/2014/main" id="{39C6B672-8994-BD71-D5BF-D3FCA95CED28}"/>
              </a:ext>
            </a:extLst>
          </p:cNvPr>
          <p:cNvSpPr/>
          <p:nvPr/>
        </p:nvSpPr>
        <p:spPr>
          <a:xfrm flipH="1">
            <a:off x="466531" y="3183721"/>
            <a:ext cx="2322680" cy="1493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Google Shape;966;p91">
            <a:extLst>
              <a:ext uri="{FF2B5EF4-FFF2-40B4-BE49-F238E27FC236}">
                <a16:creationId xmlns:a16="http://schemas.microsoft.com/office/drawing/2014/main" id="{49C5782B-7D8A-2277-46A9-A4F34672F6BC}"/>
              </a:ext>
            </a:extLst>
          </p:cNvPr>
          <p:cNvPicPr preferRelativeResize="0"/>
          <p:nvPr/>
        </p:nvPicPr>
        <p:blipFill rotWithShape="1">
          <a:blip r:embed="rId3">
            <a:alphaModFix/>
          </a:blip>
          <a:srcRect l="6700" t="47497" r="84118" b="32162"/>
          <a:stretch/>
        </p:blipFill>
        <p:spPr>
          <a:xfrm>
            <a:off x="550759" y="3481946"/>
            <a:ext cx="1138334" cy="773578"/>
          </a:xfrm>
          <a:prstGeom prst="rect">
            <a:avLst/>
          </a:prstGeom>
          <a:noFill/>
          <a:ln>
            <a:noFill/>
          </a:ln>
        </p:spPr>
      </p:pic>
      <p:sp>
        <p:nvSpPr>
          <p:cNvPr id="14" name="Google Shape;967;p91">
            <a:extLst>
              <a:ext uri="{FF2B5EF4-FFF2-40B4-BE49-F238E27FC236}">
                <a16:creationId xmlns:a16="http://schemas.microsoft.com/office/drawing/2014/main" id="{EE50D603-0D43-3F16-D4E4-EA436C720857}"/>
              </a:ext>
            </a:extLst>
          </p:cNvPr>
          <p:cNvSpPr txBox="1"/>
          <p:nvPr/>
        </p:nvSpPr>
        <p:spPr>
          <a:xfrm>
            <a:off x="759847" y="2644237"/>
            <a:ext cx="1521660" cy="437555"/>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300"/>
              <a:buFont typeface="Arial"/>
              <a:buNone/>
            </a:pPr>
            <a:r>
              <a:rPr lang="en-US" sz="900" b="1" i="0" u="none" strike="noStrike" cap="none" dirty="0">
                <a:solidFill>
                  <a:schemeClr val="dk1"/>
                </a:solidFill>
                <a:latin typeface="Tenorite" panose="00000500000000000000" pitchFamily="2" charset="0"/>
                <a:sym typeface="Arial"/>
              </a:rPr>
              <a:t>BINARY IMAGE CLASSIFICATION</a:t>
            </a:r>
            <a:endParaRPr sz="900" b="1" i="0" u="none" strike="noStrike" cap="none" dirty="0">
              <a:solidFill>
                <a:schemeClr val="dk1"/>
              </a:solidFill>
              <a:latin typeface="Tenorite" panose="00000500000000000000" pitchFamily="2" charset="0"/>
              <a:sym typeface="Arial"/>
            </a:endParaRPr>
          </a:p>
        </p:txBody>
      </p:sp>
      <p:pic>
        <p:nvPicPr>
          <p:cNvPr id="16" name="Picture 15">
            <a:extLst>
              <a:ext uri="{FF2B5EF4-FFF2-40B4-BE49-F238E27FC236}">
                <a16:creationId xmlns:a16="http://schemas.microsoft.com/office/drawing/2014/main" id="{CD9A5536-4AAD-F12B-CC5B-857517727C1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94718" y="3481946"/>
            <a:ext cx="773578" cy="773578"/>
          </a:xfrm>
          <a:prstGeom prst="rect">
            <a:avLst/>
          </a:prstGeom>
        </p:spPr>
      </p:pic>
      <p:sp>
        <p:nvSpPr>
          <p:cNvPr id="18" name="TextBox 17">
            <a:extLst>
              <a:ext uri="{FF2B5EF4-FFF2-40B4-BE49-F238E27FC236}">
                <a16:creationId xmlns:a16="http://schemas.microsoft.com/office/drawing/2014/main" id="{66BB88AF-EDF2-D8D4-6A60-C0B4FAB6A985}"/>
              </a:ext>
            </a:extLst>
          </p:cNvPr>
          <p:cNvSpPr txBox="1"/>
          <p:nvPr/>
        </p:nvSpPr>
        <p:spPr>
          <a:xfrm>
            <a:off x="491674" y="4254511"/>
            <a:ext cx="2394837" cy="369332"/>
          </a:xfrm>
          <a:prstGeom prst="rect">
            <a:avLst/>
          </a:prstGeom>
          <a:noFill/>
        </p:spPr>
        <p:txBody>
          <a:bodyPr wrap="square" rtlCol="0">
            <a:spAutoFit/>
          </a:bodyPr>
          <a:lstStyle/>
          <a:p>
            <a:pPr algn="ctr"/>
            <a:r>
              <a:rPr lang="en-US" dirty="0"/>
              <a:t>CAT or DOG?</a:t>
            </a:r>
            <a:endParaRPr lang="en-SG" dirty="0"/>
          </a:p>
        </p:txBody>
      </p:sp>
      <p:sp>
        <p:nvSpPr>
          <p:cNvPr id="21" name="TextBox 20">
            <a:extLst>
              <a:ext uri="{FF2B5EF4-FFF2-40B4-BE49-F238E27FC236}">
                <a16:creationId xmlns:a16="http://schemas.microsoft.com/office/drawing/2014/main" id="{A5DF7CD1-D007-12D6-CBD1-939B52668DFB}"/>
              </a:ext>
            </a:extLst>
          </p:cNvPr>
          <p:cNvSpPr txBox="1"/>
          <p:nvPr/>
        </p:nvSpPr>
        <p:spPr>
          <a:xfrm>
            <a:off x="2494451" y="3832232"/>
            <a:ext cx="1175657" cy="369332"/>
          </a:xfrm>
          <a:prstGeom prst="rect">
            <a:avLst/>
          </a:prstGeom>
          <a:noFill/>
        </p:spPr>
        <p:txBody>
          <a:bodyPr wrap="square" rtlCol="0">
            <a:spAutoFit/>
          </a:bodyPr>
          <a:lstStyle/>
          <a:p>
            <a:pPr algn="ctr"/>
            <a:r>
              <a:rPr lang="en-US" b="1" dirty="0"/>
              <a:t>VS</a:t>
            </a:r>
            <a:endParaRPr lang="en-SG" b="1" dirty="0"/>
          </a:p>
        </p:txBody>
      </p:sp>
      <p:pic>
        <p:nvPicPr>
          <p:cNvPr id="23" name="Google Shape;972;p91">
            <a:extLst>
              <a:ext uri="{FF2B5EF4-FFF2-40B4-BE49-F238E27FC236}">
                <a16:creationId xmlns:a16="http://schemas.microsoft.com/office/drawing/2014/main" id="{35563C42-71BC-C144-527D-FEB35C7641FB}"/>
              </a:ext>
            </a:extLst>
          </p:cNvPr>
          <p:cNvPicPr preferRelativeResize="0"/>
          <p:nvPr/>
        </p:nvPicPr>
        <p:blipFill rotWithShape="1">
          <a:blip r:embed="rId6">
            <a:alphaModFix/>
          </a:blip>
          <a:srcRect/>
          <a:stretch/>
        </p:blipFill>
        <p:spPr>
          <a:xfrm>
            <a:off x="3631102" y="3186161"/>
            <a:ext cx="1999927" cy="1490157"/>
          </a:xfrm>
          <a:prstGeom prst="rect">
            <a:avLst/>
          </a:prstGeom>
          <a:noFill/>
          <a:ln>
            <a:noFill/>
          </a:ln>
        </p:spPr>
      </p:pic>
      <p:sp>
        <p:nvSpPr>
          <p:cNvPr id="28" name="Google Shape;967;p91">
            <a:extLst>
              <a:ext uri="{FF2B5EF4-FFF2-40B4-BE49-F238E27FC236}">
                <a16:creationId xmlns:a16="http://schemas.microsoft.com/office/drawing/2014/main" id="{12C7ED19-26B0-975E-D46B-DC8CD2562E1D}"/>
              </a:ext>
            </a:extLst>
          </p:cNvPr>
          <p:cNvSpPr txBox="1"/>
          <p:nvPr/>
        </p:nvSpPr>
        <p:spPr>
          <a:xfrm>
            <a:off x="3870235" y="2715576"/>
            <a:ext cx="1521660" cy="437555"/>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300"/>
              <a:buFont typeface="Arial"/>
              <a:buNone/>
            </a:pPr>
            <a:r>
              <a:rPr lang="en-US" sz="900" b="1" i="0" u="none" strike="noStrike" cap="none" dirty="0">
                <a:solidFill>
                  <a:schemeClr val="dk1"/>
                </a:solidFill>
                <a:latin typeface="Tenorite" panose="00000500000000000000" pitchFamily="2" charset="0"/>
                <a:sym typeface="Arial"/>
              </a:rPr>
              <a:t>MULTI-CLASS IMAGE CLASSIFICATION</a:t>
            </a:r>
            <a:endParaRPr sz="900" b="1" i="0" u="none" strike="noStrike" cap="none" dirty="0">
              <a:solidFill>
                <a:schemeClr val="dk1"/>
              </a:solidFill>
              <a:latin typeface="Tenorite" panose="00000500000000000000" pitchFamily="2" charset="0"/>
              <a:sym typeface="Arial"/>
            </a:endParaRPr>
          </a:p>
        </p:txBody>
      </p:sp>
    </p:spTree>
    <p:extLst>
      <p:ext uri="{BB962C8B-B14F-4D97-AF65-F5344CB8AC3E}">
        <p14:creationId xmlns:p14="http://schemas.microsoft.com/office/powerpoint/2010/main" val="1754295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Website development CONSIDERATIONS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graphicFrame>
        <p:nvGraphicFramePr>
          <p:cNvPr id="6" name="Table 5">
            <a:extLst>
              <a:ext uri="{FF2B5EF4-FFF2-40B4-BE49-F238E27FC236}">
                <a16:creationId xmlns:a16="http://schemas.microsoft.com/office/drawing/2014/main" id="{1FCC128B-3F7A-B570-4990-0833029D6994}"/>
              </a:ext>
            </a:extLst>
          </p:cNvPr>
          <p:cNvGraphicFramePr>
            <a:graphicFrameLocks noGrp="1"/>
          </p:cNvGraphicFramePr>
          <p:nvPr/>
        </p:nvGraphicFramePr>
        <p:xfrm>
          <a:off x="632927" y="1524221"/>
          <a:ext cx="10926146" cy="4485670"/>
        </p:xfrm>
        <a:graphic>
          <a:graphicData uri="http://schemas.openxmlformats.org/drawingml/2006/table">
            <a:tbl>
              <a:tblPr firstRow="1" bandRow="1">
                <a:tableStyleId>{7DF18680-E054-41AD-8BC1-D1AEF772440D}</a:tableStyleId>
              </a:tblPr>
              <a:tblGrid>
                <a:gridCol w="4685522">
                  <a:extLst>
                    <a:ext uri="{9D8B030D-6E8A-4147-A177-3AD203B41FA5}">
                      <a16:colId xmlns:a16="http://schemas.microsoft.com/office/drawing/2014/main" val="792378981"/>
                    </a:ext>
                  </a:extLst>
                </a:gridCol>
                <a:gridCol w="6240624">
                  <a:extLst>
                    <a:ext uri="{9D8B030D-6E8A-4147-A177-3AD203B41FA5}">
                      <a16:colId xmlns:a16="http://schemas.microsoft.com/office/drawing/2014/main" val="3185118551"/>
                    </a:ext>
                  </a:extLst>
                </a:gridCol>
              </a:tblGrid>
              <a:tr h="370840">
                <a:tc>
                  <a:txBody>
                    <a:bodyPr/>
                    <a:lstStyle/>
                    <a:p>
                      <a:r>
                        <a:rPr lang="en-US" sz="1800" dirty="0">
                          <a:latin typeface="+mn-lt"/>
                        </a:rPr>
                        <a:t>Issues</a:t>
                      </a:r>
                      <a:endParaRPr lang="en-SG" sz="1800" dirty="0">
                        <a:latin typeface="+mn-lt"/>
                      </a:endParaRPr>
                    </a:p>
                  </a:txBody>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mn-lt"/>
                        </a:rPr>
                        <a:t>Solution</a:t>
                      </a:r>
                      <a:endParaRPr sz="1800" u="none" strike="noStrike" cap="none" dirty="0">
                        <a:latin typeface="+mn-lt"/>
                      </a:endParaRPr>
                    </a:p>
                  </a:txBody>
                  <a:tcPr marL="91450" marR="91450" marT="45725" marB="45725"/>
                </a:tc>
                <a:extLst>
                  <a:ext uri="{0D108BD9-81ED-4DB2-BD59-A6C34878D82A}">
                    <a16:rowId xmlns:a16="http://schemas.microsoft.com/office/drawing/2014/main" val="3026532426"/>
                  </a:ext>
                </a:extLst>
              </a:tr>
              <a:tr h="370840">
                <a:tc>
                  <a:txBody>
                    <a:bodyPr/>
                    <a:lstStyle/>
                    <a:p>
                      <a:pPr marL="269875" marR="0" lvl="1" indent="-269875" algn="l" rtl="0">
                        <a:lnSpc>
                          <a:spcPct val="100000"/>
                        </a:lnSpc>
                        <a:spcBef>
                          <a:spcPts val="0"/>
                        </a:spcBef>
                        <a:spcAft>
                          <a:spcPts val="0"/>
                        </a:spcAft>
                        <a:buClr>
                          <a:schemeClr val="dk1"/>
                        </a:buClr>
                        <a:buSzPts val="1800"/>
                        <a:buFont typeface="Arial"/>
                        <a:buNone/>
                      </a:pPr>
                      <a:r>
                        <a:rPr lang="en-US" sz="1800" u="none" strike="noStrike" cap="none" dirty="0">
                          <a:latin typeface="+mn-lt"/>
                        </a:rPr>
                        <a:t>1. </a:t>
                      </a:r>
                      <a:r>
                        <a:rPr lang="en-US" sz="1800" b="0" i="0" u="none" strike="noStrike" cap="none" dirty="0">
                          <a:solidFill>
                            <a:schemeClr val="dk1"/>
                          </a:solidFill>
                          <a:latin typeface="+mn-lt"/>
                          <a:sym typeface="Arial"/>
                        </a:rPr>
                        <a:t>Slow compile and deploy by Heroku and GitHub integration</a:t>
                      </a:r>
                    </a:p>
                    <a:p>
                      <a:pPr marL="541338" marR="0" lvl="0" indent="-271463" algn="l" defTabSz="914400" rtl="0" eaLnBrk="1" fontAlgn="auto" latinLnBrk="0" hangingPunct="1">
                        <a:lnSpc>
                          <a:spcPct val="100000"/>
                        </a:lnSpc>
                        <a:spcBef>
                          <a:spcPts val="0"/>
                        </a:spcBef>
                        <a:spcAft>
                          <a:spcPts val="0"/>
                        </a:spcAft>
                        <a:buClr>
                          <a:srgbClr val="000000"/>
                        </a:buClr>
                        <a:buSzPts val="1800"/>
                        <a:buFont typeface="Arial" panose="020B0604020202020204" pitchFamily="34" charset="0"/>
                        <a:buChar char="•"/>
                        <a:tabLst/>
                        <a:defRPr/>
                      </a:pPr>
                      <a:r>
                        <a:rPr lang="en-US" sz="1800" b="0" i="0" u="none" strike="noStrike" cap="none" dirty="0">
                          <a:solidFill>
                            <a:schemeClr val="dk1"/>
                          </a:solidFill>
                          <a:latin typeface="+mn-lt"/>
                          <a:sym typeface="Arial"/>
                        </a:rPr>
                        <a:t>Each build took around 5 min, inefficient for debugging</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sz="1800" u="none" strike="noStrike" cap="none" dirty="0">
                        <a:latin typeface="+mn-lt"/>
                      </a:endParaRPr>
                    </a:p>
                  </a:txBody>
                  <a:tcPr marL="91450" marR="91450" marT="45725" marB="45725"/>
                </a:tc>
                <a:tc>
                  <a:txBody>
                    <a:bodyPr/>
                    <a:lstStyle/>
                    <a:p>
                      <a:pPr marL="177800" marR="0" lvl="1" indent="-1778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Tenorite" panose="00000500000000000000" pitchFamily="2" charset="0"/>
                          <a:sym typeface="Arial"/>
                        </a:rPr>
                        <a:t>Install Python in local machine to execute app.py to host our website for development</a:t>
                      </a:r>
                    </a:p>
                  </a:txBody>
                  <a:tcPr marL="91450" marR="91450" marT="45725" marB="45725"/>
                </a:tc>
                <a:extLst>
                  <a:ext uri="{0D108BD9-81ED-4DB2-BD59-A6C34878D82A}">
                    <a16:rowId xmlns:a16="http://schemas.microsoft.com/office/drawing/2014/main" val="1087301350"/>
                  </a:ext>
                </a:extLst>
              </a:tr>
              <a:tr h="370840">
                <a:tc>
                  <a:txBody>
                    <a:bodyPr/>
                    <a:lstStyle/>
                    <a:p>
                      <a:pPr marL="269875" marR="0" lvl="0" indent="-269875" algn="l" defTabSz="914400" rtl="0" eaLnBrk="1" fontAlgn="auto" latinLnBrk="0" hangingPunct="1">
                        <a:lnSpc>
                          <a:spcPct val="100000"/>
                        </a:lnSpc>
                        <a:spcBef>
                          <a:spcPts val="0"/>
                        </a:spcBef>
                        <a:spcAft>
                          <a:spcPts val="0"/>
                        </a:spcAft>
                        <a:buClr>
                          <a:srgbClr val="000000"/>
                        </a:buClr>
                        <a:buSzPts val="1800"/>
                        <a:buFont typeface="Arial"/>
                        <a:buNone/>
                        <a:tabLst/>
                        <a:defRPr/>
                      </a:pPr>
                      <a:r>
                        <a:rPr lang="en-US" sz="1800" b="0" i="0" u="none" strike="noStrike" cap="none" dirty="0">
                          <a:solidFill>
                            <a:schemeClr val="dk1"/>
                          </a:solidFill>
                          <a:latin typeface="+mn-lt"/>
                          <a:sym typeface="Arial"/>
                        </a:rPr>
                        <a:t>2. </a:t>
                      </a:r>
                      <a:r>
                        <a:rPr lang="en-US" sz="1800" b="0" i="0" u="none" strike="noStrike" cap="none" dirty="0">
                          <a:solidFill>
                            <a:schemeClr val="dk1"/>
                          </a:solidFill>
                          <a:latin typeface="Tenorite" panose="00000500000000000000" pitchFamily="2" charset="0"/>
                          <a:sym typeface="Arial"/>
                        </a:rPr>
                        <a:t>Not able to route to index.html and predict.html like our usual website</a:t>
                      </a:r>
                    </a:p>
                    <a:p>
                      <a:pPr marL="541338" marR="0" lvl="0" indent="-271463"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Tenorite" panose="00000500000000000000" pitchFamily="2" charset="0"/>
                          <a:sym typeface="Arial"/>
                        </a:rPr>
                        <a:t>E.g. </a:t>
                      </a:r>
                      <a:r>
                        <a:rPr lang="en-US" sz="1800" b="0" i="0" u="sng" strike="noStrike" cap="none" dirty="0">
                          <a:solidFill>
                            <a:schemeClr val="dk1"/>
                          </a:solidFill>
                          <a:latin typeface="Tenorite" panose="00000500000000000000" pitchFamily="2" charset="0"/>
                          <a:sym typeface="Arial"/>
                          <a:hlinkClick r:id="rId3">
                            <a:extLst>
                              <a:ext uri="{A12FA001-AC4F-418D-AE19-62706E023703}">
                                <ahyp:hlinkClr xmlns:ahyp="http://schemas.microsoft.com/office/drawing/2018/hyperlinkcolor" val="tx"/>
                              </a:ext>
                            </a:extLst>
                          </a:hlinkClick>
                        </a:rPr>
                        <a:t>http://url/index.html</a:t>
                      </a:r>
                      <a:r>
                        <a:rPr lang="en-US" sz="1800" b="0" i="0" u="none" strike="noStrike" cap="none" dirty="0">
                          <a:solidFill>
                            <a:schemeClr val="dk1"/>
                          </a:solidFill>
                          <a:latin typeface="Tenorite" panose="00000500000000000000" pitchFamily="2" charset="0"/>
                          <a:sym typeface="Arial"/>
                        </a:rPr>
                        <a:t> or </a:t>
                      </a:r>
                      <a:r>
                        <a:rPr lang="en-US" sz="1800" b="0" i="0" u="sng" strike="noStrike" cap="none" dirty="0">
                          <a:solidFill>
                            <a:schemeClr val="dk1"/>
                          </a:solidFill>
                          <a:latin typeface="Tenorite" panose="00000500000000000000" pitchFamily="2" charset="0"/>
                          <a:sym typeface="Arial"/>
                          <a:hlinkClick r:id="rId3">
                            <a:extLst>
                              <a:ext uri="{A12FA001-AC4F-418D-AE19-62706E023703}">
                                <ahyp:hlinkClr xmlns:ahyp="http://schemas.microsoft.com/office/drawing/2018/hyperlinkcolor" val="tx"/>
                              </a:ext>
                            </a:extLst>
                          </a:hlinkClick>
                        </a:rPr>
                        <a:t>http://url/predict.html</a:t>
                      </a:r>
                      <a:endParaRPr lang="en-US" sz="1800" b="0" i="0" u="none" strike="noStrike" cap="none" dirty="0">
                        <a:solidFill>
                          <a:schemeClr val="dk1"/>
                        </a:solidFill>
                        <a:latin typeface="Tenorite" panose="00000500000000000000" pitchFamily="2" charset="0"/>
                        <a:sym typeface="Aria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n-lt"/>
                      </a:endParaRPr>
                    </a:p>
                  </a:txBody>
                  <a:tcPr marL="91450" marR="91450" marT="45725" marB="45725"/>
                </a:tc>
                <a:tc>
                  <a:txBody>
                    <a:bodyPr/>
                    <a:lstStyle/>
                    <a:p>
                      <a:pPr marL="177800" marR="0" lvl="1" indent="-17780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Tenorite" panose="00000500000000000000" pitchFamily="2" charset="0"/>
                          <a:sym typeface="Arial"/>
                        </a:rPr>
                        <a:t>Understand that Flask framework require the server code to render the page to be accessible</a:t>
                      </a:r>
                    </a:p>
                  </a:txBody>
                  <a:tcPr marL="91450" marR="91450" marT="45725" marB="45725"/>
                </a:tc>
                <a:extLst>
                  <a:ext uri="{0D108BD9-81ED-4DB2-BD59-A6C34878D82A}">
                    <a16:rowId xmlns:a16="http://schemas.microsoft.com/office/drawing/2014/main" val="2032586408"/>
                  </a:ext>
                </a:extLst>
              </a:tr>
              <a:tr h="370840">
                <a:tc>
                  <a:txBody>
                    <a:bodyPr/>
                    <a:lstStyle/>
                    <a:p>
                      <a:pPr marL="269875" marR="0" lvl="0" indent="-269875" algn="l" rtl="0">
                        <a:lnSpc>
                          <a:spcPct val="100000"/>
                        </a:lnSpc>
                        <a:spcBef>
                          <a:spcPts val="0"/>
                        </a:spcBef>
                        <a:spcAft>
                          <a:spcPts val="0"/>
                        </a:spcAft>
                        <a:buClr>
                          <a:schemeClr val="dk1"/>
                        </a:buClr>
                        <a:buSzPts val="1800"/>
                        <a:buFont typeface="Arial"/>
                        <a:buNone/>
                      </a:pPr>
                      <a:r>
                        <a:rPr lang="en-US" sz="1800" u="none" strike="noStrike" cap="none" dirty="0">
                          <a:latin typeface="+mn-lt"/>
                        </a:rPr>
                        <a:t>3. </a:t>
                      </a:r>
                      <a:r>
                        <a:rPr lang="en-US" sz="1800" b="0" i="0" u="none" strike="noStrike" cap="none" dirty="0">
                          <a:solidFill>
                            <a:schemeClr val="dk1"/>
                          </a:solidFill>
                          <a:latin typeface="Tenorite" panose="00000500000000000000" pitchFamily="2" charset="0"/>
                          <a:sym typeface="Arial"/>
                        </a:rPr>
                        <a:t>Not able to reference to </a:t>
                      </a:r>
                      <a:r>
                        <a:rPr lang="en-US" sz="1800" b="0" i="0" u="none" strike="noStrike" cap="none" dirty="0" err="1">
                          <a:solidFill>
                            <a:schemeClr val="dk1"/>
                          </a:solidFill>
                          <a:latin typeface="Tenorite" panose="00000500000000000000" pitchFamily="2" charset="0"/>
                          <a:sym typeface="Arial"/>
                        </a:rPr>
                        <a:t>Javascript</a:t>
                      </a:r>
                      <a:r>
                        <a:rPr lang="en-US" sz="1800" b="0" i="0" u="none" strike="noStrike" cap="none" dirty="0">
                          <a:solidFill>
                            <a:schemeClr val="dk1"/>
                          </a:solidFill>
                          <a:latin typeface="Tenorite" panose="00000500000000000000" pitchFamily="2" charset="0"/>
                          <a:sym typeface="Arial"/>
                        </a:rPr>
                        <a:t>, CSS files or display images files on the page</a:t>
                      </a:r>
                    </a:p>
                    <a:p>
                      <a:pPr marL="541338" marR="0" lvl="2" indent="-271463"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Tenorite" panose="00000500000000000000" pitchFamily="2" charset="0"/>
                          <a:sym typeface="Arial"/>
                        </a:rPr>
                        <a:t>E.g. “./</a:t>
                      </a:r>
                      <a:r>
                        <a:rPr lang="en-US" sz="1800" b="0" i="0" u="none" strike="noStrike" cap="none" dirty="0" err="1">
                          <a:solidFill>
                            <a:schemeClr val="dk1"/>
                          </a:solidFill>
                          <a:latin typeface="Tenorite" panose="00000500000000000000" pitchFamily="2" charset="0"/>
                          <a:sym typeface="Arial"/>
                        </a:rPr>
                        <a:t>js</a:t>
                      </a:r>
                      <a:r>
                        <a:rPr lang="en-US" sz="1800" b="0" i="0" u="none" strike="noStrike" cap="none" dirty="0">
                          <a:solidFill>
                            <a:schemeClr val="dk1"/>
                          </a:solidFill>
                          <a:latin typeface="Tenorite" panose="00000500000000000000" pitchFamily="2" charset="0"/>
                          <a:sym typeface="Arial"/>
                        </a:rPr>
                        <a:t>/index.js” or “./</a:t>
                      </a:r>
                      <a:r>
                        <a:rPr lang="en-US" sz="1800" b="0" i="0" u="none" strike="noStrike" cap="none" dirty="0" err="1">
                          <a:solidFill>
                            <a:schemeClr val="dk1"/>
                          </a:solidFill>
                          <a:latin typeface="Tenorite" panose="00000500000000000000" pitchFamily="2" charset="0"/>
                          <a:sym typeface="Arial"/>
                        </a:rPr>
                        <a:t>css</a:t>
                      </a:r>
                      <a:r>
                        <a:rPr lang="en-US" sz="1800" b="0" i="0" u="none" strike="noStrike" cap="none" dirty="0">
                          <a:solidFill>
                            <a:schemeClr val="dk1"/>
                          </a:solidFill>
                          <a:latin typeface="Tenorite" panose="00000500000000000000" pitchFamily="2" charset="0"/>
                          <a:sym typeface="Arial"/>
                        </a:rPr>
                        <a:t>/index.css”</a:t>
                      </a: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n-lt"/>
                      </a:endParaRPr>
                    </a:p>
                  </a:txBody>
                  <a:tcPr marL="91450" marR="91450" marT="45725" marB="45725"/>
                </a:tc>
                <a:tc>
                  <a:txBody>
                    <a:bodyPr/>
                    <a:lstStyle/>
                    <a:p>
                      <a:pPr marL="177800" marR="0" lvl="1" indent="-177800" algn="l" defTabSz="914400" rtl="0" eaLnBrk="1" fontAlgn="auto" latinLnBrk="0" hangingPunct="1">
                        <a:lnSpc>
                          <a:spcPct val="100000"/>
                        </a:lnSpc>
                        <a:spcBef>
                          <a:spcPts val="0"/>
                        </a:spcBef>
                        <a:spcAft>
                          <a:spcPts val="0"/>
                        </a:spcAft>
                        <a:buClr>
                          <a:schemeClr val="dk1"/>
                        </a:buClr>
                        <a:buSzPts val="1800"/>
                        <a:buFont typeface="Arial"/>
                        <a:buChar char="•"/>
                        <a:tabLst/>
                        <a:defRPr/>
                      </a:pPr>
                      <a:r>
                        <a:rPr lang="en-US" sz="1800" b="0" i="0" u="none" strike="noStrike" cap="none" dirty="0">
                          <a:solidFill>
                            <a:schemeClr val="dk1"/>
                          </a:solidFill>
                          <a:latin typeface="Tenorite" panose="00000500000000000000" pitchFamily="2" charset="0"/>
                          <a:sym typeface="Arial"/>
                        </a:rPr>
                        <a:t>Understand that Flask framework required a static folder to keep those files and use its {{ </a:t>
                      </a:r>
                      <a:r>
                        <a:rPr lang="en-US" sz="1800" b="0" i="0" u="none" strike="noStrike" cap="none" dirty="0" err="1">
                          <a:solidFill>
                            <a:schemeClr val="dk1"/>
                          </a:solidFill>
                          <a:latin typeface="Tenorite" panose="00000500000000000000" pitchFamily="2" charset="0"/>
                          <a:sym typeface="Arial"/>
                        </a:rPr>
                        <a:t>url_for</a:t>
                      </a:r>
                      <a:r>
                        <a:rPr lang="en-US" sz="1800" b="0" i="0" u="none" strike="noStrike" cap="none" dirty="0">
                          <a:solidFill>
                            <a:schemeClr val="dk1"/>
                          </a:solidFill>
                          <a:latin typeface="Tenorite" panose="00000500000000000000" pitchFamily="2" charset="0"/>
                          <a:sym typeface="Arial"/>
                        </a:rPr>
                        <a:t>('</a:t>
                      </a:r>
                      <a:r>
                        <a:rPr lang="en-US" sz="1800" b="0" i="0" u="none" strike="noStrike" cap="none" dirty="0" err="1">
                          <a:solidFill>
                            <a:schemeClr val="dk1"/>
                          </a:solidFill>
                          <a:latin typeface="Tenorite" panose="00000500000000000000" pitchFamily="2" charset="0"/>
                          <a:sym typeface="Arial"/>
                        </a:rPr>
                        <a:t>static',filename</a:t>
                      </a:r>
                      <a:r>
                        <a:rPr lang="en-US" sz="1800" b="0" i="0" u="none" strike="noStrike" cap="none" dirty="0">
                          <a:solidFill>
                            <a:schemeClr val="dk1"/>
                          </a:solidFill>
                          <a:latin typeface="Tenorite" panose="00000500000000000000" pitchFamily="2" charset="0"/>
                          <a:sym typeface="Arial"/>
                        </a:rPr>
                        <a:t>='') }} syntax to reference the files</a:t>
                      </a:r>
                    </a:p>
                    <a:p>
                      <a:pPr marL="177800" marR="0" lvl="1" indent="-177800" algn="l" rtl="0">
                        <a:lnSpc>
                          <a:spcPct val="100000"/>
                        </a:lnSpc>
                        <a:spcBef>
                          <a:spcPts val="0"/>
                        </a:spcBef>
                        <a:spcAft>
                          <a:spcPts val="0"/>
                        </a:spcAft>
                        <a:buClr>
                          <a:schemeClr val="dk1"/>
                        </a:buClr>
                        <a:buSzPts val="1800"/>
                        <a:buFont typeface="Arial"/>
                        <a:buChar char="•"/>
                      </a:pPr>
                      <a:endParaRPr lang="en-US" sz="1800" b="0" i="0" u="none" strike="noStrike" cap="none" dirty="0">
                        <a:solidFill>
                          <a:schemeClr val="dk1"/>
                        </a:solidFill>
                        <a:latin typeface="Tenorite" panose="00000500000000000000" pitchFamily="2" charset="0"/>
                        <a:sym typeface="Arial"/>
                      </a:endParaRPr>
                    </a:p>
                  </a:txBody>
                  <a:tcPr marL="91450" marR="91450" marT="45725" marB="45725"/>
                </a:tc>
                <a:extLst>
                  <a:ext uri="{0D108BD9-81ED-4DB2-BD59-A6C34878D82A}">
                    <a16:rowId xmlns:a16="http://schemas.microsoft.com/office/drawing/2014/main" val="383677232"/>
                  </a:ext>
                </a:extLst>
              </a:tr>
            </a:tbl>
          </a:graphicData>
        </a:graphic>
      </p:graphicFrame>
    </p:spTree>
    <p:extLst>
      <p:ext uri="{BB962C8B-B14F-4D97-AF65-F5344CB8AC3E}">
        <p14:creationId xmlns:p14="http://schemas.microsoft.com/office/powerpoint/2010/main" val="4065873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6" name="Title 1">
            <a:extLst>
              <a:ext uri="{FF2B5EF4-FFF2-40B4-BE49-F238E27FC236}">
                <a16:creationId xmlns:a16="http://schemas.microsoft.com/office/drawing/2014/main" id="{D2790904-D477-BB55-B6D2-62B3C484B4F6}"/>
              </a:ext>
            </a:extLst>
          </p:cNvPr>
          <p:cNvSpPr txBox="1">
            <a:spLocks noGrp="1" noRot="1" noMove="1" noResize="1" noEditPoints="1" noAdjustHandles="1" noChangeArrowheads="1" noChangeShapeType="1"/>
          </p:cNvSpPr>
          <p:nvPr/>
        </p:nvSpPr>
        <p:spPr>
          <a:xfrm>
            <a:off x="1043616" y="6773"/>
            <a:ext cx="11066731" cy="7429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endParaRPr lang="en-SG" sz="3600" b="1" dirty="0">
              <a:effectLst>
                <a:outerShdw blurRad="38100" dist="38100" dir="2700000" algn="tl">
                  <a:srgbClr val="000000">
                    <a:alpha val="43137"/>
                  </a:srgbClr>
                </a:outerShdw>
              </a:effectLst>
            </a:endParaRPr>
          </a:p>
        </p:txBody>
      </p:sp>
      <p:pic>
        <p:nvPicPr>
          <p:cNvPr id="76" name="Picture 75">
            <a:extLst>
              <a:ext uri="{FF2B5EF4-FFF2-40B4-BE49-F238E27FC236}">
                <a16:creationId xmlns:a16="http://schemas.microsoft.com/office/drawing/2014/main" id="{B859768C-8AC7-18AD-3DAB-95B9B97CEFE9}"/>
              </a:ext>
            </a:extLst>
          </p:cNvPr>
          <p:cNvPicPr>
            <a:picLocks noChangeAspect="1"/>
          </p:cNvPicPr>
          <p:nvPr/>
        </p:nvPicPr>
        <p:blipFill>
          <a:blip r:embed="rId3"/>
          <a:stretch>
            <a:fillRect/>
          </a:stretch>
        </p:blipFill>
        <p:spPr>
          <a:xfrm>
            <a:off x="1881643" y="3388711"/>
            <a:ext cx="819150" cy="895350"/>
          </a:xfrm>
          <a:prstGeom prst="rect">
            <a:avLst/>
          </a:prstGeom>
        </p:spPr>
      </p:pic>
      <p:sp>
        <p:nvSpPr>
          <p:cNvPr id="80" name="TextBox 79">
            <a:extLst>
              <a:ext uri="{FF2B5EF4-FFF2-40B4-BE49-F238E27FC236}">
                <a16:creationId xmlns:a16="http://schemas.microsoft.com/office/drawing/2014/main" id="{3DA33B90-46C4-FDA8-65B3-B4C5221AAD89}"/>
              </a:ext>
            </a:extLst>
          </p:cNvPr>
          <p:cNvSpPr txBox="1"/>
          <p:nvPr/>
        </p:nvSpPr>
        <p:spPr>
          <a:xfrm>
            <a:off x="1814029" y="1083391"/>
            <a:ext cx="947525" cy="338554"/>
          </a:xfrm>
          <a:prstGeom prst="rect">
            <a:avLst/>
          </a:prstGeom>
          <a:noFill/>
        </p:spPr>
        <p:txBody>
          <a:bodyPr wrap="square" rtlCol="0">
            <a:spAutoFit/>
          </a:bodyPr>
          <a:lstStyle/>
          <a:p>
            <a:pPr algn="ctr"/>
            <a:r>
              <a:rPr lang="en-US" sz="1600" b="1" dirty="0"/>
              <a:t>Heroku</a:t>
            </a:r>
            <a:endParaRPr lang="en-SG" sz="1600" b="1" dirty="0"/>
          </a:p>
        </p:txBody>
      </p:sp>
      <p:sp>
        <p:nvSpPr>
          <p:cNvPr id="84" name="TextBox 83">
            <a:extLst>
              <a:ext uri="{FF2B5EF4-FFF2-40B4-BE49-F238E27FC236}">
                <a16:creationId xmlns:a16="http://schemas.microsoft.com/office/drawing/2014/main" id="{2120E9B4-2148-8F1E-B6AD-CA4CED94DA20}"/>
              </a:ext>
            </a:extLst>
          </p:cNvPr>
          <p:cNvSpPr txBox="1"/>
          <p:nvPr/>
        </p:nvSpPr>
        <p:spPr>
          <a:xfrm>
            <a:off x="7378025" y="987010"/>
            <a:ext cx="1910837" cy="338554"/>
          </a:xfrm>
          <a:prstGeom prst="rect">
            <a:avLst/>
          </a:prstGeom>
          <a:noFill/>
        </p:spPr>
        <p:txBody>
          <a:bodyPr wrap="square" rtlCol="0">
            <a:spAutoFit/>
          </a:bodyPr>
          <a:lstStyle/>
          <a:p>
            <a:pPr algn="ctr"/>
            <a:r>
              <a:rPr lang="en-US" sz="1600" b="1" dirty="0"/>
              <a:t>Local Environment</a:t>
            </a:r>
            <a:endParaRPr lang="en-SG" sz="1600" b="1" dirty="0"/>
          </a:p>
        </p:txBody>
      </p:sp>
      <p:pic>
        <p:nvPicPr>
          <p:cNvPr id="116" name="Picture 115">
            <a:extLst>
              <a:ext uri="{FF2B5EF4-FFF2-40B4-BE49-F238E27FC236}">
                <a16:creationId xmlns:a16="http://schemas.microsoft.com/office/drawing/2014/main" id="{D60A1EA9-3499-BB48-1D2D-57383A2FCED6}"/>
              </a:ext>
            </a:extLst>
          </p:cNvPr>
          <p:cNvPicPr>
            <a:picLocks noChangeAspect="1"/>
          </p:cNvPicPr>
          <p:nvPr/>
        </p:nvPicPr>
        <p:blipFill>
          <a:blip r:embed="rId4"/>
          <a:stretch>
            <a:fillRect/>
          </a:stretch>
        </p:blipFill>
        <p:spPr>
          <a:xfrm>
            <a:off x="4294346" y="3499422"/>
            <a:ext cx="622405" cy="618053"/>
          </a:xfrm>
          <a:prstGeom prst="rect">
            <a:avLst/>
          </a:prstGeom>
        </p:spPr>
      </p:pic>
      <p:sp>
        <p:nvSpPr>
          <p:cNvPr id="121" name="TextBox 120">
            <a:extLst>
              <a:ext uri="{FF2B5EF4-FFF2-40B4-BE49-F238E27FC236}">
                <a16:creationId xmlns:a16="http://schemas.microsoft.com/office/drawing/2014/main" id="{31D49479-2DCE-59EB-FF68-426A1C5E535F}"/>
              </a:ext>
            </a:extLst>
          </p:cNvPr>
          <p:cNvSpPr txBox="1"/>
          <p:nvPr/>
        </p:nvSpPr>
        <p:spPr>
          <a:xfrm>
            <a:off x="1889352" y="4160950"/>
            <a:ext cx="811441" cy="246221"/>
          </a:xfrm>
          <a:prstGeom prst="rect">
            <a:avLst/>
          </a:prstGeom>
          <a:noFill/>
        </p:spPr>
        <p:txBody>
          <a:bodyPr wrap="none" rtlCol="0">
            <a:spAutoFit/>
          </a:bodyPr>
          <a:lstStyle/>
          <a:p>
            <a:pPr algn="ctr"/>
            <a:r>
              <a:rPr lang="en-US" sz="1000" dirty="0"/>
              <a:t>Web Server</a:t>
            </a:r>
            <a:endParaRPr lang="en-SG" sz="1000" dirty="0"/>
          </a:p>
        </p:txBody>
      </p:sp>
      <p:sp>
        <p:nvSpPr>
          <p:cNvPr id="8" name="TextBox 7">
            <a:extLst>
              <a:ext uri="{FF2B5EF4-FFF2-40B4-BE49-F238E27FC236}">
                <a16:creationId xmlns:a16="http://schemas.microsoft.com/office/drawing/2014/main" id="{DB455B6C-75B2-E232-1193-A29E8BFF91B9}"/>
              </a:ext>
            </a:extLst>
          </p:cNvPr>
          <p:cNvSpPr txBox="1"/>
          <p:nvPr/>
        </p:nvSpPr>
        <p:spPr>
          <a:xfrm>
            <a:off x="4142049" y="1074093"/>
            <a:ext cx="947525" cy="338554"/>
          </a:xfrm>
          <a:prstGeom prst="rect">
            <a:avLst/>
          </a:prstGeom>
          <a:noFill/>
        </p:spPr>
        <p:txBody>
          <a:bodyPr wrap="square" rtlCol="0">
            <a:spAutoFit/>
          </a:bodyPr>
          <a:lstStyle/>
          <a:p>
            <a:pPr algn="ctr"/>
            <a:r>
              <a:rPr lang="en-US" sz="1600" b="1" dirty="0" err="1"/>
              <a:t>Github</a:t>
            </a:r>
            <a:endParaRPr lang="en-SG" sz="1600" b="1" dirty="0"/>
          </a:p>
        </p:txBody>
      </p:sp>
      <p:sp>
        <p:nvSpPr>
          <p:cNvPr id="10" name="TextBox 9">
            <a:extLst>
              <a:ext uri="{FF2B5EF4-FFF2-40B4-BE49-F238E27FC236}">
                <a16:creationId xmlns:a16="http://schemas.microsoft.com/office/drawing/2014/main" id="{2E8DC109-40B2-BF4E-EACD-AD38F3D1C93D}"/>
              </a:ext>
            </a:extLst>
          </p:cNvPr>
          <p:cNvSpPr txBox="1"/>
          <p:nvPr/>
        </p:nvSpPr>
        <p:spPr>
          <a:xfrm>
            <a:off x="4179756" y="4151652"/>
            <a:ext cx="774571" cy="246221"/>
          </a:xfrm>
          <a:prstGeom prst="rect">
            <a:avLst/>
          </a:prstGeom>
          <a:noFill/>
        </p:spPr>
        <p:txBody>
          <a:bodyPr wrap="none" rtlCol="0">
            <a:spAutoFit/>
          </a:bodyPr>
          <a:lstStyle/>
          <a:p>
            <a:pPr algn="ctr"/>
            <a:r>
              <a:rPr lang="en-US" sz="1000" dirty="0"/>
              <a:t>Repository</a:t>
            </a:r>
            <a:endParaRPr lang="en-SG" sz="1000" dirty="0"/>
          </a:p>
        </p:txBody>
      </p:sp>
      <p:pic>
        <p:nvPicPr>
          <p:cNvPr id="14" name="Picture 13">
            <a:extLst>
              <a:ext uri="{FF2B5EF4-FFF2-40B4-BE49-F238E27FC236}">
                <a16:creationId xmlns:a16="http://schemas.microsoft.com/office/drawing/2014/main" id="{E2F392A1-EDC8-AB36-E115-8B33E08EA498}"/>
              </a:ext>
            </a:extLst>
          </p:cNvPr>
          <p:cNvPicPr>
            <a:picLocks noChangeAspect="1"/>
          </p:cNvPicPr>
          <p:nvPr/>
        </p:nvPicPr>
        <p:blipFill>
          <a:blip r:embed="rId5"/>
          <a:stretch>
            <a:fillRect/>
          </a:stretch>
        </p:blipFill>
        <p:spPr>
          <a:xfrm>
            <a:off x="7083417" y="1901954"/>
            <a:ext cx="622405" cy="598855"/>
          </a:xfrm>
          <a:prstGeom prst="rect">
            <a:avLst/>
          </a:prstGeom>
        </p:spPr>
      </p:pic>
      <p:sp>
        <p:nvSpPr>
          <p:cNvPr id="16" name="TextBox 15">
            <a:extLst>
              <a:ext uri="{FF2B5EF4-FFF2-40B4-BE49-F238E27FC236}">
                <a16:creationId xmlns:a16="http://schemas.microsoft.com/office/drawing/2014/main" id="{F855298A-8C84-279E-8F77-050381B4EA1E}"/>
              </a:ext>
            </a:extLst>
          </p:cNvPr>
          <p:cNvSpPr txBox="1"/>
          <p:nvPr/>
        </p:nvSpPr>
        <p:spPr>
          <a:xfrm>
            <a:off x="6873945" y="2508565"/>
            <a:ext cx="1034257" cy="246221"/>
          </a:xfrm>
          <a:prstGeom prst="rect">
            <a:avLst/>
          </a:prstGeom>
          <a:noFill/>
        </p:spPr>
        <p:txBody>
          <a:bodyPr wrap="none" rtlCol="0">
            <a:spAutoFit/>
          </a:bodyPr>
          <a:lstStyle/>
          <a:p>
            <a:pPr algn="ctr"/>
            <a:r>
              <a:rPr lang="en-US" sz="1000" dirty="0" err="1"/>
              <a:t>Github</a:t>
            </a:r>
            <a:r>
              <a:rPr lang="en-US" sz="1000" dirty="0"/>
              <a:t> Desktop</a:t>
            </a:r>
            <a:endParaRPr lang="en-SG" sz="1000" dirty="0"/>
          </a:p>
        </p:txBody>
      </p:sp>
      <p:pic>
        <p:nvPicPr>
          <p:cNvPr id="18" name="Picture 17">
            <a:extLst>
              <a:ext uri="{FF2B5EF4-FFF2-40B4-BE49-F238E27FC236}">
                <a16:creationId xmlns:a16="http://schemas.microsoft.com/office/drawing/2014/main" id="{EAFF57F0-F74A-17FF-D46E-E738504E5987}"/>
              </a:ext>
            </a:extLst>
          </p:cNvPr>
          <p:cNvPicPr>
            <a:picLocks noChangeAspect="1"/>
          </p:cNvPicPr>
          <p:nvPr/>
        </p:nvPicPr>
        <p:blipFill>
          <a:blip r:embed="rId6"/>
          <a:stretch>
            <a:fillRect/>
          </a:stretch>
        </p:blipFill>
        <p:spPr>
          <a:xfrm>
            <a:off x="7238331" y="4075681"/>
            <a:ext cx="314992" cy="322192"/>
          </a:xfrm>
          <a:prstGeom prst="rect">
            <a:avLst/>
          </a:prstGeom>
        </p:spPr>
      </p:pic>
      <p:sp>
        <p:nvSpPr>
          <p:cNvPr id="21" name="TextBox 20">
            <a:extLst>
              <a:ext uri="{FF2B5EF4-FFF2-40B4-BE49-F238E27FC236}">
                <a16:creationId xmlns:a16="http://schemas.microsoft.com/office/drawing/2014/main" id="{D5530C6C-52F1-CE05-7D40-EFA26D464D56}"/>
              </a:ext>
            </a:extLst>
          </p:cNvPr>
          <p:cNvSpPr txBox="1"/>
          <p:nvPr/>
        </p:nvSpPr>
        <p:spPr>
          <a:xfrm>
            <a:off x="6607986" y="4520259"/>
            <a:ext cx="1632178" cy="400110"/>
          </a:xfrm>
          <a:prstGeom prst="rect">
            <a:avLst/>
          </a:prstGeom>
          <a:noFill/>
        </p:spPr>
        <p:txBody>
          <a:bodyPr wrap="none" rtlCol="0">
            <a:spAutoFit/>
          </a:bodyPr>
          <a:lstStyle/>
          <a:p>
            <a:pPr algn="ctr"/>
            <a:r>
              <a:rPr lang="en-US" sz="1000" dirty="0"/>
              <a:t>Python</a:t>
            </a:r>
          </a:p>
          <a:p>
            <a:pPr algn="ctr"/>
            <a:r>
              <a:rPr lang="en-US" sz="1000" dirty="0"/>
              <a:t>Compile &amp; Execute app.py</a:t>
            </a:r>
            <a:endParaRPr lang="en-SG" sz="1000" dirty="0"/>
          </a:p>
        </p:txBody>
      </p:sp>
      <p:cxnSp>
        <p:nvCxnSpPr>
          <p:cNvPr id="23" name="Straight Arrow Connector 22">
            <a:extLst>
              <a:ext uri="{FF2B5EF4-FFF2-40B4-BE49-F238E27FC236}">
                <a16:creationId xmlns:a16="http://schemas.microsoft.com/office/drawing/2014/main" id="{D48E1709-39AF-8709-BA6A-2430156A73C8}"/>
              </a:ext>
            </a:extLst>
          </p:cNvPr>
          <p:cNvCxnSpPr>
            <a:cxnSpLocks/>
          </p:cNvCxnSpPr>
          <p:nvPr/>
        </p:nvCxnSpPr>
        <p:spPr>
          <a:xfrm flipH="1">
            <a:off x="5027524" y="2706348"/>
            <a:ext cx="1741145" cy="1010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78ED391A-78AB-A970-A0BF-2BAB9BC5A78E}"/>
              </a:ext>
            </a:extLst>
          </p:cNvPr>
          <p:cNvSpPr txBox="1"/>
          <p:nvPr/>
        </p:nvSpPr>
        <p:spPr>
          <a:xfrm>
            <a:off x="9125574" y="5019132"/>
            <a:ext cx="806631" cy="246221"/>
          </a:xfrm>
          <a:prstGeom prst="rect">
            <a:avLst/>
          </a:prstGeom>
          <a:noFill/>
        </p:spPr>
        <p:txBody>
          <a:bodyPr wrap="none" rtlCol="0">
            <a:spAutoFit/>
          </a:bodyPr>
          <a:lstStyle/>
          <a:p>
            <a:pPr algn="ctr"/>
            <a:r>
              <a:rPr lang="en-US" sz="1000" dirty="0"/>
              <a:t>Notepad++</a:t>
            </a:r>
          </a:p>
        </p:txBody>
      </p:sp>
      <p:pic>
        <p:nvPicPr>
          <p:cNvPr id="41" name="Picture 40">
            <a:extLst>
              <a:ext uri="{FF2B5EF4-FFF2-40B4-BE49-F238E27FC236}">
                <a16:creationId xmlns:a16="http://schemas.microsoft.com/office/drawing/2014/main" id="{8759853F-838F-A008-BC9C-5400FAE99D44}"/>
              </a:ext>
            </a:extLst>
          </p:cNvPr>
          <p:cNvPicPr>
            <a:picLocks noChangeAspect="1"/>
          </p:cNvPicPr>
          <p:nvPr/>
        </p:nvPicPr>
        <p:blipFill>
          <a:blip r:embed="rId7"/>
          <a:stretch>
            <a:fillRect/>
          </a:stretch>
        </p:blipFill>
        <p:spPr>
          <a:xfrm>
            <a:off x="7246386" y="5419242"/>
            <a:ext cx="355377" cy="349519"/>
          </a:xfrm>
          <a:prstGeom prst="rect">
            <a:avLst/>
          </a:prstGeom>
        </p:spPr>
      </p:pic>
      <p:sp>
        <p:nvSpPr>
          <p:cNvPr id="45" name="TextBox 44">
            <a:extLst>
              <a:ext uri="{FF2B5EF4-FFF2-40B4-BE49-F238E27FC236}">
                <a16:creationId xmlns:a16="http://schemas.microsoft.com/office/drawing/2014/main" id="{2002D5F0-9361-BC3D-DDC5-2E48E5FD808A}"/>
              </a:ext>
            </a:extLst>
          </p:cNvPr>
          <p:cNvSpPr txBox="1"/>
          <p:nvPr/>
        </p:nvSpPr>
        <p:spPr>
          <a:xfrm>
            <a:off x="6143916" y="5867524"/>
            <a:ext cx="2560316" cy="553998"/>
          </a:xfrm>
          <a:prstGeom prst="rect">
            <a:avLst/>
          </a:prstGeom>
          <a:noFill/>
        </p:spPr>
        <p:txBody>
          <a:bodyPr wrap="none" rtlCol="0">
            <a:spAutoFit/>
          </a:bodyPr>
          <a:lstStyle/>
          <a:p>
            <a:pPr algn="ctr"/>
            <a:r>
              <a:rPr lang="en-US" sz="1000" dirty="0"/>
              <a:t>Chrome Browser</a:t>
            </a:r>
          </a:p>
          <a:p>
            <a:pPr algn="ctr"/>
            <a:r>
              <a:rPr lang="en-US" sz="1000" dirty="0"/>
              <a:t>Launch index.html @ </a:t>
            </a:r>
            <a:r>
              <a:rPr lang="en-US" sz="1000" dirty="0">
                <a:hlinkClick r:id="rId8"/>
              </a:rPr>
              <a:t>http://localhost:8080</a:t>
            </a:r>
            <a:endParaRPr lang="en-US" sz="1000" dirty="0"/>
          </a:p>
          <a:p>
            <a:pPr algn="ctr"/>
            <a:r>
              <a:rPr lang="en-US" sz="1000" dirty="0"/>
              <a:t>Test and Debug HTML, JS and CSS code</a:t>
            </a:r>
            <a:endParaRPr lang="en-SG" sz="1000" dirty="0"/>
          </a:p>
        </p:txBody>
      </p:sp>
      <p:cxnSp>
        <p:nvCxnSpPr>
          <p:cNvPr id="48" name="Straight Arrow Connector 47">
            <a:extLst>
              <a:ext uri="{FF2B5EF4-FFF2-40B4-BE49-F238E27FC236}">
                <a16:creationId xmlns:a16="http://schemas.microsoft.com/office/drawing/2014/main" id="{B789C15F-FB55-27C7-644C-6B1B62E15344}"/>
              </a:ext>
            </a:extLst>
          </p:cNvPr>
          <p:cNvCxnSpPr>
            <a:cxnSpLocks/>
            <a:stCxn id="41" idx="0"/>
            <a:endCxn id="21" idx="2"/>
          </p:cNvCxnSpPr>
          <p:nvPr/>
        </p:nvCxnSpPr>
        <p:spPr>
          <a:xfrm flipV="1">
            <a:off x="7424075" y="4920369"/>
            <a:ext cx="0" cy="49887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06DB6358-3DBF-723D-8819-3020A057FECA}"/>
              </a:ext>
            </a:extLst>
          </p:cNvPr>
          <p:cNvCxnSpPr>
            <a:cxnSpLocks/>
          </p:cNvCxnSpPr>
          <p:nvPr/>
        </p:nvCxnSpPr>
        <p:spPr>
          <a:xfrm flipV="1">
            <a:off x="7391074" y="2815074"/>
            <a:ext cx="0" cy="11177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8CEF7FB6-3576-E320-09FA-FE5E076C2D40}"/>
              </a:ext>
            </a:extLst>
          </p:cNvPr>
          <p:cNvSpPr txBox="1"/>
          <p:nvPr/>
        </p:nvSpPr>
        <p:spPr>
          <a:xfrm>
            <a:off x="6312584" y="3412038"/>
            <a:ext cx="1129966" cy="400110"/>
          </a:xfrm>
          <a:prstGeom prst="rect">
            <a:avLst/>
          </a:prstGeom>
          <a:noFill/>
        </p:spPr>
        <p:txBody>
          <a:bodyPr wrap="square" rtlCol="0">
            <a:spAutoFit/>
          </a:bodyPr>
          <a:lstStyle/>
          <a:p>
            <a:pPr algn="ctr"/>
            <a:r>
              <a:rPr lang="en-US" sz="1000" dirty="0"/>
              <a:t>Copy files for deployment</a:t>
            </a:r>
            <a:endParaRPr lang="en-SG" sz="1000" dirty="0"/>
          </a:p>
        </p:txBody>
      </p:sp>
      <p:sp>
        <p:nvSpPr>
          <p:cNvPr id="63" name="TextBox 62">
            <a:extLst>
              <a:ext uri="{FF2B5EF4-FFF2-40B4-BE49-F238E27FC236}">
                <a16:creationId xmlns:a16="http://schemas.microsoft.com/office/drawing/2014/main" id="{44B0A221-BBC9-0DB7-BC96-1E7211977BCA}"/>
              </a:ext>
            </a:extLst>
          </p:cNvPr>
          <p:cNvSpPr txBox="1"/>
          <p:nvPr/>
        </p:nvSpPr>
        <p:spPr>
          <a:xfrm>
            <a:off x="5089475" y="2712549"/>
            <a:ext cx="699878" cy="553998"/>
          </a:xfrm>
          <a:prstGeom prst="rect">
            <a:avLst/>
          </a:prstGeom>
          <a:noFill/>
        </p:spPr>
        <p:txBody>
          <a:bodyPr wrap="square" rtlCol="0">
            <a:spAutoFit/>
          </a:bodyPr>
          <a:lstStyle/>
          <a:p>
            <a:pPr algn="ctr"/>
            <a:r>
              <a:rPr lang="en-US" sz="1000" dirty="0"/>
              <a:t>Sync files to GitHub</a:t>
            </a:r>
            <a:endParaRPr lang="en-SG" sz="1000" dirty="0"/>
          </a:p>
        </p:txBody>
      </p:sp>
      <p:cxnSp>
        <p:nvCxnSpPr>
          <p:cNvPr id="64" name="Straight Arrow Connector 63">
            <a:extLst>
              <a:ext uri="{FF2B5EF4-FFF2-40B4-BE49-F238E27FC236}">
                <a16:creationId xmlns:a16="http://schemas.microsoft.com/office/drawing/2014/main" id="{986CC79C-1C35-7B73-8D90-9D076C75E1CD}"/>
              </a:ext>
            </a:extLst>
          </p:cNvPr>
          <p:cNvCxnSpPr>
            <a:cxnSpLocks/>
            <a:stCxn id="116" idx="1"/>
            <a:endCxn id="76" idx="3"/>
          </p:cNvCxnSpPr>
          <p:nvPr/>
        </p:nvCxnSpPr>
        <p:spPr>
          <a:xfrm flipH="1">
            <a:off x="2700793" y="3808449"/>
            <a:ext cx="1593553" cy="2793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D674CDD1-9876-D7CD-3E0C-D4802C9FFB1F}"/>
              </a:ext>
            </a:extLst>
          </p:cNvPr>
          <p:cNvSpPr txBox="1"/>
          <p:nvPr/>
        </p:nvSpPr>
        <p:spPr>
          <a:xfrm>
            <a:off x="2861824" y="3872503"/>
            <a:ext cx="937218" cy="553998"/>
          </a:xfrm>
          <a:prstGeom prst="rect">
            <a:avLst/>
          </a:prstGeom>
          <a:noFill/>
        </p:spPr>
        <p:txBody>
          <a:bodyPr wrap="square" rtlCol="0">
            <a:spAutoFit/>
          </a:bodyPr>
          <a:lstStyle/>
          <a:p>
            <a:pPr algn="ctr"/>
            <a:r>
              <a:rPr lang="en-US" sz="1000" dirty="0"/>
              <a:t>Compile &amp;</a:t>
            </a:r>
          </a:p>
          <a:p>
            <a:pPr algn="ctr"/>
            <a:r>
              <a:rPr lang="en-US" sz="1000" dirty="0"/>
              <a:t>Deploy App to Heroku</a:t>
            </a:r>
            <a:endParaRPr lang="en-SG" sz="1000" dirty="0"/>
          </a:p>
        </p:txBody>
      </p:sp>
      <p:sp>
        <p:nvSpPr>
          <p:cNvPr id="72" name="Title 1">
            <a:extLst>
              <a:ext uri="{FF2B5EF4-FFF2-40B4-BE49-F238E27FC236}">
                <a16:creationId xmlns:a16="http://schemas.microsoft.com/office/drawing/2014/main" id="{76E39AAE-2276-23F6-7511-C63A5BBD9C62}"/>
              </a:ext>
            </a:extLst>
          </p:cNvPr>
          <p:cNvSpPr>
            <a:spLocks noGrp="1"/>
          </p:cNvSpPr>
          <p:nvPr>
            <p:ph type="title"/>
          </p:nvPr>
        </p:nvSpPr>
        <p:spPr>
          <a:xfrm>
            <a:off x="466530" y="0"/>
            <a:ext cx="10681853" cy="1325563"/>
          </a:xfrm>
        </p:spPr>
        <p:txBody>
          <a:bodyPr>
            <a:normAutofit/>
          </a:bodyPr>
          <a:lstStyle/>
          <a:p>
            <a:r>
              <a:rPr lang="en-SG" sz="4000" b="1" dirty="0">
                <a:effectLst>
                  <a:outerShdw blurRad="38100" dist="38100" dir="2700000" algn="tl">
                    <a:srgbClr val="000000">
                      <a:alpha val="43137"/>
                    </a:srgbClr>
                  </a:outerShdw>
                </a:effectLst>
              </a:rPr>
              <a:t>Development to DEPLOYMENT Overview</a:t>
            </a:r>
          </a:p>
        </p:txBody>
      </p:sp>
      <p:pic>
        <p:nvPicPr>
          <p:cNvPr id="77" name="Picture 76">
            <a:extLst>
              <a:ext uri="{FF2B5EF4-FFF2-40B4-BE49-F238E27FC236}">
                <a16:creationId xmlns:a16="http://schemas.microsoft.com/office/drawing/2014/main" id="{F7E544D3-7706-2DB5-ADF7-B25610D29EC0}"/>
              </a:ext>
            </a:extLst>
          </p:cNvPr>
          <p:cNvPicPr>
            <a:picLocks noChangeAspect="1"/>
          </p:cNvPicPr>
          <p:nvPr/>
        </p:nvPicPr>
        <p:blipFill>
          <a:blip r:embed="rId9"/>
          <a:stretch>
            <a:fillRect/>
          </a:stretch>
        </p:blipFill>
        <p:spPr>
          <a:xfrm>
            <a:off x="9406147" y="3318024"/>
            <a:ext cx="466542" cy="565107"/>
          </a:xfrm>
          <a:prstGeom prst="rect">
            <a:avLst/>
          </a:prstGeom>
        </p:spPr>
      </p:pic>
      <p:sp>
        <p:nvSpPr>
          <p:cNvPr id="85" name="TextBox 84">
            <a:extLst>
              <a:ext uri="{FF2B5EF4-FFF2-40B4-BE49-F238E27FC236}">
                <a16:creationId xmlns:a16="http://schemas.microsoft.com/office/drawing/2014/main" id="{A2D4BE11-3167-9E73-1BB4-47977D586D9A}"/>
              </a:ext>
            </a:extLst>
          </p:cNvPr>
          <p:cNvSpPr txBox="1"/>
          <p:nvPr/>
        </p:nvSpPr>
        <p:spPr>
          <a:xfrm>
            <a:off x="8580475" y="3913376"/>
            <a:ext cx="2117887" cy="400110"/>
          </a:xfrm>
          <a:prstGeom prst="rect">
            <a:avLst/>
          </a:prstGeom>
          <a:noFill/>
        </p:spPr>
        <p:txBody>
          <a:bodyPr wrap="none" rtlCol="0">
            <a:spAutoFit/>
          </a:bodyPr>
          <a:lstStyle/>
          <a:p>
            <a:pPr algn="ctr"/>
            <a:r>
              <a:rPr lang="en-US" sz="1000" dirty="0"/>
              <a:t>Kaggle</a:t>
            </a:r>
          </a:p>
          <a:p>
            <a:pPr algn="ctr"/>
            <a:r>
              <a:rPr lang="en-US" sz="1000" dirty="0"/>
              <a:t>Edit and troubleshoot python code</a:t>
            </a:r>
            <a:endParaRPr lang="en-SG" sz="1000" dirty="0"/>
          </a:p>
        </p:txBody>
      </p:sp>
      <p:cxnSp>
        <p:nvCxnSpPr>
          <p:cNvPr id="88" name="Connector: Elbow 87">
            <a:extLst>
              <a:ext uri="{FF2B5EF4-FFF2-40B4-BE49-F238E27FC236}">
                <a16:creationId xmlns:a16="http://schemas.microsoft.com/office/drawing/2014/main" id="{6E3A3613-BEBB-6AB9-23CD-003D2E2B8ACC}"/>
              </a:ext>
            </a:extLst>
          </p:cNvPr>
          <p:cNvCxnSpPr>
            <a:stCxn id="77" idx="1"/>
            <a:endCxn id="18" idx="3"/>
          </p:cNvCxnSpPr>
          <p:nvPr/>
        </p:nvCxnSpPr>
        <p:spPr>
          <a:xfrm rot="10800000" flipV="1">
            <a:off x="7553323" y="3600577"/>
            <a:ext cx="1852824" cy="636199"/>
          </a:xfrm>
          <a:prstGeom prst="bentConnector3">
            <a:avLst>
              <a:gd name="adj1" fmla="val 56339"/>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8310A3AC-3C3F-D89F-D8AF-FE355E2034C1}"/>
              </a:ext>
            </a:extLst>
          </p:cNvPr>
          <p:cNvCxnSpPr>
            <a:cxnSpLocks/>
            <a:stCxn id="29" idx="1"/>
            <a:endCxn id="18" idx="3"/>
          </p:cNvCxnSpPr>
          <p:nvPr/>
        </p:nvCxnSpPr>
        <p:spPr>
          <a:xfrm rot="10800000">
            <a:off x="7553323" y="4236778"/>
            <a:ext cx="1656160" cy="52821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 name="Google Shape;566;g14943aa0bf3_0_82">
            <a:extLst>
              <a:ext uri="{FF2B5EF4-FFF2-40B4-BE49-F238E27FC236}">
                <a16:creationId xmlns:a16="http://schemas.microsoft.com/office/drawing/2014/main" id="{B9B577CD-C5A5-1401-006E-589F9948265A}"/>
              </a:ext>
            </a:extLst>
          </p:cNvPr>
          <p:cNvSpPr txBox="1">
            <a:spLocks noGrp="1"/>
          </p:cNvSpPr>
          <p:nvPr/>
        </p:nvSpPr>
        <p:spPr>
          <a:xfrm>
            <a:off x="7858635" y="1882711"/>
            <a:ext cx="3048613" cy="123619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r>
              <a:rPr lang="en-US" sz="1100" b="1" i="0" u="sng" dirty="0">
                <a:solidFill>
                  <a:srgbClr val="202124"/>
                </a:solidFill>
                <a:effectLst/>
                <a:latin typeface="+mn-lt"/>
              </a:rPr>
              <a:t>GitHub Desktop</a:t>
            </a:r>
            <a:r>
              <a:rPr lang="en-US" sz="1100" i="0" dirty="0">
                <a:solidFill>
                  <a:srgbClr val="202124"/>
                </a:solidFill>
                <a:effectLst/>
                <a:latin typeface="+mn-lt"/>
              </a:rPr>
              <a:t> is an application that enables you to interact with GitHub using a GUI instead of a web browser</a:t>
            </a:r>
          </a:p>
          <a:p>
            <a:pPr marL="176213" lvl="0" indent="-176213" algn="l" rtl="0">
              <a:spcBef>
                <a:spcPts val="0"/>
              </a:spcBef>
              <a:spcAft>
                <a:spcPts val="0"/>
              </a:spcAft>
              <a:buSzPct val="100000"/>
              <a:buChar char="●"/>
            </a:pPr>
            <a:r>
              <a:rPr lang="en-US" sz="1100" dirty="0">
                <a:latin typeface="+mn-lt"/>
              </a:rPr>
              <a:t>Desktop version of GitHub allow upload up to 100Mb per file</a:t>
            </a:r>
            <a:endParaRPr lang="en-US" sz="1100" dirty="0">
              <a:solidFill>
                <a:schemeClr val="dk1"/>
              </a:solidFill>
              <a:latin typeface="+mn-lt"/>
            </a:endParaRPr>
          </a:p>
          <a:p>
            <a:pPr marL="0" lvl="0" indent="0" algn="l" rtl="0">
              <a:spcBef>
                <a:spcPts val="1000"/>
              </a:spcBef>
              <a:spcAft>
                <a:spcPts val="0"/>
              </a:spcAft>
              <a:buNone/>
            </a:pPr>
            <a:endParaRPr lang="en-US" sz="1100" dirty="0">
              <a:solidFill>
                <a:schemeClr val="dk1"/>
              </a:solidFill>
              <a:latin typeface="+mn-lt"/>
            </a:endParaRPr>
          </a:p>
        </p:txBody>
      </p:sp>
      <p:sp>
        <p:nvSpPr>
          <p:cNvPr id="5" name="Google Shape;566;g14943aa0bf3_0_82">
            <a:extLst>
              <a:ext uri="{FF2B5EF4-FFF2-40B4-BE49-F238E27FC236}">
                <a16:creationId xmlns:a16="http://schemas.microsoft.com/office/drawing/2014/main" id="{C7F9FC41-CE69-C544-3ACE-9E62CDE8DD48}"/>
              </a:ext>
            </a:extLst>
          </p:cNvPr>
          <p:cNvSpPr txBox="1">
            <a:spLocks noGrp="1"/>
          </p:cNvSpPr>
          <p:nvPr/>
        </p:nvSpPr>
        <p:spPr>
          <a:xfrm>
            <a:off x="8830483" y="5290756"/>
            <a:ext cx="2266039" cy="938678"/>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r>
              <a:rPr lang="en-US" sz="1100" b="1" u="sng" dirty="0">
                <a:solidFill>
                  <a:srgbClr val="202124"/>
                </a:solidFill>
                <a:latin typeface="+mn-lt"/>
              </a:rPr>
              <a:t>Notepad++</a:t>
            </a:r>
            <a:r>
              <a:rPr lang="en-US" sz="1100" dirty="0">
                <a:solidFill>
                  <a:srgbClr val="202124"/>
                </a:solidFill>
                <a:latin typeface="+mn-lt"/>
              </a:rPr>
              <a:t> is a text and source code editor. </a:t>
            </a:r>
          </a:p>
          <a:p>
            <a:pPr marL="176213" lvl="0" indent="-176213" algn="l" rtl="0">
              <a:spcBef>
                <a:spcPts val="0"/>
              </a:spcBef>
              <a:spcAft>
                <a:spcPts val="0"/>
              </a:spcAft>
              <a:buSzPct val="100000"/>
              <a:buChar char="●"/>
            </a:pPr>
            <a:r>
              <a:rPr lang="en-US" sz="1100" dirty="0">
                <a:latin typeface="+mn-lt"/>
              </a:rPr>
              <a:t>Notepad++ was used in our development of the HTML, </a:t>
            </a:r>
            <a:r>
              <a:rPr lang="en-US" sz="1100" dirty="0" err="1">
                <a:latin typeface="+mn-lt"/>
              </a:rPr>
              <a:t>css</a:t>
            </a:r>
            <a:r>
              <a:rPr lang="en-US" sz="1100" dirty="0">
                <a:latin typeface="+mn-lt"/>
              </a:rPr>
              <a:t> and JavaScript file. </a:t>
            </a:r>
            <a:endParaRPr lang="en-US" sz="1100" dirty="0">
              <a:solidFill>
                <a:schemeClr val="dk1"/>
              </a:solidFill>
              <a:latin typeface="+mn-lt"/>
            </a:endParaRPr>
          </a:p>
        </p:txBody>
      </p:sp>
      <p:pic>
        <p:nvPicPr>
          <p:cNvPr id="29" name="Picture 28">
            <a:extLst>
              <a:ext uri="{FF2B5EF4-FFF2-40B4-BE49-F238E27FC236}">
                <a16:creationId xmlns:a16="http://schemas.microsoft.com/office/drawing/2014/main" id="{E082D785-90F6-B309-A894-A64BE9687664}"/>
              </a:ext>
            </a:extLst>
          </p:cNvPr>
          <p:cNvPicPr>
            <a:picLocks noChangeAspect="1"/>
          </p:cNvPicPr>
          <p:nvPr/>
        </p:nvPicPr>
        <p:blipFill>
          <a:blip r:embed="rId10"/>
          <a:stretch>
            <a:fillRect/>
          </a:stretch>
        </p:blipFill>
        <p:spPr>
          <a:xfrm>
            <a:off x="9209483" y="4477826"/>
            <a:ext cx="567404" cy="574324"/>
          </a:xfrm>
          <a:prstGeom prst="rect">
            <a:avLst/>
          </a:prstGeom>
        </p:spPr>
      </p:pic>
      <p:sp>
        <p:nvSpPr>
          <p:cNvPr id="2" name="Rectangle 1">
            <a:extLst>
              <a:ext uri="{FF2B5EF4-FFF2-40B4-BE49-F238E27FC236}">
                <a16:creationId xmlns:a16="http://schemas.microsoft.com/office/drawing/2014/main" id="{7B2A7956-9498-A832-498A-16C503B3C6DE}"/>
              </a:ext>
            </a:extLst>
          </p:cNvPr>
          <p:cNvSpPr/>
          <p:nvPr/>
        </p:nvSpPr>
        <p:spPr>
          <a:xfrm>
            <a:off x="1586598" y="2316480"/>
            <a:ext cx="3485377" cy="3188319"/>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SG"/>
          </a:p>
        </p:txBody>
      </p:sp>
      <p:sp>
        <p:nvSpPr>
          <p:cNvPr id="6" name="TextBox 5">
            <a:extLst>
              <a:ext uri="{FF2B5EF4-FFF2-40B4-BE49-F238E27FC236}">
                <a16:creationId xmlns:a16="http://schemas.microsoft.com/office/drawing/2014/main" id="{878B9B84-B73F-097D-1395-1F1E644002DB}"/>
              </a:ext>
            </a:extLst>
          </p:cNvPr>
          <p:cNvSpPr txBox="1"/>
          <p:nvPr/>
        </p:nvSpPr>
        <p:spPr>
          <a:xfrm>
            <a:off x="2851517" y="1353201"/>
            <a:ext cx="947525" cy="338554"/>
          </a:xfrm>
          <a:prstGeom prst="rect">
            <a:avLst/>
          </a:prstGeom>
          <a:noFill/>
        </p:spPr>
        <p:txBody>
          <a:bodyPr wrap="square" rtlCol="0">
            <a:spAutoFit/>
          </a:bodyPr>
          <a:lstStyle/>
          <a:p>
            <a:pPr algn="ctr"/>
            <a:r>
              <a:rPr lang="en-US" sz="1600" b="1" dirty="0"/>
              <a:t>LIVE</a:t>
            </a:r>
            <a:endParaRPr lang="en-SG" sz="1600" b="1" dirty="0"/>
          </a:p>
        </p:txBody>
      </p:sp>
      <p:sp>
        <p:nvSpPr>
          <p:cNvPr id="9" name="TextBox 8">
            <a:extLst>
              <a:ext uri="{FF2B5EF4-FFF2-40B4-BE49-F238E27FC236}">
                <a16:creationId xmlns:a16="http://schemas.microsoft.com/office/drawing/2014/main" id="{8A2DA61C-4693-5C8A-4535-FFDB6A3C3D91}"/>
              </a:ext>
            </a:extLst>
          </p:cNvPr>
          <p:cNvSpPr txBox="1"/>
          <p:nvPr/>
        </p:nvSpPr>
        <p:spPr>
          <a:xfrm>
            <a:off x="7553323" y="1311781"/>
            <a:ext cx="1572251" cy="338554"/>
          </a:xfrm>
          <a:prstGeom prst="rect">
            <a:avLst/>
          </a:prstGeom>
          <a:noFill/>
        </p:spPr>
        <p:txBody>
          <a:bodyPr wrap="square" rtlCol="0">
            <a:spAutoFit/>
          </a:bodyPr>
          <a:lstStyle/>
          <a:p>
            <a:pPr algn="ctr"/>
            <a:r>
              <a:rPr lang="en-US" sz="1600" b="1" dirty="0"/>
              <a:t>DEVELOPMENT</a:t>
            </a:r>
            <a:endParaRPr lang="en-SG" sz="1600" b="1" dirty="0"/>
          </a:p>
        </p:txBody>
      </p:sp>
      <p:cxnSp>
        <p:nvCxnSpPr>
          <p:cNvPr id="12" name="Straight Connector 11">
            <a:extLst>
              <a:ext uri="{FF2B5EF4-FFF2-40B4-BE49-F238E27FC236}">
                <a16:creationId xmlns:a16="http://schemas.microsoft.com/office/drawing/2014/main" id="{38F69168-02A3-C0A5-0A7B-C82CF81C2D83}"/>
              </a:ext>
            </a:extLst>
          </p:cNvPr>
          <p:cNvCxnSpPr/>
          <p:nvPr/>
        </p:nvCxnSpPr>
        <p:spPr>
          <a:xfrm>
            <a:off x="5789353" y="1235360"/>
            <a:ext cx="0" cy="5295542"/>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59CF80E2-D131-DB2F-1220-4EE0BA4CD7E7}"/>
              </a:ext>
            </a:extLst>
          </p:cNvPr>
          <p:cNvSpPr/>
          <p:nvPr/>
        </p:nvSpPr>
        <p:spPr>
          <a:xfrm>
            <a:off x="6141719" y="1691754"/>
            <a:ext cx="5343143" cy="472976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328100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36" name="Title 1">
            <a:extLst>
              <a:ext uri="{FF2B5EF4-FFF2-40B4-BE49-F238E27FC236}">
                <a16:creationId xmlns:a16="http://schemas.microsoft.com/office/drawing/2014/main" id="{D2790904-D477-BB55-B6D2-62B3C484B4F6}"/>
              </a:ext>
            </a:extLst>
          </p:cNvPr>
          <p:cNvSpPr txBox="1">
            <a:spLocks noGrp="1" noRot="1" noMove="1" noResize="1" noEditPoints="1" noAdjustHandles="1" noChangeArrowheads="1" noChangeShapeType="1"/>
          </p:cNvSpPr>
          <p:nvPr/>
        </p:nvSpPr>
        <p:spPr>
          <a:xfrm>
            <a:off x="1043616" y="6773"/>
            <a:ext cx="11066731" cy="7429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endParaRPr lang="en-SG" sz="3600" b="1" dirty="0">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EAFF57F0-F74A-17FF-D46E-E738504E5987}"/>
              </a:ext>
            </a:extLst>
          </p:cNvPr>
          <p:cNvPicPr>
            <a:picLocks noChangeAspect="1"/>
          </p:cNvPicPr>
          <p:nvPr/>
        </p:nvPicPr>
        <p:blipFill>
          <a:blip r:embed="rId3"/>
          <a:stretch>
            <a:fillRect/>
          </a:stretch>
        </p:blipFill>
        <p:spPr>
          <a:xfrm>
            <a:off x="544791" y="3679680"/>
            <a:ext cx="314992" cy="322192"/>
          </a:xfrm>
          <a:prstGeom prst="rect">
            <a:avLst/>
          </a:prstGeom>
        </p:spPr>
      </p:pic>
      <p:sp>
        <p:nvSpPr>
          <p:cNvPr id="21" name="TextBox 20">
            <a:extLst>
              <a:ext uri="{FF2B5EF4-FFF2-40B4-BE49-F238E27FC236}">
                <a16:creationId xmlns:a16="http://schemas.microsoft.com/office/drawing/2014/main" id="{D5530C6C-52F1-CE05-7D40-EFA26D464D56}"/>
              </a:ext>
            </a:extLst>
          </p:cNvPr>
          <p:cNvSpPr txBox="1"/>
          <p:nvPr/>
        </p:nvSpPr>
        <p:spPr>
          <a:xfrm>
            <a:off x="418395" y="4125302"/>
            <a:ext cx="567783" cy="246221"/>
          </a:xfrm>
          <a:prstGeom prst="rect">
            <a:avLst/>
          </a:prstGeom>
          <a:noFill/>
        </p:spPr>
        <p:txBody>
          <a:bodyPr wrap="none" rtlCol="0">
            <a:spAutoFit/>
          </a:bodyPr>
          <a:lstStyle/>
          <a:p>
            <a:pPr algn="ctr"/>
            <a:r>
              <a:rPr lang="en-US" sz="1000" dirty="0"/>
              <a:t>Python</a:t>
            </a:r>
            <a:endParaRPr lang="en-SG" sz="1000" dirty="0"/>
          </a:p>
        </p:txBody>
      </p:sp>
      <p:pic>
        <p:nvPicPr>
          <p:cNvPr id="6" name="Picture 5">
            <a:extLst>
              <a:ext uri="{FF2B5EF4-FFF2-40B4-BE49-F238E27FC236}">
                <a16:creationId xmlns:a16="http://schemas.microsoft.com/office/drawing/2014/main" id="{C7DAC411-1C64-1842-0BAF-219962F64021}"/>
              </a:ext>
            </a:extLst>
          </p:cNvPr>
          <p:cNvPicPr>
            <a:picLocks noChangeAspect="1"/>
          </p:cNvPicPr>
          <p:nvPr/>
        </p:nvPicPr>
        <p:blipFill>
          <a:blip r:embed="rId4"/>
          <a:stretch>
            <a:fillRect/>
          </a:stretch>
        </p:blipFill>
        <p:spPr>
          <a:xfrm>
            <a:off x="2060472" y="2174127"/>
            <a:ext cx="245385" cy="248396"/>
          </a:xfrm>
          <a:prstGeom prst="rect">
            <a:avLst/>
          </a:prstGeom>
        </p:spPr>
      </p:pic>
      <p:sp>
        <p:nvSpPr>
          <p:cNvPr id="9" name="TextBox 8">
            <a:extLst>
              <a:ext uri="{FF2B5EF4-FFF2-40B4-BE49-F238E27FC236}">
                <a16:creationId xmlns:a16="http://schemas.microsoft.com/office/drawing/2014/main" id="{089088B2-D011-165F-A92F-028C2F569245}"/>
              </a:ext>
            </a:extLst>
          </p:cNvPr>
          <p:cNvSpPr txBox="1"/>
          <p:nvPr/>
        </p:nvSpPr>
        <p:spPr>
          <a:xfrm>
            <a:off x="1934539" y="2470063"/>
            <a:ext cx="497252" cy="246221"/>
          </a:xfrm>
          <a:prstGeom prst="rect">
            <a:avLst/>
          </a:prstGeom>
          <a:noFill/>
        </p:spPr>
        <p:txBody>
          <a:bodyPr wrap="none" rtlCol="0">
            <a:spAutoFit/>
          </a:bodyPr>
          <a:lstStyle/>
          <a:p>
            <a:pPr algn="ctr"/>
            <a:r>
              <a:rPr lang="en-US" sz="1000" dirty="0" err="1"/>
              <a:t>Keras</a:t>
            </a:r>
            <a:endParaRPr lang="en-SG" sz="1000" dirty="0"/>
          </a:p>
        </p:txBody>
      </p:sp>
      <p:pic>
        <p:nvPicPr>
          <p:cNvPr id="20" name="Picture 19">
            <a:extLst>
              <a:ext uri="{FF2B5EF4-FFF2-40B4-BE49-F238E27FC236}">
                <a16:creationId xmlns:a16="http://schemas.microsoft.com/office/drawing/2014/main" id="{0F721123-1251-50E3-DF61-6E4F12A9756B}"/>
              </a:ext>
            </a:extLst>
          </p:cNvPr>
          <p:cNvPicPr>
            <a:picLocks noChangeAspect="1"/>
          </p:cNvPicPr>
          <p:nvPr/>
        </p:nvPicPr>
        <p:blipFill>
          <a:blip r:embed="rId5"/>
          <a:stretch>
            <a:fillRect/>
          </a:stretch>
        </p:blipFill>
        <p:spPr>
          <a:xfrm>
            <a:off x="1875816" y="3130671"/>
            <a:ext cx="710542" cy="232445"/>
          </a:xfrm>
          <a:prstGeom prst="rect">
            <a:avLst/>
          </a:prstGeom>
        </p:spPr>
      </p:pic>
      <p:sp>
        <p:nvSpPr>
          <p:cNvPr id="24" name="TextBox 23">
            <a:extLst>
              <a:ext uri="{FF2B5EF4-FFF2-40B4-BE49-F238E27FC236}">
                <a16:creationId xmlns:a16="http://schemas.microsoft.com/office/drawing/2014/main" id="{E77303AB-9F3B-64ED-2C31-C298F37CB67C}"/>
              </a:ext>
            </a:extLst>
          </p:cNvPr>
          <p:cNvSpPr txBox="1"/>
          <p:nvPr/>
        </p:nvSpPr>
        <p:spPr>
          <a:xfrm>
            <a:off x="1849413" y="3312817"/>
            <a:ext cx="763351" cy="246221"/>
          </a:xfrm>
          <a:prstGeom prst="rect">
            <a:avLst/>
          </a:prstGeom>
          <a:noFill/>
        </p:spPr>
        <p:txBody>
          <a:bodyPr wrap="none" rtlCol="0">
            <a:spAutoFit/>
          </a:bodyPr>
          <a:lstStyle/>
          <a:p>
            <a:pPr algn="ctr"/>
            <a:r>
              <a:rPr lang="en-US" sz="1000" dirty="0"/>
              <a:t>Matplotlib</a:t>
            </a:r>
            <a:endParaRPr lang="en-SG" sz="1000" dirty="0"/>
          </a:p>
        </p:txBody>
      </p:sp>
      <p:sp>
        <p:nvSpPr>
          <p:cNvPr id="28" name="TextBox 27">
            <a:extLst>
              <a:ext uri="{FF2B5EF4-FFF2-40B4-BE49-F238E27FC236}">
                <a16:creationId xmlns:a16="http://schemas.microsoft.com/office/drawing/2014/main" id="{1AB6F6A9-6733-FD44-7FC4-54C47F808B94}"/>
              </a:ext>
            </a:extLst>
          </p:cNvPr>
          <p:cNvSpPr txBox="1"/>
          <p:nvPr/>
        </p:nvSpPr>
        <p:spPr>
          <a:xfrm>
            <a:off x="1797252" y="4179781"/>
            <a:ext cx="893194" cy="246221"/>
          </a:xfrm>
          <a:prstGeom prst="rect">
            <a:avLst/>
          </a:prstGeom>
          <a:noFill/>
        </p:spPr>
        <p:txBody>
          <a:bodyPr wrap="none" rtlCol="0">
            <a:spAutoFit/>
          </a:bodyPr>
          <a:lstStyle/>
          <a:p>
            <a:pPr algn="ctr"/>
            <a:r>
              <a:rPr lang="en-US" sz="1000" dirty="0"/>
              <a:t>Scikit-Image</a:t>
            </a:r>
            <a:endParaRPr lang="en-SG" sz="1000" dirty="0"/>
          </a:p>
        </p:txBody>
      </p:sp>
      <p:pic>
        <p:nvPicPr>
          <p:cNvPr id="32" name="Picture 31">
            <a:extLst>
              <a:ext uri="{FF2B5EF4-FFF2-40B4-BE49-F238E27FC236}">
                <a16:creationId xmlns:a16="http://schemas.microsoft.com/office/drawing/2014/main" id="{B7A2ABF5-89D6-C926-4A2C-453BA8240896}"/>
              </a:ext>
            </a:extLst>
          </p:cNvPr>
          <p:cNvPicPr>
            <a:picLocks noChangeAspect="1"/>
          </p:cNvPicPr>
          <p:nvPr/>
        </p:nvPicPr>
        <p:blipFill>
          <a:blip r:embed="rId6"/>
          <a:stretch>
            <a:fillRect/>
          </a:stretch>
        </p:blipFill>
        <p:spPr>
          <a:xfrm>
            <a:off x="2066585" y="4707082"/>
            <a:ext cx="354522" cy="337368"/>
          </a:xfrm>
          <a:prstGeom prst="rect">
            <a:avLst/>
          </a:prstGeom>
        </p:spPr>
      </p:pic>
      <p:sp>
        <p:nvSpPr>
          <p:cNvPr id="35" name="TextBox 34">
            <a:extLst>
              <a:ext uri="{FF2B5EF4-FFF2-40B4-BE49-F238E27FC236}">
                <a16:creationId xmlns:a16="http://schemas.microsoft.com/office/drawing/2014/main" id="{955DF9BA-BC1C-D94B-4BC4-B5C2307BB006}"/>
              </a:ext>
            </a:extLst>
          </p:cNvPr>
          <p:cNvSpPr txBox="1"/>
          <p:nvPr/>
        </p:nvSpPr>
        <p:spPr>
          <a:xfrm>
            <a:off x="1918283" y="5101920"/>
            <a:ext cx="580608" cy="246221"/>
          </a:xfrm>
          <a:prstGeom prst="rect">
            <a:avLst/>
          </a:prstGeom>
          <a:noFill/>
        </p:spPr>
        <p:txBody>
          <a:bodyPr wrap="none" rtlCol="0">
            <a:spAutoFit/>
          </a:bodyPr>
          <a:lstStyle/>
          <a:p>
            <a:pPr algn="ctr"/>
            <a:r>
              <a:rPr lang="en-US" sz="1000" dirty="0" err="1"/>
              <a:t>Numpy</a:t>
            </a:r>
            <a:endParaRPr lang="en-SG" sz="1000" dirty="0"/>
          </a:p>
        </p:txBody>
      </p:sp>
      <p:pic>
        <p:nvPicPr>
          <p:cNvPr id="38" name="Picture 37">
            <a:extLst>
              <a:ext uri="{FF2B5EF4-FFF2-40B4-BE49-F238E27FC236}">
                <a16:creationId xmlns:a16="http://schemas.microsoft.com/office/drawing/2014/main" id="{FC69014D-FE2D-8CF2-CEB8-648FACF458A9}"/>
              </a:ext>
            </a:extLst>
          </p:cNvPr>
          <p:cNvPicPr>
            <a:picLocks noChangeAspect="1"/>
          </p:cNvPicPr>
          <p:nvPr/>
        </p:nvPicPr>
        <p:blipFill>
          <a:blip r:embed="rId7"/>
          <a:stretch>
            <a:fillRect/>
          </a:stretch>
        </p:blipFill>
        <p:spPr>
          <a:xfrm>
            <a:off x="1897859" y="1483074"/>
            <a:ext cx="433840" cy="197462"/>
          </a:xfrm>
          <a:prstGeom prst="rect">
            <a:avLst/>
          </a:prstGeom>
        </p:spPr>
      </p:pic>
      <p:sp>
        <p:nvSpPr>
          <p:cNvPr id="40" name="TextBox 39">
            <a:extLst>
              <a:ext uri="{FF2B5EF4-FFF2-40B4-BE49-F238E27FC236}">
                <a16:creationId xmlns:a16="http://schemas.microsoft.com/office/drawing/2014/main" id="{61FEFA3D-6212-B173-00BA-32D422E9BE1D}"/>
              </a:ext>
            </a:extLst>
          </p:cNvPr>
          <p:cNvSpPr txBox="1"/>
          <p:nvPr/>
        </p:nvSpPr>
        <p:spPr>
          <a:xfrm>
            <a:off x="1909882" y="1701027"/>
            <a:ext cx="473206" cy="246221"/>
          </a:xfrm>
          <a:prstGeom prst="rect">
            <a:avLst/>
          </a:prstGeom>
          <a:noFill/>
        </p:spPr>
        <p:txBody>
          <a:bodyPr wrap="none" rtlCol="0">
            <a:spAutoFit/>
          </a:bodyPr>
          <a:lstStyle/>
          <a:p>
            <a:pPr algn="ctr"/>
            <a:r>
              <a:rPr lang="en-US" sz="1000" dirty="0"/>
              <a:t>Flask</a:t>
            </a:r>
            <a:endParaRPr lang="en-SG" sz="1000" dirty="0"/>
          </a:p>
        </p:txBody>
      </p:sp>
      <p:pic>
        <p:nvPicPr>
          <p:cNvPr id="43" name="Picture 42">
            <a:extLst>
              <a:ext uri="{FF2B5EF4-FFF2-40B4-BE49-F238E27FC236}">
                <a16:creationId xmlns:a16="http://schemas.microsoft.com/office/drawing/2014/main" id="{35CF995E-6843-EB62-24CA-1A0B38C4B9AF}"/>
              </a:ext>
            </a:extLst>
          </p:cNvPr>
          <p:cNvPicPr>
            <a:picLocks noChangeAspect="1"/>
          </p:cNvPicPr>
          <p:nvPr/>
        </p:nvPicPr>
        <p:blipFill>
          <a:blip r:embed="rId8"/>
          <a:stretch>
            <a:fillRect/>
          </a:stretch>
        </p:blipFill>
        <p:spPr>
          <a:xfrm>
            <a:off x="2046789" y="5533931"/>
            <a:ext cx="394113" cy="372873"/>
          </a:xfrm>
          <a:prstGeom prst="rect">
            <a:avLst/>
          </a:prstGeom>
        </p:spPr>
      </p:pic>
      <p:sp>
        <p:nvSpPr>
          <p:cNvPr id="46" name="TextBox 45">
            <a:extLst>
              <a:ext uri="{FF2B5EF4-FFF2-40B4-BE49-F238E27FC236}">
                <a16:creationId xmlns:a16="http://schemas.microsoft.com/office/drawing/2014/main" id="{7289C733-9760-5F53-4C30-8449AD11ADFF}"/>
              </a:ext>
            </a:extLst>
          </p:cNvPr>
          <p:cNvSpPr txBox="1"/>
          <p:nvPr/>
        </p:nvSpPr>
        <p:spPr>
          <a:xfrm>
            <a:off x="1897859" y="5877918"/>
            <a:ext cx="659156" cy="246221"/>
          </a:xfrm>
          <a:prstGeom prst="rect">
            <a:avLst/>
          </a:prstGeom>
          <a:noFill/>
        </p:spPr>
        <p:txBody>
          <a:bodyPr wrap="none" rtlCol="0">
            <a:spAutoFit/>
          </a:bodyPr>
          <a:lstStyle/>
          <a:p>
            <a:pPr algn="ctr"/>
            <a:r>
              <a:rPr lang="en-US" sz="1000" dirty="0"/>
              <a:t>IBM DB2</a:t>
            </a:r>
            <a:endParaRPr lang="en-SG" sz="1000" dirty="0"/>
          </a:p>
        </p:txBody>
      </p:sp>
      <p:pic>
        <p:nvPicPr>
          <p:cNvPr id="51" name="Picture 50">
            <a:extLst>
              <a:ext uri="{FF2B5EF4-FFF2-40B4-BE49-F238E27FC236}">
                <a16:creationId xmlns:a16="http://schemas.microsoft.com/office/drawing/2014/main" id="{1B0C4ECE-87E4-38D6-6CFC-FE5B24ECB7A8}"/>
              </a:ext>
            </a:extLst>
          </p:cNvPr>
          <p:cNvPicPr>
            <a:picLocks noChangeAspect="1"/>
          </p:cNvPicPr>
          <p:nvPr/>
        </p:nvPicPr>
        <p:blipFill>
          <a:blip r:embed="rId9"/>
          <a:stretch>
            <a:fillRect/>
          </a:stretch>
        </p:blipFill>
        <p:spPr>
          <a:xfrm>
            <a:off x="6560471" y="3620102"/>
            <a:ext cx="889779" cy="378817"/>
          </a:xfrm>
          <a:prstGeom prst="rect">
            <a:avLst/>
          </a:prstGeom>
        </p:spPr>
      </p:pic>
      <p:sp>
        <p:nvSpPr>
          <p:cNvPr id="53" name="TextBox 52">
            <a:extLst>
              <a:ext uri="{FF2B5EF4-FFF2-40B4-BE49-F238E27FC236}">
                <a16:creationId xmlns:a16="http://schemas.microsoft.com/office/drawing/2014/main" id="{80ABFB26-8EDD-1394-9FDC-EF037778C0E6}"/>
              </a:ext>
            </a:extLst>
          </p:cNvPr>
          <p:cNvSpPr txBox="1"/>
          <p:nvPr/>
        </p:nvSpPr>
        <p:spPr>
          <a:xfrm>
            <a:off x="6303088" y="4139285"/>
            <a:ext cx="1404552" cy="246221"/>
          </a:xfrm>
          <a:prstGeom prst="rect">
            <a:avLst/>
          </a:prstGeom>
          <a:noFill/>
        </p:spPr>
        <p:txBody>
          <a:bodyPr wrap="none" rtlCol="0">
            <a:spAutoFit/>
          </a:bodyPr>
          <a:lstStyle/>
          <a:p>
            <a:pPr algn="ctr"/>
            <a:r>
              <a:rPr lang="en-US" sz="1000" dirty="0"/>
              <a:t>HTML, JavaScript, </a:t>
            </a:r>
            <a:r>
              <a:rPr lang="en-US" sz="1000" dirty="0" err="1"/>
              <a:t>Css</a:t>
            </a:r>
            <a:endParaRPr lang="en-SG" sz="1000" dirty="0"/>
          </a:p>
        </p:txBody>
      </p:sp>
      <p:pic>
        <p:nvPicPr>
          <p:cNvPr id="55" name="Picture 54">
            <a:extLst>
              <a:ext uri="{FF2B5EF4-FFF2-40B4-BE49-F238E27FC236}">
                <a16:creationId xmlns:a16="http://schemas.microsoft.com/office/drawing/2014/main" id="{455ECFA5-DA47-8C11-9C5A-2831895A733E}"/>
              </a:ext>
            </a:extLst>
          </p:cNvPr>
          <p:cNvPicPr>
            <a:picLocks noChangeAspect="1"/>
          </p:cNvPicPr>
          <p:nvPr/>
        </p:nvPicPr>
        <p:blipFill>
          <a:blip r:embed="rId10"/>
          <a:stretch>
            <a:fillRect/>
          </a:stretch>
        </p:blipFill>
        <p:spPr>
          <a:xfrm>
            <a:off x="8608280" y="1572840"/>
            <a:ext cx="295931" cy="311691"/>
          </a:xfrm>
          <a:prstGeom prst="rect">
            <a:avLst/>
          </a:prstGeom>
        </p:spPr>
      </p:pic>
      <p:sp>
        <p:nvSpPr>
          <p:cNvPr id="58" name="TextBox 57">
            <a:extLst>
              <a:ext uri="{FF2B5EF4-FFF2-40B4-BE49-F238E27FC236}">
                <a16:creationId xmlns:a16="http://schemas.microsoft.com/office/drawing/2014/main" id="{7108751E-80B7-BCE0-591D-F30731C8AF86}"/>
              </a:ext>
            </a:extLst>
          </p:cNvPr>
          <p:cNvSpPr txBox="1"/>
          <p:nvPr/>
        </p:nvSpPr>
        <p:spPr>
          <a:xfrm>
            <a:off x="8493192" y="1960825"/>
            <a:ext cx="526106" cy="246221"/>
          </a:xfrm>
          <a:prstGeom prst="rect">
            <a:avLst/>
          </a:prstGeom>
          <a:noFill/>
        </p:spPr>
        <p:txBody>
          <a:bodyPr wrap="none" rtlCol="0">
            <a:spAutoFit/>
          </a:bodyPr>
          <a:lstStyle/>
          <a:p>
            <a:pPr algn="ctr"/>
            <a:r>
              <a:rPr lang="en-US" sz="1000" dirty="0" err="1"/>
              <a:t>jquery</a:t>
            </a:r>
            <a:endParaRPr lang="en-SG" sz="1000" dirty="0"/>
          </a:p>
        </p:txBody>
      </p:sp>
      <p:pic>
        <p:nvPicPr>
          <p:cNvPr id="65" name="Picture 64">
            <a:extLst>
              <a:ext uri="{FF2B5EF4-FFF2-40B4-BE49-F238E27FC236}">
                <a16:creationId xmlns:a16="http://schemas.microsoft.com/office/drawing/2014/main" id="{7FF8534C-78ED-E7BB-E732-C6C83046C342}"/>
              </a:ext>
            </a:extLst>
          </p:cNvPr>
          <p:cNvPicPr>
            <a:picLocks noChangeAspect="1"/>
          </p:cNvPicPr>
          <p:nvPr/>
        </p:nvPicPr>
        <p:blipFill>
          <a:blip r:embed="rId11"/>
          <a:stretch>
            <a:fillRect/>
          </a:stretch>
        </p:blipFill>
        <p:spPr>
          <a:xfrm>
            <a:off x="8608280" y="2634073"/>
            <a:ext cx="302307" cy="338136"/>
          </a:xfrm>
          <a:prstGeom prst="rect">
            <a:avLst/>
          </a:prstGeom>
        </p:spPr>
      </p:pic>
      <p:sp>
        <p:nvSpPr>
          <p:cNvPr id="67" name="TextBox 66">
            <a:extLst>
              <a:ext uri="{FF2B5EF4-FFF2-40B4-BE49-F238E27FC236}">
                <a16:creationId xmlns:a16="http://schemas.microsoft.com/office/drawing/2014/main" id="{A0E9315D-18E9-1354-86F3-9F7CEF9BD39E}"/>
              </a:ext>
            </a:extLst>
          </p:cNvPr>
          <p:cNvSpPr txBox="1"/>
          <p:nvPr/>
        </p:nvSpPr>
        <p:spPr>
          <a:xfrm>
            <a:off x="8290412" y="3019311"/>
            <a:ext cx="931665" cy="246221"/>
          </a:xfrm>
          <a:prstGeom prst="rect">
            <a:avLst/>
          </a:prstGeom>
          <a:noFill/>
        </p:spPr>
        <p:txBody>
          <a:bodyPr wrap="none" rtlCol="0">
            <a:spAutoFit/>
          </a:bodyPr>
          <a:lstStyle/>
          <a:p>
            <a:pPr algn="ctr"/>
            <a:r>
              <a:rPr lang="en-US" sz="1000" dirty="0"/>
              <a:t>Bootstrap 4.0</a:t>
            </a:r>
            <a:endParaRPr lang="en-SG" sz="1000" dirty="0"/>
          </a:p>
        </p:txBody>
      </p:sp>
      <p:pic>
        <p:nvPicPr>
          <p:cNvPr id="69" name="Picture 68">
            <a:extLst>
              <a:ext uri="{FF2B5EF4-FFF2-40B4-BE49-F238E27FC236}">
                <a16:creationId xmlns:a16="http://schemas.microsoft.com/office/drawing/2014/main" id="{E9CC4489-C0A6-75A9-E9D7-E4C04DC0C1AD}"/>
              </a:ext>
            </a:extLst>
          </p:cNvPr>
          <p:cNvPicPr>
            <a:picLocks noChangeAspect="1"/>
          </p:cNvPicPr>
          <p:nvPr/>
        </p:nvPicPr>
        <p:blipFill>
          <a:blip r:embed="rId12"/>
          <a:stretch>
            <a:fillRect/>
          </a:stretch>
        </p:blipFill>
        <p:spPr>
          <a:xfrm>
            <a:off x="8419489" y="5273272"/>
            <a:ext cx="897562" cy="182146"/>
          </a:xfrm>
          <a:prstGeom prst="rect">
            <a:avLst/>
          </a:prstGeom>
        </p:spPr>
      </p:pic>
      <p:sp>
        <p:nvSpPr>
          <p:cNvPr id="72" name="TextBox 71">
            <a:extLst>
              <a:ext uri="{FF2B5EF4-FFF2-40B4-BE49-F238E27FC236}">
                <a16:creationId xmlns:a16="http://schemas.microsoft.com/office/drawing/2014/main" id="{92F93500-5A48-6DBD-A138-07DCB5D4DFDA}"/>
              </a:ext>
            </a:extLst>
          </p:cNvPr>
          <p:cNvSpPr txBox="1"/>
          <p:nvPr/>
        </p:nvSpPr>
        <p:spPr>
          <a:xfrm>
            <a:off x="8470402" y="5534295"/>
            <a:ext cx="880370" cy="246221"/>
          </a:xfrm>
          <a:prstGeom prst="rect">
            <a:avLst/>
          </a:prstGeom>
          <a:noFill/>
        </p:spPr>
        <p:txBody>
          <a:bodyPr wrap="none" rtlCol="0">
            <a:spAutoFit/>
          </a:bodyPr>
          <a:lstStyle/>
          <a:p>
            <a:pPr algn="ctr"/>
            <a:r>
              <a:rPr lang="en-US" sz="1000" dirty="0" err="1"/>
              <a:t>Sweetalert</a:t>
            </a:r>
            <a:r>
              <a:rPr lang="en-US" sz="1000" dirty="0"/>
              <a:t> 2</a:t>
            </a:r>
            <a:endParaRPr lang="en-SG" sz="1000" dirty="0"/>
          </a:p>
        </p:txBody>
      </p:sp>
      <p:pic>
        <p:nvPicPr>
          <p:cNvPr id="74" name="Picture 73">
            <a:extLst>
              <a:ext uri="{FF2B5EF4-FFF2-40B4-BE49-F238E27FC236}">
                <a16:creationId xmlns:a16="http://schemas.microsoft.com/office/drawing/2014/main" id="{14B5A58C-C9CE-5B69-8C5D-7CA28F893911}"/>
              </a:ext>
            </a:extLst>
          </p:cNvPr>
          <p:cNvPicPr>
            <a:picLocks noChangeAspect="1"/>
          </p:cNvPicPr>
          <p:nvPr/>
        </p:nvPicPr>
        <p:blipFill>
          <a:blip r:embed="rId13"/>
          <a:stretch>
            <a:fillRect/>
          </a:stretch>
        </p:blipFill>
        <p:spPr>
          <a:xfrm>
            <a:off x="8362109" y="3458105"/>
            <a:ext cx="822973" cy="155698"/>
          </a:xfrm>
          <a:prstGeom prst="rect">
            <a:avLst/>
          </a:prstGeom>
        </p:spPr>
      </p:pic>
      <p:sp>
        <p:nvSpPr>
          <p:cNvPr id="77" name="TextBox 76">
            <a:extLst>
              <a:ext uri="{FF2B5EF4-FFF2-40B4-BE49-F238E27FC236}">
                <a16:creationId xmlns:a16="http://schemas.microsoft.com/office/drawing/2014/main" id="{5805AB89-F579-78BC-3781-77A144399AA1}"/>
              </a:ext>
            </a:extLst>
          </p:cNvPr>
          <p:cNvSpPr txBox="1"/>
          <p:nvPr/>
        </p:nvSpPr>
        <p:spPr>
          <a:xfrm>
            <a:off x="8376538" y="3660822"/>
            <a:ext cx="851515" cy="246221"/>
          </a:xfrm>
          <a:prstGeom prst="rect">
            <a:avLst/>
          </a:prstGeom>
          <a:noFill/>
        </p:spPr>
        <p:txBody>
          <a:bodyPr wrap="none" rtlCol="0">
            <a:spAutoFit/>
          </a:bodyPr>
          <a:lstStyle/>
          <a:p>
            <a:pPr algn="ctr"/>
            <a:r>
              <a:rPr lang="en-US" sz="1000" dirty="0"/>
              <a:t>Google Font</a:t>
            </a:r>
            <a:endParaRPr lang="en-SG" sz="1000" dirty="0"/>
          </a:p>
        </p:txBody>
      </p:sp>
      <p:pic>
        <p:nvPicPr>
          <p:cNvPr id="79" name="Picture 78">
            <a:extLst>
              <a:ext uri="{FF2B5EF4-FFF2-40B4-BE49-F238E27FC236}">
                <a16:creationId xmlns:a16="http://schemas.microsoft.com/office/drawing/2014/main" id="{19A29D9E-2220-B186-243E-7BF7D0399B85}"/>
              </a:ext>
            </a:extLst>
          </p:cNvPr>
          <p:cNvPicPr>
            <a:picLocks noChangeAspect="1"/>
          </p:cNvPicPr>
          <p:nvPr/>
        </p:nvPicPr>
        <p:blipFill>
          <a:blip r:embed="rId14"/>
          <a:stretch>
            <a:fillRect/>
          </a:stretch>
        </p:blipFill>
        <p:spPr>
          <a:xfrm>
            <a:off x="8669416" y="4262923"/>
            <a:ext cx="354522" cy="301464"/>
          </a:xfrm>
          <a:prstGeom prst="rect">
            <a:avLst/>
          </a:prstGeom>
        </p:spPr>
      </p:pic>
      <p:sp>
        <p:nvSpPr>
          <p:cNvPr id="82" name="TextBox 81">
            <a:extLst>
              <a:ext uri="{FF2B5EF4-FFF2-40B4-BE49-F238E27FC236}">
                <a16:creationId xmlns:a16="http://schemas.microsoft.com/office/drawing/2014/main" id="{6CCCCB3A-AD23-E88E-57BB-905B758EAC27}"/>
              </a:ext>
            </a:extLst>
          </p:cNvPr>
          <p:cNvSpPr txBox="1"/>
          <p:nvPr/>
        </p:nvSpPr>
        <p:spPr>
          <a:xfrm>
            <a:off x="8344769" y="4597954"/>
            <a:ext cx="1079143" cy="246221"/>
          </a:xfrm>
          <a:prstGeom prst="rect">
            <a:avLst/>
          </a:prstGeom>
          <a:noFill/>
        </p:spPr>
        <p:txBody>
          <a:bodyPr wrap="none" rtlCol="0">
            <a:spAutoFit/>
          </a:bodyPr>
          <a:lstStyle/>
          <a:p>
            <a:pPr algn="ctr"/>
            <a:r>
              <a:rPr lang="en-US" sz="1000" dirty="0"/>
              <a:t>Simple Lightbox</a:t>
            </a:r>
            <a:endParaRPr lang="en-SG" sz="1000" dirty="0"/>
          </a:p>
        </p:txBody>
      </p:sp>
      <p:sp>
        <p:nvSpPr>
          <p:cNvPr id="85" name="TextBox 84">
            <a:extLst>
              <a:ext uri="{FF2B5EF4-FFF2-40B4-BE49-F238E27FC236}">
                <a16:creationId xmlns:a16="http://schemas.microsoft.com/office/drawing/2014/main" id="{7ABB8549-E623-032C-6B55-F3E4D240B1DD}"/>
              </a:ext>
            </a:extLst>
          </p:cNvPr>
          <p:cNvSpPr txBox="1"/>
          <p:nvPr/>
        </p:nvSpPr>
        <p:spPr>
          <a:xfrm>
            <a:off x="2740818" y="2193063"/>
            <a:ext cx="1490536" cy="523220"/>
          </a:xfrm>
          <a:prstGeom prst="rect">
            <a:avLst/>
          </a:prstGeom>
          <a:noFill/>
        </p:spPr>
        <p:txBody>
          <a:bodyPr wrap="none" rtlCol="0">
            <a:spAutoFit/>
          </a:bodyPr>
          <a:lstStyle/>
          <a:p>
            <a:r>
              <a:rPr lang="en-US" sz="1400" dirty="0"/>
              <a:t>Load Model</a:t>
            </a:r>
          </a:p>
          <a:p>
            <a:r>
              <a:rPr lang="en-US" sz="1400" dirty="0"/>
              <a:t>Model Prediction</a:t>
            </a:r>
            <a:endParaRPr lang="en-SG" sz="1400" dirty="0"/>
          </a:p>
        </p:txBody>
      </p:sp>
      <p:sp>
        <p:nvSpPr>
          <p:cNvPr id="87" name="TextBox 86">
            <a:extLst>
              <a:ext uri="{FF2B5EF4-FFF2-40B4-BE49-F238E27FC236}">
                <a16:creationId xmlns:a16="http://schemas.microsoft.com/office/drawing/2014/main" id="{56E9C0D4-6951-D11A-037F-62BC62636B21}"/>
              </a:ext>
            </a:extLst>
          </p:cNvPr>
          <p:cNvSpPr txBox="1"/>
          <p:nvPr/>
        </p:nvSpPr>
        <p:spPr>
          <a:xfrm>
            <a:off x="2711451" y="1540669"/>
            <a:ext cx="1235018" cy="307777"/>
          </a:xfrm>
          <a:prstGeom prst="rect">
            <a:avLst/>
          </a:prstGeom>
          <a:noFill/>
        </p:spPr>
        <p:txBody>
          <a:bodyPr wrap="none" rtlCol="0">
            <a:spAutoFit/>
          </a:bodyPr>
          <a:lstStyle/>
          <a:p>
            <a:pPr algn="ctr"/>
            <a:r>
              <a:rPr lang="en-US" sz="1400" dirty="0"/>
              <a:t>Render HTML</a:t>
            </a:r>
            <a:endParaRPr lang="en-SG" sz="1400" dirty="0"/>
          </a:p>
        </p:txBody>
      </p:sp>
      <p:sp>
        <p:nvSpPr>
          <p:cNvPr id="89" name="TextBox 88">
            <a:extLst>
              <a:ext uri="{FF2B5EF4-FFF2-40B4-BE49-F238E27FC236}">
                <a16:creationId xmlns:a16="http://schemas.microsoft.com/office/drawing/2014/main" id="{5A13645C-1B15-9EC2-2434-25396669BE41}"/>
              </a:ext>
            </a:extLst>
          </p:cNvPr>
          <p:cNvSpPr txBox="1"/>
          <p:nvPr/>
        </p:nvSpPr>
        <p:spPr>
          <a:xfrm>
            <a:off x="2767539" y="3167447"/>
            <a:ext cx="1116331" cy="307777"/>
          </a:xfrm>
          <a:prstGeom prst="rect">
            <a:avLst/>
          </a:prstGeom>
          <a:noFill/>
        </p:spPr>
        <p:txBody>
          <a:bodyPr wrap="none" rtlCol="0">
            <a:spAutoFit/>
          </a:bodyPr>
          <a:lstStyle/>
          <a:p>
            <a:r>
              <a:rPr lang="en-US" sz="1400" dirty="0"/>
              <a:t>Read Image</a:t>
            </a:r>
            <a:endParaRPr lang="en-SG" sz="1400" dirty="0"/>
          </a:p>
        </p:txBody>
      </p:sp>
      <p:sp>
        <p:nvSpPr>
          <p:cNvPr id="91" name="TextBox 90">
            <a:extLst>
              <a:ext uri="{FF2B5EF4-FFF2-40B4-BE49-F238E27FC236}">
                <a16:creationId xmlns:a16="http://schemas.microsoft.com/office/drawing/2014/main" id="{4F0D61CF-B70E-FAF1-D902-B63F52DB0FE6}"/>
              </a:ext>
            </a:extLst>
          </p:cNvPr>
          <p:cNvSpPr txBox="1"/>
          <p:nvPr/>
        </p:nvSpPr>
        <p:spPr>
          <a:xfrm>
            <a:off x="2740818" y="3996106"/>
            <a:ext cx="1205651" cy="307777"/>
          </a:xfrm>
          <a:prstGeom prst="rect">
            <a:avLst/>
          </a:prstGeom>
          <a:noFill/>
        </p:spPr>
        <p:txBody>
          <a:bodyPr wrap="none" rtlCol="0">
            <a:spAutoFit/>
          </a:bodyPr>
          <a:lstStyle/>
          <a:p>
            <a:r>
              <a:rPr lang="en-US" sz="1400" dirty="0"/>
              <a:t>Resize Image</a:t>
            </a:r>
            <a:endParaRPr lang="en-SG" sz="1400" dirty="0"/>
          </a:p>
        </p:txBody>
      </p:sp>
      <p:sp>
        <p:nvSpPr>
          <p:cNvPr id="93" name="TextBox 92">
            <a:extLst>
              <a:ext uri="{FF2B5EF4-FFF2-40B4-BE49-F238E27FC236}">
                <a16:creationId xmlns:a16="http://schemas.microsoft.com/office/drawing/2014/main" id="{497CAE1A-DC8B-6BB6-E7A6-7A101A933A2D}"/>
              </a:ext>
            </a:extLst>
          </p:cNvPr>
          <p:cNvSpPr txBox="1"/>
          <p:nvPr/>
        </p:nvSpPr>
        <p:spPr>
          <a:xfrm>
            <a:off x="2767539" y="4798229"/>
            <a:ext cx="2784673" cy="523220"/>
          </a:xfrm>
          <a:prstGeom prst="rect">
            <a:avLst/>
          </a:prstGeom>
          <a:noFill/>
        </p:spPr>
        <p:txBody>
          <a:bodyPr wrap="none" rtlCol="0">
            <a:spAutoFit/>
          </a:bodyPr>
          <a:lstStyle/>
          <a:p>
            <a:r>
              <a:rPr lang="en-US" sz="1400" dirty="0"/>
              <a:t>Manage Array of Predicted Result</a:t>
            </a:r>
          </a:p>
          <a:p>
            <a:r>
              <a:rPr lang="en-US" sz="1400" dirty="0"/>
              <a:t>Sort Array</a:t>
            </a:r>
            <a:endParaRPr lang="en-SG" sz="1400" dirty="0"/>
          </a:p>
        </p:txBody>
      </p:sp>
      <p:sp>
        <p:nvSpPr>
          <p:cNvPr id="95" name="TextBox 94">
            <a:extLst>
              <a:ext uri="{FF2B5EF4-FFF2-40B4-BE49-F238E27FC236}">
                <a16:creationId xmlns:a16="http://schemas.microsoft.com/office/drawing/2014/main" id="{D2A2BD2F-A400-BB2D-48B9-930F07B894EC}"/>
              </a:ext>
            </a:extLst>
          </p:cNvPr>
          <p:cNvSpPr txBox="1"/>
          <p:nvPr/>
        </p:nvSpPr>
        <p:spPr>
          <a:xfrm>
            <a:off x="2767539" y="5579731"/>
            <a:ext cx="2915093" cy="307777"/>
          </a:xfrm>
          <a:prstGeom prst="rect">
            <a:avLst/>
          </a:prstGeom>
          <a:noFill/>
        </p:spPr>
        <p:txBody>
          <a:bodyPr wrap="none" rtlCol="0">
            <a:spAutoFit/>
          </a:bodyPr>
          <a:lstStyle/>
          <a:p>
            <a:r>
              <a:rPr lang="en-US" sz="1400" dirty="0"/>
              <a:t>Keep Data for storage and retrieval</a:t>
            </a:r>
            <a:endParaRPr lang="en-SG" sz="1400" dirty="0"/>
          </a:p>
        </p:txBody>
      </p:sp>
      <p:sp>
        <p:nvSpPr>
          <p:cNvPr id="97" name="TextBox 96">
            <a:extLst>
              <a:ext uri="{FF2B5EF4-FFF2-40B4-BE49-F238E27FC236}">
                <a16:creationId xmlns:a16="http://schemas.microsoft.com/office/drawing/2014/main" id="{B72D4B3A-E684-6FEE-61A2-B2519F695CC0}"/>
              </a:ext>
            </a:extLst>
          </p:cNvPr>
          <p:cNvSpPr txBox="1"/>
          <p:nvPr/>
        </p:nvSpPr>
        <p:spPr>
          <a:xfrm>
            <a:off x="9451162" y="1775574"/>
            <a:ext cx="2036135" cy="307777"/>
          </a:xfrm>
          <a:prstGeom prst="rect">
            <a:avLst/>
          </a:prstGeom>
          <a:noFill/>
        </p:spPr>
        <p:txBody>
          <a:bodyPr wrap="none" rtlCol="0">
            <a:spAutoFit/>
          </a:bodyPr>
          <a:lstStyle/>
          <a:p>
            <a:r>
              <a:rPr lang="en-US" sz="1400" dirty="0"/>
              <a:t>JavaScript development</a:t>
            </a:r>
            <a:endParaRPr lang="en-SG" sz="1400" dirty="0"/>
          </a:p>
        </p:txBody>
      </p:sp>
      <p:sp>
        <p:nvSpPr>
          <p:cNvPr id="99" name="TextBox 98">
            <a:extLst>
              <a:ext uri="{FF2B5EF4-FFF2-40B4-BE49-F238E27FC236}">
                <a16:creationId xmlns:a16="http://schemas.microsoft.com/office/drawing/2014/main" id="{94393282-AB44-2430-0A0B-599C047935B1}"/>
              </a:ext>
            </a:extLst>
          </p:cNvPr>
          <p:cNvSpPr txBox="1"/>
          <p:nvPr/>
        </p:nvSpPr>
        <p:spPr>
          <a:xfrm>
            <a:off x="9486430" y="2849098"/>
            <a:ext cx="1287981" cy="307777"/>
          </a:xfrm>
          <a:prstGeom prst="rect">
            <a:avLst/>
          </a:prstGeom>
          <a:noFill/>
        </p:spPr>
        <p:txBody>
          <a:bodyPr wrap="none" rtlCol="0">
            <a:spAutoFit/>
          </a:bodyPr>
          <a:lstStyle/>
          <a:p>
            <a:r>
              <a:rPr lang="en-US" sz="1400" dirty="0"/>
              <a:t>Layout Styling</a:t>
            </a:r>
            <a:endParaRPr lang="en-SG" sz="1400" dirty="0"/>
          </a:p>
        </p:txBody>
      </p:sp>
      <p:sp>
        <p:nvSpPr>
          <p:cNvPr id="101" name="TextBox 100">
            <a:extLst>
              <a:ext uri="{FF2B5EF4-FFF2-40B4-BE49-F238E27FC236}">
                <a16:creationId xmlns:a16="http://schemas.microsoft.com/office/drawing/2014/main" id="{88B7B046-BAAA-C746-9909-8521C7832284}"/>
              </a:ext>
            </a:extLst>
          </p:cNvPr>
          <p:cNvSpPr txBox="1"/>
          <p:nvPr/>
        </p:nvSpPr>
        <p:spPr>
          <a:xfrm>
            <a:off x="9492166" y="3537711"/>
            <a:ext cx="1096839" cy="307777"/>
          </a:xfrm>
          <a:prstGeom prst="rect">
            <a:avLst/>
          </a:prstGeom>
          <a:noFill/>
        </p:spPr>
        <p:txBody>
          <a:bodyPr wrap="none" rtlCol="0">
            <a:spAutoFit/>
          </a:bodyPr>
          <a:lstStyle/>
          <a:p>
            <a:r>
              <a:rPr lang="en-US" sz="1400" dirty="0"/>
              <a:t>Layout Font</a:t>
            </a:r>
            <a:endParaRPr lang="en-SG" sz="1400" dirty="0"/>
          </a:p>
        </p:txBody>
      </p:sp>
      <p:sp>
        <p:nvSpPr>
          <p:cNvPr id="103" name="TextBox 102">
            <a:extLst>
              <a:ext uri="{FF2B5EF4-FFF2-40B4-BE49-F238E27FC236}">
                <a16:creationId xmlns:a16="http://schemas.microsoft.com/office/drawing/2014/main" id="{054B237D-CFFD-F110-DC5E-8E0246839E13}"/>
              </a:ext>
            </a:extLst>
          </p:cNvPr>
          <p:cNvSpPr txBox="1"/>
          <p:nvPr/>
        </p:nvSpPr>
        <p:spPr>
          <a:xfrm>
            <a:off x="9534520" y="4335472"/>
            <a:ext cx="1615763" cy="307777"/>
          </a:xfrm>
          <a:prstGeom prst="rect">
            <a:avLst/>
          </a:prstGeom>
          <a:noFill/>
        </p:spPr>
        <p:txBody>
          <a:bodyPr wrap="none" rtlCol="0">
            <a:spAutoFit/>
          </a:bodyPr>
          <a:lstStyle/>
          <a:p>
            <a:r>
              <a:rPr lang="en-US" sz="1400" dirty="0"/>
              <a:t>Layout Formatting</a:t>
            </a:r>
            <a:endParaRPr lang="en-SG" sz="1400" dirty="0"/>
          </a:p>
        </p:txBody>
      </p:sp>
      <p:sp>
        <p:nvSpPr>
          <p:cNvPr id="105" name="TextBox 104">
            <a:extLst>
              <a:ext uri="{FF2B5EF4-FFF2-40B4-BE49-F238E27FC236}">
                <a16:creationId xmlns:a16="http://schemas.microsoft.com/office/drawing/2014/main" id="{D3F4E070-DD3F-E8A4-497D-A9756F2DB611}"/>
              </a:ext>
            </a:extLst>
          </p:cNvPr>
          <p:cNvSpPr txBox="1"/>
          <p:nvPr/>
        </p:nvSpPr>
        <p:spPr>
          <a:xfrm>
            <a:off x="9534520" y="5382852"/>
            <a:ext cx="1221104" cy="307777"/>
          </a:xfrm>
          <a:prstGeom prst="rect">
            <a:avLst/>
          </a:prstGeom>
          <a:noFill/>
        </p:spPr>
        <p:txBody>
          <a:bodyPr wrap="none" rtlCol="0">
            <a:spAutoFit/>
          </a:bodyPr>
          <a:lstStyle/>
          <a:p>
            <a:r>
              <a:rPr lang="en-US" sz="1400" dirty="0"/>
              <a:t>Popup Dialog</a:t>
            </a:r>
            <a:endParaRPr lang="en-SG" sz="1400" dirty="0"/>
          </a:p>
        </p:txBody>
      </p:sp>
      <p:sp>
        <p:nvSpPr>
          <p:cNvPr id="106" name="Title 1">
            <a:extLst>
              <a:ext uri="{FF2B5EF4-FFF2-40B4-BE49-F238E27FC236}">
                <a16:creationId xmlns:a16="http://schemas.microsoft.com/office/drawing/2014/main" id="{FC3CA06F-A6EC-7E36-7E82-7ECFBC5043F8}"/>
              </a:ext>
            </a:extLst>
          </p:cNvPr>
          <p:cNvSpPr>
            <a:spLocks noGrp="1"/>
          </p:cNvSpPr>
          <p:nvPr>
            <p:ph type="title"/>
          </p:nvPr>
        </p:nvSpPr>
        <p:spPr>
          <a:xfrm>
            <a:off x="466531" y="0"/>
            <a:ext cx="9382144" cy="1325563"/>
          </a:xfrm>
        </p:spPr>
        <p:txBody>
          <a:bodyPr>
            <a:normAutofit/>
          </a:bodyPr>
          <a:lstStyle/>
          <a:p>
            <a:r>
              <a:rPr lang="en-SG" sz="4000" b="1" dirty="0">
                <a:effectLst>
                  <a:outerShdw blurRad="38100" dist="38100" dir="2700000" algn="tl">
                    <a:srgbClr val="000000">
                      <a:alpha val="43137"/>
                    </a:srgbClr>
                  </a:outerShdw>
                </a:effectLst>
              </a:rPr>
              <a:t>Libraries to support the Website</a:t>
            </a:r>
          </a:p>
        </p:txBody>
      </p:sp>
      <p:cxnSp>
        <p:nvCxnSpPr>
          <p:cNvPr id="3" name="Connector: Elbow 2">
            <a:extLst>
              <a:ext uri="{FF2B5EF4-FFF2-40B4-BE49-F238E27FC236}">
                <a16:creationId xmlns:a16="http://schemas.microsoft.com/office/drawing/2014/main" id="{599A5579-9682-03A8-0190-5E6CCBCF0957}"/>
              </a:ext>
            </a:extLst>
          </p:cNvPr>
          <p:cNvCxnSpPr>
            <a:stCxn id="38" idx="1"/>
            <a:endCxn id="18" idx="3"/>
          </p:cNvCxnSpPr>
          <p:nvPr/>
        </p:nvCxnSpPr>
        <p:spPr>
          <a:xfrm rot="10800000" flipV="1">
            <a:off x="859783" y="1581804"/>
            <a:ext cx="1038076" cy="225897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 name="Connector: Elbow 3">
            <a:extLst>
              <a:ext uri="{FF2B5EF4-FFF2-40B4-BE49-F238E27FC236}">
                <a16:creationId xmlns:a16="http://schemas.microsoft.com/office/drawing/2014/main" id="{7B258B91-83E6-0748-CC0C-072413995C96}"/>
              </a:ext>
            </a:extLst>
          </p:cNvPr>
          <p:cNvCxnSpPr>
            <a:cxnSpLocks/>
            <a:stCxn id="6" idx="1"/>
            <a:endCxn id="18" idx="3"/>
          </p:cNvCxnSpPr>
          <p:nvPr/>
        </p:nvCxnSpPr>
        <p:spPr>
          <a:xfrm rot="10800000" flipV="1">
            <a:off x="859784" y="2298324"/>
            <a:ext cx="1200689" cy="1542451"/>
          </a:xfrm>
          <a:prstGeom prst="bentConnector3">
            <a:avLst>
              <a:gd name="adj1" fmla="val 56987"/>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6AF23567-1E03-24B8-6809-927F95AE0CE3}"/>
              </a:ext>
            </a:extLst>
          </p:cNvPr>
          <p:cNvCxnSpPr>
            <a:cxnSpLocks/>
            <a:stCxn id="20" idx="1"/>
            <a:endCxn id="18" idx="3"/>
          </p:cNvCxnSpPr>
          <p:nvPr/>
        </p:nvCxnSpPr>
        <p:spPr>
          <a:xfrm rot="10800000" flipV="1">
            <a:off x="859784" y="3246894"/>
            <a:ext cx="1016033" cy="593882"/>
          </a:xfrm>
          <a:prstGeom prst="bentConnector3">
            <a:avLst>
              <a:gd name="adj1" fmla="val 5000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E3368916-4ED6-05E9-E1A0-4B70D0489E37}"/>
              </a:ext>
            </a:extLst>
          </p:cNvPr>
          <p:cNvCxnSpPr>
            <a:cxnSpLocks/>
            <a:stCxn id="43" idx="1"/>
            <a:endCxn id="18" idx="3"/>
          </p:cNvCxnSpPr>
          <p:nvPr/>
        </p:nvCxnSpPr>
        <p:spPr>
          <a:xfrm rot="10800000">
            <a:off x="859783" y="3840776"/>
            <a:ext cx="1187006" cy="1879592"/>
          </a:xfrm>
          <a:prstGeom prst="bentConnector3">
            <a:avLst>
              <a:gd name="adj1" fmla="val 5636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1F6F929C-D11F-5A74-B3EB-BE611DFB7552}"/>
              </a:ext>
            </a:extLst>
          </p:cNvPr>
          <p:cNvCxnSpPr>
            <a:cxnSpLocks/>
            <a:stCxn id="32" idx="1"/>
            <a:endCxn id="18" idx="3"/>
          </p:cNvCxnSpPr>
          <p:nvPr/>
        </p:nvCxnSpPr>
        <p:spPr>
          <a:xfrm rot="10800000">
            <a:off x="859783" y="3840776"/>
            <a:ext cx="1206802" cy="1034990"/>
          </a:xfrm>
          <a:prstGeom prst="bentConnector3">
            <a:avLst>
              <a:gd name="adj1" fmla="val 56951"/>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427BEA8A-F127-A09C-6A6C-C16F33295FD4}"/>
              </a:ext>
            </a:extLst>
          </p:cNvPr>
          <p:cNvCxnSpPr>
            <a:cxnSpLocks/>
            <a:endCxn id="18" idx="3"/>
          </p:cNvCxnSpPr>
          <p:nvPr/>
        </p:nvCxnSpPr>
        <p:spPr>
          <a:xfrm rot="10800000">
            <a:off x="859784" y="3840777"/>
            <a:ext cx="1087321" cy="164157"/>
          </a:xfrm>
          <a:prstGeom prst="bentConnector3">
            <a:avLst>
              <a:gd name="adj1" fmla="val 53086"/>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197B470B-559B-1A96-4F7A-5F8DB0CC17BC}"/>
              </a:ext>
            </a:extLst>
          </p:cNvPr>
          <p:cNvCxnSpPr>
            <a:cxnSpLocks/>
            <a:stCxn id="55" idx="1"/>
            <a:endCxn id="51" idx="3"/>
          </p:cNvCxnSpPr>
          <p:nvPr/>
        </p:nvCxnSpPr>
        <p:spPr>
          <a:xfrm rot="10800000" flipV="1">
            <a:off x="7450250" y="1728685"/>
            <a:ext cx="1158030" cy="208082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A95392C-0C46-3AB4-CED5-93B6592A5CE1}"/>
              </a:ext>
            </a:extLst>
          </p:cNvPr>
          <p:cNvCxnSpPr>
            <a:cxnSpLocks/>
            <a:stCxn id="65" idx="1"/>
            <a:endCxn id="51" idx="3"/>
          </p:cNvCxnSpPr>
          <p:nvPr/>
        </p:nvCxnSpPr>
        <p:spPr>
          <a:xfrm rot="10800000" flipV="1">
            <a:off x="7450250" y="2803141"/>
            <a:ext cx="1158030" cy="100637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1C7920E1-B541-A6BC-55DD-7C7176184DC9}"/>
              </a:ext>
            </a:extLst>
          </p:cNvPr>
          <p:cNvCxnSpPr>
            <a:cxnSpLocks/>
            <a:stCxn id="74" idx="1"/>
            <a:endCxn id="51" idx="3"/>
          </p:cNvCxnSpPr>
          <p:nvPr/>
        </p:nvCxnSpPr>
        <p:spPr>
          <a:xfrm rot="10800000" flipV="1">
            <a:off x="7450251" y="3535953"/>
            <a:ext cx="911859" cy="273557"/>
          </a:xfrm>
          <a:prstGeom prst="bentConnector3">
            <a:avLst>
              <a:gd name="adj1" fmla="val 37120"/>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3448F789-E692-53A2-79E8-6802DC0D696B}"/>
              </a:ext>
            </a:extLst>
          </p:cNvPr>
          <p:cNvCxnSpPr>
            <a:cxnSpLocks/>
            <a:stCxn id="79" idx="1"/>
            <a:endCxn id="51" idx="3"/>
          </p:cNvCxnSpPr>
          <p:nvPr/>
        </p:nvCxnSpPr>
        <p:spPr>
          <a:xfrm rot="10800000">
            <a:off x="7450250" y="3809511"/>
            <a:ext cx="1219166" cy="604144"/>
          </a:xfrm>
          <a:prstGeom prst="bentConnector3">
            <a:avLst>
              <a:gd name="adj1" fmla="val 52064"/>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1C9DD6E6-D35D-AE4C-0948-196296F25362}"/>
              </a:ext>
            </a:extLst>
          </p:cNvPr>
          <p:cNvCxnSpPr>
            <a:cxnSpLocks/>
            <a:stCxn id="69" idx="1"/>
            <a:endCxn id="51" idx="3"/>
          </p:cNvCxnSpPr>
          <p:nvPr/>
        </p:nvCxnSpPr>
        <p:spPr>
          <a:xfrm rot="10800000">
            <a:off x="7450251" y="3809511"/>
            <a:ext cx="969239" cy="1554834"/>
          </a:xfrm>
          <a:prstGeom prst="bentConnector3">
            <a:avLst>
              <a:gd name="adj1" fmla="val 39614"/>
            </a:avLst>
          </a:prstGeom>
          <a:ln>
            <a:tailEnd type="triangle"/>
          </a:ln>
        </p:spPr>
        <p:style>
          <a:lnRef idx="1">
            <a:schemeClr val="dk1"/>
          </a:lnRef>
          <a:fillRef idx="0">
            <a:schemeClr val="dk1"/>
          </a:fillRef>
          <a:effectRef idx="0">
            <a:schemeClr val="dk1"/>
          </a:effectRef>
          <a:fontRef idx="minor">
            <a:schemeClr val="tx1"/>
          </a:fontRef>
        </p:style>
      </p:cxnSp>
      <p:sp>
        <p:nvSpPr>
          <p:cNvPr id="5" name="Google Shape;691;p38">
            <a:extLst>
              <a:ext uri="{FF2B5EF4-FFF2-40B4-BE49-F238E27FC236}">
                <a16:creationId xmlns:a16="http://schemas.microsoft.com/office/drawing/2014/main" id="{98E19612-A3F7-85B4-7B3B-4C08360E4D39}"/>
              </a:ext>
            </a:extLst>
          </p:cNvPr>
          <p:cNvSpPr txBox="1"/>
          <p:nvPr/>
        </p:nvSpPr>
        <p:spPr>
          <a:xfrm>
            <a:off x="5321027" y="2462065"/>
            <a:ext cx="2639621" cy="938678"/>
          </a:xfrm>
          <a:prstGeom prst="rect">
            <a:avLst/>
          </a:prstGeom>
          <a:noFill/>
          <a:ln>
            <a:noFill/>
          </a:ln>
        </p:spPr>
        <p:txBody>
          <a:bodyPr spcFirstLastPara="1" wrap="square" lIns="91425" tIns="45700" rIns="91425" bIns="45700" anchor="t" anchorCtr="0">
            <a:spAutoFit/>
          </a:bodyPr>
          <a:lstStyle/>
          <a:p>
            <a:pPr marR="0" lvl="0" algn="l" rtl="0">
              <a:lnSpc>
                <a:spcPct val="100000"/>
              </a:lnSpc>
              <a:buClr>
                <a:schemeClr val="dk1"/>
              </a:buClr>
              <a:buSzPct val="100000"/>
            </a:pPr>
            <a:r>
              <a:rPr lang="en-US" sz="1100" b="0" i="0" u="none" strike="noStrike" cap="none" dirty="0">
                <a:solidFill>
                  <a:schemeClr val="dk1"/>
                </a:solidFill>
                <a:ea typeface="Arial"/>
                <a:cs typeface="Arial"/>
                <a:sym typeface="Arial"/>
              </a:rPr>
              <a:t>Our website presentation layer are coded in HTML with CSS supporting its layout theme and JavaScript to control what is display on screen under its respective circumstance</a:t>
            </a:r>
            <a:endParaRPr sz="1100" b="0" i="0" u="none" strike="noStrike" cap="none" dirty="0">
              <a:solidFill>
                <a:schemeClr val="dk1"/>
              </a:solidFill>
              <a:ea typeface="Arial"/>
              <a:cs typeface="Arial"/>
              <a:sym typeface="Arial"/>
            </a:endParaRPr>
          </a:p>
        </p:txBody>
      </p:sp>
      <p:pic>
        <p:nvPicPr>
          <p:cNvPr id="7" name="Picture 6">
            <a:extLst>
              <a:ext uri="{FF2B5EF4-FFF2-40B4-BE49-F238E27FC236}">
                <a16:creationId xmlns:a16="http://schemas.microsoft.com/office/drawing/2014/main" id="{59EA609F-D784-0B40-51A6-353D79665BA0}"/>
              </a:ext>
            </a:extLst>
          </p:cNvPr>
          <p:cNvPicPr>
            <a:picLocks noChangeAspect="1"/>
          </p:cNvPicPr>
          <p:nvPr/>
        </p:nvPicPr>
        <p:blipFill>
          <a:blip r:embed="rId15"/>
          <a:stretch>
            <a:fillRect/>
          </a:stretch>
        </p:blipFill>
        <p:spPr>
          <a:xfrm>
            <a:off x="1987350" y="3908360"/>
            <a:ext cx="356776" cy="324011"/>
          </a:xfrm>
          <a:prstGeom prst="rect">
            <a:avLst/>
          </a:prstGeom>
        </p:spPr>
      </p:pic>
    </p:spTree>
    <p:extLst>
      <p:ext uri="{BB962C8B-B14F-4D97-AF65-F5344CB8AC3E}">
        <p14:creationId xmlns:p14="http://schemas.microsoft.com/office/powerpoint/2010/main" val="69337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pic>
        <p:nvPicPr>
          <p:cNvPr id="32" name="Picture 31">
            <a:extLst>
              <a:ext uri="{FF2B5EF4-FFF2-40B4-BE49-F238E27FC236}">
                <a16:creationId xmlns:a16="http://schemas.microsoft.com/office/drawing/2014/main" id="{2FCC76AB-3A3E-941D-947B-1A42C58B7F0C}"/>
              </a:ext>
            </a:extLst>
          </p:cNvPr>
          <p:cNvPicPr>
            <a:picLocks noChangeAspect="1"/>
          </p:cNvPicPr>
          <p:nvPr/>
        </p:nvPicPr>
        <p:blipFill>
          <a:blip r:embed="rId3"/>
          <a:stretch>
            <a:fillRect/>
          </a:stretch>
        </p:blipFill>
        <p:spPr>
          <a:xfrm>
            <a:off x="1001767" y="1869891"/>
            <a:ext cx="875561" cy="1207670"/>
          </a:xfrm>
          <a:prstGeom prst="rect">
            <a:avLst/>
          </a:prstGeom>
        </p:spPr>
      </p:pic>
      <p:sp>
        <p:nvSpPr>
          <p:cNvPr id="36" name="Title 1">
            <a:extLst>
              <a:ext uri="{FF2B5EF4-FFF2-40B4-BE49-F238E27FC236}">
                <a16:creationId xmlns:a16="http://schemas.microsoft.com/office/drawing/2014/main" id="{D2790904-D477-BB55-B6D2-62B3C484B4F6}"/>
              </a:ext>
            </a:extLst>
          </p:cNvPr>
          <p:cNvSpPr txBox="1">
            <a:spLocks noGrp="1" noRot="1" noMove="1" noResize="1" noEditPoints="1" noAdjustHandles="1" noChangeArrowheads="1" noChangeShapeType="1"/>
          </p:cNvSpPr>
          <p:nvPr/>
        </p:nvSpPr>
        <p:spPr>
          <a:xfrm>
            <a:off x="1043616" y="6773"/>
            <a:ext cx="11066731" cy="7429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endParaRPr lang="en-SG" sz="3600" b="1" dirty="0">
              <a:effectLst>
                <a:outerShdw blurRad="38100" dist="38100" dir="2700000" algn="tl">
                  <a:srgbClr val="000000">
                    <a:alpha val="43137"/>
                  </a:srgbClr>
                </a:outerShdw>
              </a:effectLst>
            </a:endParaRPr>
          </a:p>
        </p:txBody>
      </p:sp>
      <p:pic>
        <p:nvPicPr>
          <p:cNvPr id="38" name="Picture 37">
            <a:extLst>
              <a:ext uri="{FF2B5EF4-FFF2-40B4-BE49-F238E27FC236}">
                <a16:creationId xmlns:a16="http://schemas.microsoft.com/office/drawing/2014/main" id="{AF15FFF3-C8F8-9394-7EA0-949060B18E92}"/>
              </a:ext>
            </a:extLst>
          </p:cNvPr>
          <p:cNvPicPr>
            <a:picLocks noChangeAspect="1"/>
          </p:cNvPicPr>
          <p:nvPr/>
        </p:nvPicPr>
        <p:blipFill>
          <a:blip r:embed="rId4"/>
          <a:stretch>
            <a:fillRect/>
          </a:stretch>
        </p:blipFill>
        <p:spPr>
          <a:xfrm>
            <a:off x="1077228" y="3123607"/>
            <a:ext cx="800100" cy="1028700"/>
          </a:xfrm>
          <a:prstGeom prst="rect">
            <a:avLst/>
          </a:prstGeom>
        </p:spPr>
      </p:pic>
      <p:pic>
        <p:nvPicPr>
          <p:cNvPr id="40" name="Picture 39">
            <a:extLst>
              <a:ext uri="{FF2B5EF4-FFF2-40B4-BE49-F238E27FC236}">
                <a16:creationId xmlns:a16="http://schemas.microsoft.com/office/drawing/2014/main" id="{6757BD20-6540-9C98-832E-DB8D5901568F}"/>
              </a:ext>
            </a:extLst>
          </p:cNvPr>
          <p:cNvPicPr>
            <a:picLocks noChangeAspect="1"/>
          </p:cNvPicPr>
          <p:nvPr/>
        </p:nvPicPr>
        <p:blipFill>
          <a:blip r:embed="rId5"/>
          <a:stretch>
            <a:fillRect/>
          </a:stretch>
        </p:blipFill>
        <p:spPr>
          <a:xfrm>
            <a:off x="1001767" y="4480418"/>
            <a:ext cx="1009650" cy="838200"/>
          </a:xfrm>
          <a:prstGeom prst="rect">
            <a:avLst/>
          </a:prstGeom>
        </p:spPr>
      </p:pic>
      <p:pic>
        <p:nvPicPr>
          <p:cNvPr id="42" name="Picture 41">
            <a:extLst>
              <a:ext uri="{FF2B5EF4-FFF2-40B4-BE49-F238E27FC236}">
                <a16:creationId xmlns:a16="http://schemas.microsoft.com/office/drawing/2014/main" id="{F2379B4B-01FD-1FFB-F20C-E8E5C1FBE74D}"/>
              </a:ext>
            </a:extLst>
          </p:cNvPr>
          <p:cNvPicPr>
            <a:picLocks noChangeAspect="1"/>
          </p:cNvPicPr>
          <p:nvPr/>
        </p:nvPicPr>
        <p:blipFill>
          <a:blip r:embed="rId6"/>
          <a:stretch>
            <a:fillRect/>
          </a:stretch>
        </p:blipFill>
        <p:spPr>
          <a:xfrm>
            <a:off x="652090" y="5308143"/>
            <a:ext cx="1509696" cy="1413332"/>
          </a:xfrm>
          <a:prstGeom prst="rect">
            <a:avLst/>
          </a:prstGeom>
        </p:spPr>
      </p:pic>
      <p:sp>
        <p:nvSpPr>
          <p:cNvPr id="44" name="TextBox 43">
            <a:extLst>
              <a:ext uri="{FF2B5EF4-FFF2-40B4-BE49-F238E27FC236}">
                <a16:creationId xmlns:a16="http://schemas.microsoft.com/office/drawing/2014/main" id="{886D23BF-34FA-D11B-35BE-542DB701CCF9}"/>
              </a:ext>
            </a:extLst>
          </p:cNvPr>
          <p:cNvSpPr txBox="1"/>
          <p:nvPr/>
        </p:nvSpPr>
        <p:spPr>
          <a:xfrm>
            <a:off x="1001767" y="1406178"/>
            <a:ext cx="934189" cy="523220"/>
          </a:xfrm>
          <a:prstGeom prst="rect">
            <a:avLst/>
          </a:prstGeom>
          <a:noFill/>
        </p:spPr>
        <p:txBody>
          <a:bodyPr wrap="square" rtlCol="0">
            <a:spAutoFit/>
          </a:bodyPr>
          <a:lstStyle/>
          <a:p>
            <a:pPr algn="ctr"/>
            <a:r>
              <a:rPr lang="en-US" sz="1400" b="1" dirty="0"/>
              <a:t>User Devices</a:t>
            </a:r>
            <a:endParaRPr lang="en-SG" sz="1400" b="1" dirty="0"/>
          </a:p>
        </p:txBody>
      </p:sp>
      <p:sp>
        <p:nvSpPr>
          <p:cNvPr id="46" name="TextBox 45">
            <a:extLst>
              <a:ext uri="{FF2B5EF4-FFF2-40B4-BE49-F238E27FC236}">
                <a16:creationId xmlns:a16="http://schemas.microsoft.com/office/drawing/2014/main" id="{EEDD3068-9655-2462-04AE-36A9F8E3A0FA}"/>
              </a:ext>
            </a:extLst>
          </p:cNvPr>
          <p:cNvSpPr txBox="1"/>
          <p:nvPr/>
        </p:nvSpPr>
        <p:spPr>
          <a:xfrm>
            <a:off x="4670709" y="1464185"/>
            <a:ext cx="853354" cy="307777"/>
          </a:xfrm>
          <a:prstGeom prst="rect">
            <a:avLst/>
          </a:prstGeom>
          <a:noFill/>
        </p:spPr>
        <p:txBody>
          <a:bodyPr wrap="square" rtlCol="0">
            <a:spAutoFit/>
          </a:bodyPr>
          <a:lstStyle/>
          <a:p>
            <a:pPr algn="ctr"/>
            <a:r>
              <a:rPr lang="en-US" sz="1400" b="1" dirty="0"/>
              <a:t>Internet</a:t>
            </a:r>
            <a:endParaRPr lang="en-SG" sz="1400" b="1" dirty="0"/>
          </a:p>
        </p:txBody>
      </p:sp>
      <p:sp>
        <p:nvSpPr>
          <p:cNvPr id="47" name="TextBox 46">
            <a:extLst>
              <a:ext uri="{FF2B5EF4-FFF2-40B4-BE49-F238E27FC236}">
                <a16:creationId xmlns:a16="http://schemas.microsoft.com/office/drawing/2014/main" id="{302D46EF-C70A-69D9-0150-F65105E6F520}"/>
              </a:ext>
            </a:extLst>
          </p:cNvPr>
          <p:cNvSpPr txBox="1"/>
          <p:nvPr/>
        </p:nvSpPr>
        <p:spPr>
          <a:xfrm>
            <a:off x="371540" y="2831198"/>
            <a:ext cx="926857" cy="246221"/>
          </a:xfrm>
          <a:prstGeom prst="rect">
            <a:avLst/>
          </a:prstGeom>
          <a:noFill/>
        </p:spPr>
        <p:txBody>
          <a:bodyPr wrap="none" rtlCol="0">
            <a:spAutoFit/>
          </a:bodyPr>
          <a:lstStyle/>
          <a:p>
            <a:r>
              <a:rPr lang="en-US" sz="1000" dirty="0"/>
              <a:t>Take Pictures</a:t>
            </a:r>
            <a:endParaRPr lang="en-SG" sz="1000" dirty="0"/>
          </a:p>
        </p:txBody>
      </p:sp>
      <p:sp>
        <p:nvSpPr>
          <p:cNvPr id="49" name="TextBox 48">
            <a:extLst>
              <a:ext uri="{FF2B5EF4-FFF2-40B4-BE49-F238E27FC236}">
                <a16:creationId xmlns:a16="http://schemas.microsoft.com/office/drawing/2014/main" id="{2B3F9D28-90CC-3661-1F3D-14AC41868BB1}"/>
              </a:ext>
            </a:extLst>
          </p:cNvPr>
          <p:cNvSpPr txBox="1"/>
          <p:nvPr/>
        </p:nvSpPr>
        <p:spPr>
          <a:xfrm>
            <a:off x="371540" y="5319429"/>
            <a:ext cx="1026243" cy="246221"/>
          </a:xfrm>
          <a:prstGeom prst="rect">
            <a:avLst/>
          </a:prstGeom>
          <a:noFill/>
        </p:spPr>
        <p:txBody>
          <a:bodyPr wrap="none" rtlCol="0">
            <a:spAutoFit/>
          </a:bodyPr>
          <a:lstStyle/>
          <a:p>
            <a:r>
              <a:rPr lang="en-US" sz="1000" dirty="0"/>
              <a:t>Upload Images</a:t>
            </a:r>
            <a:endParaRPr lang="en-SG" sz="1000" dirty="0"/>
          </a:p>
        </p:txBody>
      </p:sp>
      <p:cxnSp>
        <p:nvCxnSpPr>
          <p:cNvPr id="51" name="Connector: Elbow 50">
            <a:extLst>
              <a:ext uri="{FF2B5EF4-FFF2-40B4-BE49-F238E27FC236}">
                <a16:creationId xmlns:a16="http://schemas.microsoft.com/office/drawing/2014/main" id="{84A66855-0AB0-9210-AD9D-036C4DB7F6C0}"/>
              </a:ext>
            </a:extLst>
          </p:cNvPr>
          <p:cNvCxnSpPr>
            <a:cxnSpLocks/>
            <a:stCxn id="32" idx="3"/>
            <a:endCxn id="86" idx="1"/>
          </p:cNvCxnSpPr>
          <p:nvPr/>
        </p:nvCxnSpPr>
        <p:spPr>
          <a:xfrm>
            <a:off x="1877328" y="2473726"/>
            <a:ext cx="1434707" cy="136378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670DF5FC-DC09-C4F5-E4E8-18368BB38802}"/>
              </a:ext>
            </a:extLst>
          </p:cNvPr>
          <p:cNvCxnSpPr>
            <a:cxnSpLocks/>
            <a:stCxn id="38" idx="3"/>
            <a:endCxn id="86" idx="1"/>
          </p:cNvCxnSpPr>
          <p:nvPr/>
        </p:nvCxnSpPr>
        <p:spPr>
          <a:xfrm>
            <a:off x="1877328" y="3637957"/>
            <a:ext cx="1434707" cy="1995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921CB83D-4EDC-76BE-7A26-7BD7DF41FE81}"/>
              </a:ext>
            </a:extLst>
          </p:cNvPr>
          <p:cNvCxnSpPr>
            <a:cxnSpLocks/>
            <a:stCxn id="40" idx="3"/>
            <a:endCxn id="86" idx="1"/>
          </p:cNvCxnSpPr>
          <p:nvPr/>
        </p:nvCxnSpPr>
        <p:spPr>
          <a:xfrm flipV="1">
            <a:off x="2011417" y="3837507"/>
            <a:ext cx="1300618" cy="1062011"/>
          </a:xfrm>
          <a:prstGeom prst="bentConnector3">
            <a:avLst>
              <a:gd name="adj1" fmla="val 44840"/>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F47C4F6B-4527-9C8A-4CA3-CFEBA0EFD20A}"/>
              </a:ext>
            </a:extLst>
          </p:cNvPr>
          <p:cNvCxnSpPr>
            <a:cxnSpLocks/>
            <a:stCxn id="42" idx="3"/>
            <a:endCxn id="86" idx="1"/>
          </p:cNvCxnSpPr>
          <p:nvPr/>
        </p:nvCxnSpPr>
        <p:spPr>
          <a:xfrm flipV="1">
            <a:off x="2161786" y="3837507"/>
            <a:ext cx="1150249" cy="2177302"/>
          </a:xfrm>
          <a:prstGeom prst="bentConnector3">
            <a:avLst>
              <a:gd name="adj1" fmla="val 37602"/>
            </a:avLst>
          </a:prstGeom>
          <a:ln>
            <a:tailEnd type="triangle"/>
          </a:ln>
        </p:spPr>
        <p:style>
          <a:lnRef idx="1">
            <a:schemeClr val="dk1"/>
          </a:lnRef>
          <a:fillRef idx="0">
            <a:schemeClr val="dk1"/>
          </a:fillRef>
          <a:effectRef idx="0">
            <a:schemeClr val="dk1"/>
          </a:effectRef>
          <a:fontRef idx="minor">
            <a:schemeClr val="tx1"/>
          </a:fontRef>
        </p:style>
      </p:cxnSp>
      <p:pic>
        <p:nvPicPr>
          <p:cNvPr id="76" name="Picture 75">
            <a:extLst>
              <a:ext uri="{FF2B5EF4-FFF2-40B4-BE49-F238E27FC236}">
                <a16:creationId xmlns:a16="http://schemas.microsoft.com/office/drawing/2014/main" id="{B859768C-8AC7-18AD-3DAB-95B9B97CEFE9}"/>
              </a:ext>
            </a:extLst>
          </p:cNvPr>
          <p:cNvPicPr>
            <a:picLocks noChangeAspect="1"/>
          </p:cNvPicPr>
          <p:nvPr/>
        </p:nvPicPr>
        <p:blipFill>
          <a:blip r:embed="rId7"/>
          <a:stretch>
            <a:fillRect/>
          </a:stretch>
        </p:blipFill>
        <p:spPr>
          <a:xfrm>
            <a:off x="6564543" y="3389831"/>
            <a:ext cx="819150" cy="895350"/>
          </a:xfrm>
          <a:prstGeom prst="rect">
            <a:avLst/>
          </a:prstGeom>
        </p:spPr>
      </p:pic>
      <p:cxnSp>
        <p:nvCxnSpPr>
          <p:cNvPr id="78" name="Straight Arrow Connector 77">
            <a:extLst>
              <a:ext uri="{FF2B5EF4-FFF2-40B4-BE49-F238E27FC236}">
                <a16:creationId xmlns:a16="http://schemas.microsoft.com/office/drawing/2014/main" id="{A4930595-1392-78BF-227B-61F221C60DC5}"/>
              </a:ext>
            </a:extLst>
          </p:cNvPr>
          <p:cNvCxnSpPr>
            <a:cxnSpLocks/>
            <a:stCxn id="93" idx="3"/>
            <a:endCxn id="76" idx="1"/>
          </p:cNvCxnSpPr>
          <p:nvPr/>
        </p:nvCxnSpPr>
        <p:spPr>
          <a:xfrm>
            <a:off x="5489944" y="3837506"/>
            <a:ext cx="107459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3DA33B90-46C4-FDA8-65B3-B4C5221AAD89}"/>
              </a:ext>
            </a:extLst>
          </p:cNvPr>
          <p:cNvSpPr txBox="1"/>
          <p:nvPr/>
        </p:nvSpPr>
        <p:spPr>
          <a:xfrm>
            <a:off x="6516623" y="1496309"/>
            <a:ext cx="755008" cy="307777"/>
          </a:xfrm>
          <a:prstGeom prst="rect">
            <a:avLst/>
          </a:prstGeom>
          <a:noFill/>
        </p:spPr>
        <p:txBody>
          <a:bodyPr wrap="square" rtlCol="0">
            <a:spAutoFit/>
          </a:bodyPr>
          <a:lstStyle/>
          <a:p>
            <a:pPr algn="ctr"/>
            <a:r>
              <a:rPr lang="en-US" sz="1400" b="1" dirty="0"/>
              <a:t>Heroku</a:t>
            </a:r>
            <a:endParaRPr lang="en-SG" sz="1400" b="1" dirty="0"/>
          </a:p>
        </p:txBody>
      </p:sp>
      <p:pic>
        <p:nvPicPr>
          <p:cNvPr id="82" name="Picture 81">
            <a:extLst>
              <a:ext uri="{FF2B5EF4-FFF2-40B4-BE49-F238E27FC236}">
                <a16:creationId xmlns:a16="http://schemas.microsoft.com/office/drawing/2014/main" id="{C504C6F8-6EC6-F8FB-A22E-4B57484AD578}"/>
              </a:ext>
            </a:extLst>
          </p:cNvPr>
          <p:cNvPicPr>
            <a:picLocks noChangeAspect="1"/>
          </p:cNvPicPr>
          <p:nvPr/>
        </p:nvPicPr>
        <p:blipFill>
          <a:blip r:embed="rId8"/>
          <a:stretch>
            <a:fillRect/>
          </a:stretch>
        </p:blipFill>
        <p:spPr>
          <a:xfrm>
            <a:off x="8269038" y="3480318"/>
            <a:ext cx="695325" cy="714375"/>
          </a:xfrm>
          <a:prstGeom prst="rect">
            <a:avLst/>
          </a:prstGeom>
        </p:spPr>
      </p:pic>
      <p:sp>
        <p:nvSpPr>
          <p:cNvPr id="84" name="TextBox 83">
            <a:extLst>
              <a:ext uri="{FF2B5EF4-FFF2-40B4-BE49-F238E27FC236}">
                <a16:creationId xmlns:a16="http://schemas.microsoft.com/office/drawing/2014/main" id="{2120E9B4-2148-8F1E-B6AD-CA4CED94DA20}"/>
              </a:ext>
            </a:extLst>
          </p:cNvPr>
          <p:cNvSpPr txBox="1"/>
          <p:nvPr/>
        </p:nvSpPr>
        <p:spPr>
          <a:xfrm>
            <a:off x="8264191" y="1490342"/>
            <a:ext cx="904950" cy="523220"/>
          </a:xfrm>
          <a:prstGeom prst="rect">
            <a:avLst/>
          </a:prstGeom>
          <a:noFill/>
        </p:spPr>
        <p:txBody>
          <a:bodyPr wrap="square" rtlCol="0">
            <a:spAutoFit/>
          </a:bodyPr>
          <a:lstStyle/>
          <a:p>
            <a:pPr algn="ctr"/>
            <a:r>
              <a:rPr lang="en-US" sz="1400" b="1" dirty="0"/>
              <a:t>IBM Services</a:t>
            </a:r>
            <a:endParaRPr lang="en-SG" sz="1400" b="1" dirty="0"/>
          </a:p>
        </p:txBody>
      </p:sp>
      <p:pic>
        <p:nvPicPr>
          <p:cNvPr id="86" name="Picture 85">
            <a:extLst>
              <a:ext uri="{FF2B5EF4-FFF2-40B4-BE49-F238E27FC236}">
                <a16:creationId xmlns:a16="http://schemas.microsoft.com/office/drawing/2014/main" id="{F79A6270-C8AE-1FF7-4033-AE68AF810D06}"/>
              </a:ext>
            </a:extLst>
          </p:cNvPr>
          <p:cNvPicPr>
            <a:picLocks noChangeAspect="1"/>
          </p:cNvPicPr>
          <p:nvPr/>
        </p:nvPicPr>
        <p:blipFill>
          <a:blip r:embed="rId9"/>
          <a:stretch>
            <a:fillRect/>
          </a:stretch>
        </p:blipFill>
        <p:spPr>
          <a:xfrm>
            <a:off x="3312035" y="3452972"/>
            <a:ext cx="908900" cy="769069"/>
          </a:xfrm>
          <a:prstGeom prst="rect">
            <a:avLst/>
          </a:prstGeom>
        </p:spPr>
      </p:pic>
      <p:pic>
        <p:nvPicPr>
          <p:cNvPr id="93" name="Picture 92">
            <a:extLst>
              <a:ext uri="{FF2B5EF4-FFF2-40B4-BE49-F238E27FC236}">
                <a16:creationId xmlns:a16="http://schemas.microsoft.com/office/drawing/2014/main" id="{4CE10EA1-73D5-814D-3FBC-6ACA86072F05}"/>
              </a:ext>
            </a:extLst>
          </p:cNvPr>
          <p:cNvPicPr>
            <a:picLocks noChangeAspect="1"/>
          </p:cNvPicPr>
          <p:nvPr/>
        </p:nvPicPr>
        <p:blipFill>
          <a:blip r:embed="rId10"/>
          <a:stretch>
            <a:fillRect/>
          </a:stretch>
        </p:blipFill>
        <p:spPr>
          <a:xfrm>
            <a:off x="4756519" y="3504131"/>
            <a:ext cx="733425" cy="666750"/>
          </a:xfrm>
          <a:prstGeom prst="rect">
            <a:avLst/>
          </a:prstGeom>
        </p:spPr>
      </p:pic>
      <p:sp>
        <p:nvSpPr>
          <p:cNvPr id="105" name="TextBox 104">
            <a:extLst>
              <a:ext uri="{FF2B5EF4-FFF2-40B4-BE49-F238E27FC236}">
                <a16:creationId xmlns:a16="http://schemas.microsoft.com/office/drawing/2014/main" id="{561C28C4-5A38-8D7F-9D58-0A35E5FE5999}"/>
              </a:ext>
            </a:extLst>
          </p:cNvPr>
          <p:cNvSpPr txBox="1"/>
          <p:nvPr/>
        </p:nvSpPr>
        <p:spPr>
          <a:xfrm>
            <a:off x="3312035" y="1490342"/>
            <a:ext cx="853354" cy="307777"/>
          </a:xfrm>
          <a:prstGeom prst="rect">
            <a:avLst/>
          </a:prstGeom>
          <a:noFill/>
        </p:spPr>
        <p:txBody>
          <a:bodyPr wrap="square" rtlCol="0">
            <a:spAutoFit/>
          </a:bodyPr>
          <a:lstStyle/>
          <a:p>
            <a:pPr algn="ctr"/>
            <a:r>
              <a:rPr lang="en-US" sz="1400" b="1" dirty="0"/>
              <a:t>Browser</a:t>
            </a:r>
            <a:endParaRPr lang="en-SG" sz="1400" b="1" dirty="0"/>
          </a:p>
        </p:txBody>
      </p:sp>
      <p:cxnSp>
        <p:nvCxnSpPr>
          <p:cNvPr id="109" name="Straight Arrow Connector 108">
            <a:extLst>
              <a:ext uri="{FF2B5EF4-FFF2-40B4-BE49-F238E27FC236}">
                <a16:creationId xmlns:a16="http://schemas.microsoft.com/office/drawing/2014/main" id="{476A7FB9-42B7-841E-D3EF-1C95DFB54B40}"/>
              </a:ext>
            </a:extLst>
          </p:cNvPr>
          <p:cNvCxnSpPr>
            <a:cxnSpLocks/>
            <a:stCxn id="86" idx="3"/>
            <a:endCxn id="93" idx="1"/>
          </p:cNvCxnSpPr>
          <p:nvPr/>
        </p:nvCxnSpPr>
        <p:spPr>
          <a:xfrm flipV="1">
            <a:off x="4220935" y="3837506"/>
            <a:ext cx="535584" cy="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AA14C67E-A4BF-F7FA-0B3C-88F41D02C4FC}"/>
              </a:ext>
            </a:extLst>
          </p:cNvPr>
          <p:cNvCxnSpPr>
            <a:cxnSpLocks/>
            <a:stCxn id="76" idx="3"/>
            <a:endCxn id="82" idx="1"/>
          </p:cNvCxnSpPr>
          <p:nvPr/>
        </p:nvCxnSpPr>
        <p:spPr>
          <a:xfrm>
            <a:off x="7383693" y="3837506"/>
            <a:ext cx="88534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9F11C9B1-52F1-681E-9E3B-1C73E275527D}"/>
              </a:ext>
            </a:extLst>
          </p:cNvPr>
          <p:cNvSpPr txBox="1"/>
          <p:nvPr/>
        </p:nvSpPr>
        <p:spPr>
          <a:xfrm>
            <a:off x="7419967" y="3389831"/>
            <a:ext cx="841449" cy="461665"/>
          </a:xfrm>
          <a:prstGeom prst="rect">
            <a:avLst/>
          </a:prstGeom>
          <a:noFill/>
        </p:spPr>
        <p:txBody>
          <a:bodyPr wrap="none" rtlCol="0">
            <a:spAutoFit/>
          </a:bodyPr>
          <a:lstStyle/>
          <a:p>
            <a:pPr algn="ctr"/>
            <a:r>
              <a:rPr lang="en-US" sz="1200" dirty="0"/>
              <a:t>CRUD</a:t>
            </a:r>
          </a:p>
          <a:p>
            <a:pPr algn="ctr"/>
            <a:r>
              <a:rPr lang="en-US" sz="1200" dirty="0"/>
              <a:t>Operation</a:t>
            </a:r>
            <a:endParaRPr lang="en-SG" sz="1200" dirty="0"/>
          </a:p>
        </p:txBody>
      </p:sp>
      <p:sp>
        <p:nvSpPr>
          <p:cNvPr id="121" name="TextBox 120">
            <a:extLst>
              <a:ext uri="{FF2B5EF4-FFF2-40B4-BE49-F238E27FC236}">
                <a16:creationId xmlns:a16="http://schemas.microsoft.com/office/drawing/2014/main" id="{31D49479-2DCE-59EB-FF68-426A1C5E535F}"/>
              </a:ext>
            </a:extLst>
          </p:cNvPr>
          <p:cNvSpPr txBox="1"/>
          <p:nvPr/>
        </p:nvSpPr>
        <p:spPr>
          <a:xfrm>
            <a:off x="6581905" y="4331172"/>
            <a:ext cx="811441" cy="246221"/>
          </a:xfrm>
          <a:prstGeom prst="rect">
            <a:avLst/>
          </a:prstGeom>
          <a:noFill/>
        </p:spPr>
        <p:txBody>
          <a:bodyPr wrap="none" rtlCol="0">
            <a:spAutoFit/>
          </a:bodyPr>
          <a:lstStyle/>
          <a:p>
            <a:pPr algn="ctr"/>
            <a:r>
              <a:rPr lang="en-US" sz="1000" dirty="0"/>
              <a:t>Web Server</a:t>
            </a:r>
            <a:endParaRPr lang="en-SG" sz="1000" dirty="0"/>
          </a:p>
        </p:txBody>
      </p:sp>
      <p:pic>
        <p:nvPicPr>
          <p:cNvPr id="127" name="Picture 126">
            <a:extLst>
              <a:ext uri="{FF2B5EF4-FFF2-40B4-BE49-F238E27FC236}">
                <a16:creationId xmlns:a16="http://schemas.microsoft.com/office/drawing/2014/main" id="{D9F5A9DA-0D72-9D9A-6242-94EB1B9EAB48}"/>
              </a:ext>
            </a:extLst>
          </p:cNvPr>
          <p:cNvPicPr>
            <a:picLocks noChangeAspect="1"/>
          </p:cNvPicPr>
          <p:nvPr/>
        </p:nvPicPr>
        <p:blipFill>
          <a:blip r:embed="rId11"/>
          <a:stretch>
            <a:fillRect/>
          </a:stretch>
        </p:blipFill>
        <p:spPr>
          <a:xfrm>
            <a:off x="8262939" y="2119030"/>
            <a:ext cx="695325" cy="552450"/>
          </a:xfrm>
          <a:prstGeom prst="rect">
            <a:avLst/>
          </a:prstGeom>
        </p:spPr>
      </p:pic>
      <p:sp>
        <p:nvSpPr>
          <p:cNvPr id="129" name="TextBox 128">
            <a:extLst>
              <a:ext uri="{FF2B5EF4-FFF2-40B4-BE49-F238E27FC236}">
                <a16:creationId xmlns:a16="http://schemas.microsoft.com/office/drawing/2014/main" id="{F7675218-C2AB-6685-B81F-689DD62DB120}"/>
              </a:ext>
            </a:extLst>
          </p:cNvPr>
          <p:cNvSpPr txBox="1"/>
          <p:nvPr/>
        </p:nvSpPr>
        <p:spPr>
          <a:xfrm>
            <a:off x="8458292" y="4122290"/>
            <a:ext cx="407484" cy="246221"/>
          </a:xfrm>
          <a:prstGeom prst="rect">
            <a:avLst/>
          </a:prstGeom>
          <a:noFill/>
        </p:spPr>
        <p:txBody>
          <a:bodyPr wrap="none" rtlCol="0">
            <a:spAutoFit/>
          </a:bodyPr>
          <a:lstStyle/>
          <a:p>
            <a:pPr algn="ctr"/>
            <a:r>
              <a:rPr lang="en-US" sz="1000" dirty="0"/>
              <a:t>DB2</a:t>
            </a:r>
            <a:endParaRPr lang="en-SG" sz="1000" dirty="0"/>
          </a:p>
        </p:txBody>
      </p:sp>
      <p:sp>
        <p:nvSpPr>
          <p:cNvPr id="131" name="TextBox 130">
            <a:extLst>
              <a:ext uri="{FF2B5EF4-FFF2-40B4-BE49-F238E27FC236}">
                <a16:creationId xmlns:a16="http://schemas.microsoft.com/office/drawing/2014/main" id="{6783883A-1AE6-D968-D0C8-6A58EC3A3DB2}"/>
              </a:ext>
            </a:extLst>
          </p:cNvPr>
          <p:cNvSpPr txBox="1"/>
          <p:nvPr/>
        </p:nvSpPr>
        <p:spPr>
          <a:xfrm>
            <a:off x="8264191" y="2628558"/>
            <a:ext cx="692818" cy="400110"/>
          </a:xfrm>
          <a:prstGeom prst="rect">
            <a:avLst/>
          </a:prstGeom>
          <a:noFill/>
        </p:spPr>
        <p:txBody>
          <a:bodyPr wrap="none" rtlCol="0">
            <a:spAutoFit/>
          </a:bodyPr>
          <a:lstStyle/>
          <a:p>
            <a:pPr algn="ctr"/>
            <a:r>
              <a:rPr lang="en-US" sz="1000" dirty="0"/>
              <a:t>Watson</a:t>
            </a:r>
          </a:p>
          <a:p>
            <a:pPr algn="ctr"/>
            <a:r>
              <a:rPr lang="en-US" sz="1000" dirty="0"/>
              <a:t>Assistant</a:t>
            </a:r>
            <a:endParaRPr lang="en-SG" sz="1000" dirty="0"/>
          </a:p>
        </p:txBody>
      </p:sp>
      <p:cxnSp>
        <p:nvCxnSpPr>
          <p:cNvPr id="132" name="Straight Arrow Connector 131">
            <a:extLst>
              <a:ext uri="{FF2B5EF4-FFF2-40B4-BE49-F238E27FC236}">
                <a16:creationId xmlns:a16="http://schemas.microsoft.com/office/drawing/2014/main" id="{3BBACAB8-B46D-CBF7-AD99-F5A1491E89E5}"/>
              </a:ext>
            </a:extLst>
          </p:cNvPr>
          <p:cNvCxnSpPr>
            <a:cxnSpLocks/>
            <a:stCxn id="76" idx="0"/>
            <a:endCxn id="131" idx="1"/>
          </p:cNvCxnSpPr>
          <p:nvPr/>
        </p:nvCxnSpPr>
        <p:spPr>
          <a:xfrm flipV="1">
            <a:off x="6974118" y="2828613"/>
            <a:ext cx="1290073" cy="56121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B14A86DF-6C1B-F0FD-EC24-5CD15B222A64}"/>
              </a:ext>
            </a:extLst>
          </p:cNvPr>
          <p:cNvSpPr txBox="1"/>
          <p:nvPr/>
        </p:nvSpPr>
        <p:spPr>
          <a:xfrm>
            <a:off x="7033176" y="2679589"/>
            <a:ext cx="912366" cy="461665"/>
          </a:xfrm>
          <a:prstGeom prst="rect">
            <a:avLst/>
          </a:prstGeom>
          <a:noFill/>
        </p:spPr>
        <p:txBody>
          <a:bodyPr wrap="none" rtlCol="0">
            <a:spAutoFit/>
          </a:bodyPr>
          <a:lstStyle/>
          <a:p>
            <a:pPr algn="ctr"/>
            <a:r>
              <a:rPr lang="en-US" sz="1200" dirty="0"/>
              <a:t>JavaScript</a:t>
            </a:r>
          </a:p>
          <a:p>
            <a:pPr algn="ctr"/>
            <a:r>
              <a:rPr lang="en-US" sz="1200" dirty="0"/>
              <a:t>Integration</a:t>
            </a:r>
            <a:endParaRPr lang="en-SG" sz="1200" dirty="0"/>
          </a:p>
        </p:txBody>
      </p:sp>
      <p:pic>
        <p:nvPicPr>
          <p:cNvPr id="138" name="Picture 137">
            <a:extLst>
              <a:ext uri="{FF2B5EF4-FFF2-40B4-BE49-F238E27FC236}">
                <a16:creationId xmlns:a16="http://schemas.microsoft.com/office/drawing/2014/main" id="{25456122-5A6C-222A-31B9-D7CDC9F41A25}"/>
              </a:ext>
            </a:extLst>
          </p:cNvPr>
          <p:cNvPicPr>
            <a:picLocks noChangeAspect="1"/>
          </p:cNvPicPr>
          <p:nvPr/>
        </p:nvPicPr>
        <p:blipFill>
          <a:blip r:embed="rId12"/>
          <a:stretch>
            <a:fillRect/>
          </a:stretch>
        </p:blipFill>
        <p:spPr>
          <a:xfrm>
            <a:off x="6816622" y="4645909"/>
            <a:ext cx="314992" cy="322192"/>
          </a:xfrm>
          <a:prstGeom prst="rect">
            <a:avLst/>
          </a:prstGeom>
        </p:spPr>
      </p:pic>
      <p:sp>
        <p:nvSpPr>
          <p:cNvPr id="140" name="TextBox 139">
            <a:extLst>
              <a:ext uri="{FF2B5EF4-FFF2-40B4-BE49-F238E27FC236}">
                <a16:creationId xmlns:a16="http://schemas.microsoft.com/office/drawing/2014/main" id="{D945015B-4753-2A06-7080-6B1ECEE7FE7D}"/>
              </a:ext>
            </a:extLst>
          </p:cNvPr>
          <p:cNvSpPr txBox="1"/>
          <p:nvPr/>
        </p:nvSpPr>
        <p:spPr>
          <a:xfrm>
            <a:off x="6332683" y="4976754"/>
            <a:ext cx="1252267" cy="246221"/>
          </a:xfrm>
          <a:prstGeom prst="rect">
            <a:avLst/>
          </a:prstGeom>
          <a:noFill/>
        </p:spPr>
        <p:txBody>
          <a:bodyPr wrap="none" rtlCol="0">
            <a:spAutoFit/>
          </a:bodyPr>
          <a:lstStyle/>
          <a:p>
            <a:pPr algn="ctr"/>
            <a:r>
              <a:rPr lang="en-US" sz="1000" dirty="0"/>
              <a:t>powered by Python</a:t>
            </a:r>
            <a:endParaRPr lang="en-SG" sz="1000" dirty="0"/>
          </a:p>
        </p:txBody>
      </p:sp>
      <p:sp>
        <p:nvSpPr>
          <p:cNvPr id="142" name="TextBox 141">
            <a:extLst>
              <a:ext uri="{FF2B5EF4-FFF2-40B4-BE49-F238E27FC236}">
                <a16:creationId xmlns:a16="http://schemas.microsoft.com/office/drawing/2014/main" id="{28DFA760-32AF-2664-70A6-A294E8F390FF}"/>
              </a:ext>
            </a:extLst>
          </p:cNvPr>
          <p:cNvSpPr txBox="1"/>
          <p:nvPr/>
        </p:nvSpPr>
        <p:spPr>
          <a:xfrm>
            <a:off x="9895013" y="1470568"/>
            <a:ext cx="1031134" cy="523220"/>
          </a:xfrm>
          <a:prstGeom prst="rect">
            <a:avLst/>
          </a:prstGeom>
          <a:noFill/>
        </p:spPr>
        <p:txBody>
          <a:bodyPr wrap="square" rtlCol="0">
            <a:spAutoFit/>
          </a:bodyPr>
          <a:lstStyle/>
          <a:p>
            <a:pPr algn="ctr"/>
            <a:r>
              <a:rPr lang="en-US" sz="1400" b="1" dirty="0"/>
              <a:t>Other Services</a:t>
            </a:r>
            <a:endParaRPr lang="en-SG" sz="1400" b="1" dirty="0"/>
          </a:p>
        </p:txBody>
      </p:sp>
      <p:pic>
        <p:nvPicPr>
          <p:cNvPr id="144" name="Picture 143">
            <a:extLst>
              <a:ext uri="{FF2B5EF4-FFF2-40B4-BE49-F238E27FC236}">
                <a16:creationId xmlns:a16="http://schemas.microsoft.com/office/drawing/2014/main" id="{F7E0ECDA-6AD2-0897-B0DC-B983EC483F46}"/>
              </a:ext>
            </a:extLst>
          </p:cNvPr>
          <p:cNvPicPr>
            <a:picLocks noChangeAspect="1"/>
          </p:cNvPicPr>
          <p:nvPr/>
        </p:nvPicPr>
        <p:blipFill>
          <a:blip r:embed="rId13"/>
          <a:stretch>
            <a:fillRect/>
          </a:stretch>
        </p:blipFill>
        <p:spPr>
          <a:xfrm>
            <a:off x="10226098" y="4977281"/>
            <a:ext cx="520985" cy="461665"/>
          </a:xfrm>
          <a:prstGeom prst="rect">
            <a:avLst/>
          </a:prstGeom>
        </p:spPr>
      </p:pic>
      <p:sp>
        <p:nvSpPr>
          <p:cNvPr id="146" name="TextBox 145">
            <a:extLst>
              <a:ext uri="{FF2B5EF4-FFF2-40B4-BE49-F238E27FC236}">
                <a16:creationId xmlns:a16="http://schemas.microsoft.com/office/drawing/2014/main" id="{E8415EED-F530-2294-9024-3321E502FD04}"/>
              </a:ext>
            </a:extLst>
          </p:cNvPr>
          <p:cNvSpPr txBox="1"/>
          <p:nvPr/>
        </p:nvSpPr>
        <p:spPr>
          <a:xfrm>
            <a:off x="10272517" y="5441850"/>
            <a:ext cx="423514" cy="246221"/>
          </a:xfrm>
          <a:prstGeom prst="rect">
            <a:avLst/>
          </a:prstGeom>
          <a:noFill/>
        </p:spPr>
        <p:txBody>
          <a:bodyPr wrap="none" rtlCol="0">
            <a:spAutoFit/>
          </a:bodyPr>
          <a:lstStyle/>
          <a:p>
            <a:pPr algn="ctr"/>
            <a:r>
              <a:rPr lang="en-US" sz="1000" dirty="0"/>
              <a:t>Wiki</a:t>
            </a:r>
            <a:endParaRPr lang="en-SG" sz="1000" dirty="0"/>
          </a:p>
        </p:txBody>
      </p:sp>
      <p:cxnSp>
        <p:nvCxnSpPr>
          <p:cNvPr id="147" name="Straight Arrow Connector 146">
            <a:extLst>
              <a:ext uri="{FF2B5EF4-FFF2-40B4-BE49-F238E27FC236}">
                <a16:creationId xmlns:a16="http://schemas.microsoft.com/office/drawing/2014/main" id="{6065EC47-420A-8647-E572-89BCA01A9D64}"/>
              </a:ext>
            </a:extLst>
          </p:cNvPr>
          <p:cNvCxnSpPr>
            <a:cxnSpLocks/>
            <a:stCxn id="76" idx="2"/>
            <a:endCxn id="144" idx="1"/>
          </p:cNvCxnSpPr>
          <p:nvPr/>
        </p:nvCxnSpPr>
        <p:spPr>
          <a:xfrm>
            <a:off x="6974118" y="4285181"/>
            <a:ext cx="3251980" cy="922933"/>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2" name="TextBox 151">
            <a:extLst>
              <a:ext uri="{FF2B5EF4-FFF2-40B4-BE49-F238E27FC236}">
                <a16:creationId xmlns:a16="http://schemas.microsoft.com/office/drawing/2014/main" id="{FE085515-542A-39AB-A6DF-0485C3C44AAA}"/>
              </a:ext>
            </a:extLst>
          </p:cNvPr>
          <p:cNvSpPr txBox="1"/>
          <p:nvPr/>
        </p:nvSpPr>
        <p:spPr>
          <a:xfrm>
            <a:off x="8372127" y="4863751"/>
            <a:ext cx="797014" cy="400110"/>
          </a:xfrm>
          <a:prstGeom prst="rect">
            <a:avLst/>
          </a:prstGeom>
          <a:noFill/>
        </p:spPr>
        <p:txBody>
          <a:bodyPr wrap="none" rtlCol="0">
            <a:spAutoFit/>
          </a:bodyPr>
          <a:lstStyle/>
          <a:p>
            <a:pPr algn="ctr"/>
            <a:r>
              <a:rPr lang="en-US" sz="1000" dirty="0"/>
              <a:t>API</a:t>
            </a:r>
          </a:p>
          <a:p>
            <a:pPr algn="ctr"/>
            <a:r>
              <a:rPr lang="en-US" sz="1000" dirty="0"/>
              <a:t>Integration</a:t>
            </a:r>
            <a:endParaRPr lang="en-SG" sz="1000" dirty="0"/>
          </a:p>
        </p:txBody>
      </p:sp>
      <p:sp>
        <p:nvSpPr>
          <p:cNvPr id="158" name="TextBox 157">
            <a:extLst>
              <a:ext uri="{FF2B5EF4-FFF2-40B4-BE49-F238E27FC236}">
                <a16:creationId xmlns:a16="http://schemas.microsoft.com/office/drawing/2014/main" id="{64F09EB7-B3C9-A5F7-92FD-F94F7D384E01}"/>
              </a:ext>
            </a:extLst>
          </p:cNvPr>
          <p:cNvSpPr txBox="1"/>
          <p:nvPr/>
        </p:nvSpPr>
        <p:spPr>
          <a:xfrm>
            <a:off x="6120120" y="5483243"/>
            <a:ext cx="1742785" cy="246221"/>
          </a:xfrm>
          <a:prstGeom prst="rect">
            <a:avLst/>
          </a:prstGeom>
          <a:noFill/>
        </p:spPr>
        <p:txBody>
          <a:bodyPr wrap="none" rtlCol="0">
            <a:spAutoFit/>
          </a:bodyPr>
          <a:lstStyle/>
          <a:p>
            <a:pPr algn="ctr"/>
            <a:r>
              <a:rPr lang="en-US" sz="1000" dirty="0"/>
              <a:t>Using Flask web Framework</a:t>
            </a:r>
            <a:endParaRPr lang="en-SG" sz="1000" dirty="0"/>
          </a:p>
        </p:txBody>
      </p:sp>
      <p:sp>
        <p:nvSpPr>
          <p:cNvPr id="159" name="Title 1">
            <a:extLst>
              <a:ext uri="{FF2B5EF4-FFF2-40B4-BE49-F238E27FC236}">
                <a16:creationId xmlns:a16="http://schemas.microsoft.com/office/drawing/2014/main" id="{089CEB0D-283E-DCF1-D56A-741F4311A201}"/>
              </a:ext>
            </a:extLst>
          </p:cNvPr>
          <p:cNvSpPr>
            <a:spLocks noGrp="1"/>
          </p:cNvSpPr>
          <p:nvPr>
            <p:ph type="title"/>
          </p:nvPr>
        </p:nvSpPr>
        <p:spPr>
          <a:xfrm>
            <a:off x="466530" y="0"/>
            <a:ext cx="9647853" cy="1325563"/>
          </a:xfrm>
        </p:spPr>
        <p:txBody>
          <a:bodyPr>
            <a:normAutofit/>
          </a:bodyPr>
          <a:lstStyle/>
          <a:p>
            <a:pPr algn="ctr"/>
            <a:r>
              <a:rPr lang="en-SG" sz="4000" b="1" dirty="0">
                <a:effectLst>
                  <a:outerShdw blurRad="38100" dist="38100" dir="2700000" algn="tl">
                    <a:srgbClr val="000000">
                      <a:alpha val="43137"/>
                    </a:srgbClr>
                  </a:outerShdw>
                </a:effectLst>
              </a:rPr>
              <a:t>Overall implementation overview</a:t>
            </a:r>
          </a:p>
        </p:txBody>
      </p:sp>
      <p:sp>
        <p:nvSpPr>
          <p:cNvPr id="3" name="Google Shape;655;p35">
            <a:extLst>
              <a:ext uri="{FF2B5EF4-FFF2-40B4-BE49-F238E27FC236}">
                <a16:creationId xmlns:a16="http://schemas.microsoft.com/office/drawing/2014/main" id="{50CCF4E6-D42A-086B-7F19-5B1ADB0AE2A4}"/>
              </a:ext>
            </a:extLst>
          </p:cNvPr>
          <p:cNvSpPr txBox="1"/>
          <p:nvPr/>
        </p:nvSpPr>
        <p:spPr>
          <a:xfrm>
            <a:off x="2790925" y="4245375"/>
            <a:ext cx="19275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200" b="0" i="0" u="none" strike="noStrike" cap="none" dirty="0">
                <a:solidFill>
                  <a:schemeClr val="dk1"/>
                </a:solidFill>
                <a:ea typeface="Arial"/>
                <a:cs typeface="Arial"/>
                <a:sym typeface="Arial"/>
              </a:rPr>
              <a:t>Supported both Web and Mobile View</a:t>
            </a:r>
            <a:endParaRPr sz="1200" b="0" i="0" u="none" strike="noStrike" cap="none" dirty="0">
              <a:solidFill>
                <a:schemeClr val="dk1"/>
              </a:solidFill>
              <a:ea typeface="Arial"/>
              <a:cs typeface="Arial"/>
              <a:sym typeface="Arial"/>
            </a:endParaRPr>
          </a:p>
        </p:txBody>
      </p:sp>
      <p:pic>
        <p:nvPicPr>
          <p:cNvPr id="5" name="Google Shape;653;p35">
            <a:extLst>
              <a:ext uri="{FF2B5EF4-FFF2-40B4-BE49-F238E27FC236}">
                <a16:creationId xmlns:a16="http://schemas.microsoft.com/office/drawing/2014/main" id="{C08B9BAC-23CE-B5D8-CD58-198F4DF356F4}"/>
              </a:ext>
            </a:extLst>
          </p:cNvPr>
          <p:cNvPicPr preferRelativeResize="0"/>
          <p:nvPr/>
        </p:nvPicPr>
        <p:blipFill rotWithShape="1">
          <a:blip r:embed="rId14">
            <a:alphaModFix/>
          </a:blip>
          <a:srcRect/>
          <a:stretch/>
        </p:blipFill>
        <p:spPr>
          <a:xfrm>
            <a:off x="6757224" y="5229388"/>
            <a:ext cx="433840" cy="197462"/>
          </a:xfrm>
          <a:prstGeom prst="rect">
            <a:avLst/>
          </a:prstGeom>
          <a:noFill/>
          <a:ln>
            <a:noFill/>
          </a:ln>
        </p:spPr>
      </p:pic>
      <p:sp>
        <p:nvSpPr>
          <p:cNvPr id="2" name="Rectangle 1">
            <a:extLst>
              <a:ext uri="{FF2B5EF4-FFF2-40B4-BE49-F238E27FC236}">
                <a16:creationId xmlns:a16="http://schemas.microsoft.com/office/drawing/2014/main" id="{32969F91-1ECE-B955-4F0D-966EEB85C99D}"/>
              </a:ext>
            </a:extLst>
          </p:cNvPr>
          <p:cNvSpPr/>
          <p:nvPr/>
        </p:nvSpPr>
        <p:spPr>
          <a:xfrm>
            <a:off x="6153132" y="1316109"/>
            <a:ext cx="5572338" cy="53049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cxnSp>
        <p:nvCxnSpPr>
          <p:cNvPr id="4" name="Straight Connector 3">
            <a:extLst>
              <a:ext uri="{FF2B5EF4-FFF2-40B4-BE49-F238E27FC236}">
                <a16:creationId xmlns:a16="http://schemas.microsoft.com/office/drawing/2014/main" id="{DC710011-8A34-B167-377C-1CE8CC293F2C}"/>
              </a:ext>
            </a:extLst>
          </p:cNvPr>
          <p:cNvCxnSpPr/>
          <p:nvPr/>
        </p:nvCxnSpPr>
        <p:spPr>
          <a:xfrm>
            <a:off x="5886889" y="1203725"/>
            <a:ext cx="0" cy="5295542"/>
          </a:xfrm>
          <a:prstGeom prst="line">
            <a:avLst/>
          </a:prstGeom>
          <a:ln>
            <a:prstDash val="lgDashDot"/>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F0046F3-2008-F9B5-0EEA-86EC703B7606}"/>
              </a:ext>
            </a:extLst>
          </p:cNvPr>
          <p:cNvSpPr txBox="1"/>
          <p:nvPr/>
        </p:nvSpPr>
        <p:spPr>
          <a:xfrm>
            <a:off x="7945542" y="1032093"/>
            <a:ext cx="1572251" cy="338554"/>
          </a:xfrm>
          <a:prstGeom prst="rect">
            <a:avLst/>
          </a:prstGeom>
          <a:noFill/>
        </p:spPr>
        <p:txBody>
          <a:bodyPr wrap="square" rtlCol="0">
            <a:spAutoFit/>
          </a:bodyPr>
          <a:lstStyle/>
          <a:p>
            <a:pPr algn="ctr"/>
            <a:r>
              <a:rPr lang="en-US" sz="1600" b="1" dirty="0"/>
              <a:t>BACKEND</a:t>
            </a:r>
            <a:endParaRPr lang="en-SG" sz="1600" b="1" dirty="0"/>
          </a:p>
        </p:txBody>
      </p:sp>
      <p:sp>
        <p:nvSpPr>
          <p:cNvPr id="8" name="Rectangle 7">
            <a:extLst>
              <a:ext uri="{FF2B5EF4-FFF2-40B4-BE49-F238E27FC236}">
                <a16:creationId xmlns:a16="http://schemas.microsoft.com/office/drawing/2014/main" id="{3A7630F8-8425-D781-EBFA-191099999E60}"/>
              </a:ext>
            </a:extLst>
          </p:cNvPr>
          <p:cNvSpPr/>
          <p:nvPr/>
        </p:nvSpPr>
        <p:spPr>
          <a:xfrm>
            <a:off x="335265" y="1325563"/>
            <a:ext cx="5337237" cy="5295542"/>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
        <p:nvSpPr>
          <p:cNvPr id="10" name="TextBox 9">
            <a:extLst>
              <a:ext uri="{FF2B5EF4-FFF2-40B4-BE49-F238E27FC236}">
                <a16:creationId xmlns:a16="http://schemas.microsoft.com/office/drawing/2014/main" id="{2C8E28FC-7454-85DE-2E37-2365C94F18D6}"/>
              </a:ext>
            </a:extLst>
          </p:cNvPr>
          <p:cNvSpPr txBox="1"/>
          <p:nvPr/>
        </p:nvSpPr>
        <p:spPr>
          <a:xfrm>
            <a:off x="2182424" y="1027317"/>
            <a:ext cx="1572251" cy="338554"/>
          </a:xfrm>
          <a:prstGeom prst="rect">
            <a:avLst/>
          </a:prstGeom>
          <a:noFill/>
        </p:spPr>
        <p:txBody>
          <a:bodyPr wrap="square" rtlCol="0">
            <a:spAutoFit/>
          </a:bodyPr>
          <a:lstStyle/>
          <a:p>
            <a:pPr algn="ctr"/>
            <a:r>
              <a:rPr lang="en-US" sz="1600" b="1" dirty="0"/>
              <a:t>FRONTEND</a:t>
            </a:r>
            <a:endParaRPr lang="en-SG" sz="1600" b="1" dirty="0"/>
          </a:p>
        </p:txBody>
      </p:sp>
    </p:spTree>
    <p:extLst>
      <p:ext uri="{BB962C8B-B14F-4D97-AF65-F5344CB8AC3E}">
        <p14:creationId xmlns:p14="http://schemas.microsoft.com/office/powerpoint/2010/main" val="89212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926966" y="-159027"/>
            <a:ext cx="5857616" cy="1325563"/>
          </a:xfrm>
        </p:spPr>
        <p:txBody>
          <a:bodyPr>
            <a:normAutofit/>
          </a:bodyPr>
          <a:lstStyle/>
          <a:p>
            <a:r>
              <a:rPr lang="en-US" sz="4000" b="1" dirty="0">
                <a:effectLst>
                  <a:outerShdw blurRad="38100" dist="38100" dir="2700000" algn="tl">
                    <a:srgbClr val="000000">
                      <a:alpha val="43137"/>
                    </a:srgbClr>
                  </a:outerShdw>
                </a:effectLst>
              </a:rPr>
              <a:t>detailed Agenda</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4" name="TextBox 3">
            <a:extLst>
              <a:ext uri="{FF2B5EF4-FFF2-40B4-BE49-F238E27FC236}">
                <a16:creationId xmlns:a16="http://schemas.microsoft.com/office/drawing/2014/main" id="{5DD5B89B-0FDE-25D1-D30B-71EF51F77451}"/>
              </a:ext>
            </a:extLst>
          </p:cNvPr>
          <p:cNvSpPr txBox="1"/>
          <p:nvPr/>
        </p:nvSpPr>
        <p:spPr>
          <a:xfrm>
            <a:off x="581393" y="1072677"/>
            <a:ext cx="5289471" cy="4801314"/>
          </a:xfrm>
          <a:prstGeom prst="rect">
            <a:avLst/>
          </a:prstGeom>
          <a:noFill/>
        </p:spPr>
        <p:txBody>
          <a:bodyPr wrap="square" rtlCol="0">
            <a:spAutoFit/>
          </a:bodyPr>
          <a:lstStyle/>
          <a:p>
            <a:pPr marL="342900" indent="-342900">
              <a:buFont typeface="+mj-lt"/>
              <a:buAutoNum type="arabicPeriod" startAt="7"/>
            </a:pPr>
            <a:r>
              <a:rPr lang="en-SG" dirty="0"/>
              <a:t>Chatbot design, implementation and deployment</a:t>
            </a:r>
            <a:endParaRPr lang="en-US" dirty="0"/>
          </a:p>
          <a:p>
            <a:pPr marL="800100" lvl="1" indent="-342900">
              <a:buFont typeface="+mj-lt"/>
              <a:buAutoNum type="alphaLcPeriod"/>
            </a:pPr>
            <a:r>
              <a:rPr lang="en-US" dirty="0"/>
              <a:t>Chatbot purpose and design</a:t>
            </a:r>
          </a:p>
          <a:p>
            <a:pPr marL="800100" lvl="1" indent="-342900">
              <a:buFont typeface="+mj-lt"/>
              <a:buAutoNum type="alphaLcPeriod"/>
            </a:pPr>
            <a:r>
              <a:rPr lang="en-US" dirty="0"/>
              <a:t>Chatbot creation on Watson Assistant</a:t>
            </a:r>
          </a:p>
          <a:p>
            <a:pPr marL="800100" lvl="1" indent="-342900">
              <a:buFont typeface="+mj-lt"/>
              <a:buAutoNum type="alphaLcPeriod"/>
            </a:pPr>
            <a:r>
              <a:rPr lang="en-US" dirty="0"/>
              <a:t>Dialog creation – Intents</a:t>
            </a:r>
          </a:p>
          <a:p>
            <a:pPr marL="800100" lvl="1" indent="-342900">
              <a:buFont typeface="+mj-lt"/>
              <a:buAutoNum type="alphaLcPeriod"/>
            </a:pPr>
            <a:r>
              <a:rPr lang="en-US" dirty="0"/>
              <a:t>Dialog creation - Entities</a:t>
            </a:r>
          </a:p>
          <a:p>
            <a:pPr marL="800100" lvl="1" indent="-342900">
              <a:buFont typeface="+mj-lt"/>
              <a:buAutoNum type="alphaLcPeriod"/>
            </a:pPr>
            <a:r>
              <a:rPr lang="en-US" dirty="0"/>
              <a:t>Overview of conversation flow</a:t>
            </a:r>
          </a:p>
          <a:p>
            <a:pPr marL="800100" lvl="1" indent="-342900">
              <a:buFont typeface="+mj-lt"/>
              <a:buAutoNum type="alphaLcPeriod"/>
            </a:pPr>
            <a:r>
              <a:rPr lang="en-US" dirty="0"/>
              <a:t>Translating conversation flow to dialog nodes</a:t>
            </a:r>
          </a:p>
          <a:p>
            <a:pPr marL="800100" lvl="1" indent="-342900">
              <a:buFont typeface="+mj-lt"/>
              <a:buAutoNum type="alphaLcPeriod"/>
            </a:pPr>
            <a:r>
              <a:rPr lang="en-US" dirty="0"/>
              <a:t>Embedding chatbot onto website</a:t>
            </a:r>
          </a:p>
          <a:p>
            <a:pPr marL="800100" lvl="1" indent="-342900">
              <a:buFont typeface="+mj-lt"/>
              <a:buAutoNum type="alphaLcPeriod"/>
            </a:pPr>
            <a:r>
              <a:rPr lang="en-US" dirty="0"/>
              <a:t>Chatbot integration / technical architecture</a:t>
            </a:r>
          </a:p>
          <a:p>
            <a:pPr marL="800100" lvl="1" indent="-342900">
              <a:buFont typeface="+mj-lt"/>
              <a:buAutoNum type="alphaLcPeriod"/>
            </a:pPr>
            <a:r>
              <a:rPr lang="en-US" dirty="0"/>
              <a:t>Sample chatbot screenshots</a:t>
            </a:r>
          </a:p>
          <a:p>
            <a:pPr marL="342900" indent="-342900">
              <a:buFont typeface="+mj-lt"/>
              <a:buAutoNum type="arabicPeriod" startAt="7"/>
            </a:pPr>
            <a:r>
              <a:rPr lang="en-US" dirty="0"/>
              <a:t>Future iterations / MVPs</a:t>
            </a:r>
          </a:p>
          <a:p>
            <a:pPr marL="800100" lvl="1" indent="-342900">
              <a:buFont typeface="+mj-lt"/>
              <a:buAutoNum type="alphaLcPeriod"/>
            </a:pPr>
            <a:r>
              <a:rPr lang="en-US" dirty="0"/>
              <a:t>ACE MVP Roadmap</a:t>
            </a:r>
          </a:p>
          <a:p>
            <a:pPr marL="800100" lvl="1" indent="-342900">
              <a:buFont typeface="+mj-lt"/>
              <a:buAutoNum type="alphaLcPeriod"/>
            </a:pPr>
            <a:r>
              <a:rPr lang="en-US" dirty="0"/>
              <a:t>Chatbot report (MVP 1.1)</a:t>
            </a:r>
          </a:p>
          <a:p>
            <a:pPr marL="800100" lvl="1" indent="-342900">
              <a:buFont typeface="+mj-lt"/>
              <a:buAutoNum type="alphaLcPeriod"/>
            </a:pPr>
            <a:r>
              <a:rPr lang="en-US" dirty="0"/>
              <a:t>Sales report (MVP 1.1)</a:t>
            </a:r>
          </a:p>
          <a:p>
            <a:pPr marL="800100" lvl="1" indent="-342900">
              <a:buFont typeface="+mj-lt"/>
              <a:buAutoNum type="alphaLcPeriod"/>
            </a:pPr>
            <a:r>
              <a:rPr lang="en-US" dirty="0"/>
              <a:t>A Shopper’s </a:t>
            </a:r>
            <a:r>
              <a:rPr lang="en-US"/>
              <a:t>future journey (MVP 2.0)</a:t>
            </a:r>
            <a:endParaRPr lang="en-US" dirty="0"/>
          </a:p>
        </p:txBody>
      </p:sp>
      <p:sp>
        <p:nvSpPr>
          <p:cNvPr id="8" name="TextBox 7">
            <a:extLst>
              <a:ext uri="{FF2B5EF4-FFF2-40B4-BE49-F238E27FC236}">
                <a16:creationId xmlns:a16="http://schemas.microsoft.com/office/drawing/2014/main" id="{B7A005F9-0918-7938-3CF9-399488017A81}"/>
              </a:ext>
            </a:extLst>
          </p:cNvPr>
          <p:cNvSpPr txBox="1"/>
          <p:nvPr/>
        </p:nvSpPr>
        <p:spPr>
          <a:xfrm>
            <a:off x="6096000" y="1072677"/>
            <a:ext cx="5053214" cy="1754326"/>
          </a:xfrm>
          <a:prstGeom prst="rect">
            <a:avLst/>
          </a:prstGeom>
          <a:noFill/>
        </p:spPr>
        <p:txBody>
          <a:bodyPr wrap="square" rtlCol="0">
            <a:spAutoFit/>
          </a:bodyPr>
          <a:lstStyle/>
          <a:p>
            <a:pPr marL="342900" indent="-342900">
              <a:buFont typeface="+mj-lt"/>
              <a:buAutoNum type="arabicPeriod" startAt="9"/>
            </a:pPr>
            <a:r>
              <a:rPr lang="en-US" dirty="0"/>
              <a:t>Project learnings</a:t>
            </a:r>
          </a:p>
          <a:p>
            <a:pPr marL="800100" lvl="1" indent="-342900">
              <a:buFont typeface="+mj-lt"/>
              <a:buAutoNum type="alphaLcPeriod"/>
            </a:pPr>
            <a:r>
              <a:rPr lang="en-US" dirty="0"/>
              <a:t>Constraints and challenges</a:t>
            </a:r>
          </a:p>
          <a:p>
            <a:pPr marL="800100" lvl="1" indent="-342900">
              <a:buFont typeface="+mj-lt"/>
              <a:buAutoNum type="alphaLcPeriod"/>
            </a:pPr>
            <a:r>
              <a:rPr lang="en-US" dirty="0"/>
              <a:t>Project takeaways</a:t>
            </a:r>
          </a:p>
          <a:p>
            <a:pPr lvl="1"/>
            <a:endParaRPr lang="en-US" dirty="0"/>
          </a:p>
          <a:p>
            <a:pPr lvl="1"/>
            <a:r>
              <a:rPr lang="en-US" dirty="0"/>
              <a:t>Questions &amp; Answers</a:t>
            </a:r>
          </a:p>
          <a:p>
            <a:pPr marL="800100" lvl="1" indent="-342900">
              <a:buFont typeface="+mj-lt"/>
              <a:buAutoNum type="alphaLcPeriod"/>
            </a:pPr>
            <a:endParaRPr lang="en-SG" dirty="0"/>
          </a:p>
        </p:txBody>
      </p:sp>
    </p:spTree>
    <p:extLst>
      <p:ext uri="{BB962C8B-B14F-4D97-AF65-F5344CB8AC3E}">
        <p14:creationId xmlns:p14="http://schemas.microsoft.com/office/powerpoint/2010/main" val="20634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6:</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MODEL and website design, implementation and deployment</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Tree>
    <p:extLst>
      <p:ext uri="{BB962C8B-B14F-4D97-AF65-F5344CB8AC3E}">
        <p14:creationId xmlns:p14="http://schemas.microsoft.com/office/powerpoint/2010/main" val="113071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41</a:t>
            </a:fld>
            <a:endParaRPr/>
          </a:p>
        </p:txBody>
      </p:sp>
      <p:sp>
        <p:nvSpPr>
          <p:cNvPr id="707" name="Google Shape;707;p40"/>
          <p:cNvSpPr txBox="1"/>
          <p:nvPr/>
        </p:nvSpPr>
        <p:spPr>
          <a:xfrm>
            <a:off x="1043616" y="6773"/>
            <a:ext cx="11066731" cy="742956"/>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1" i="0" u="none" strike="noStrike" cap="none">
              <a:solidFill>
                <a:schemeClr val="dk1"/>
              </a:solidFill>
              <a:latin typeface="Arial"/>
              <a:ea typeface="Arial"/>
              <a:cs typeface="Arial"/>
              <a:sym typeface="Arial"/>
            </a:endParaRPr>
          </a:p>
        </p:txBody>
      </p:sp>
      <p:sp>
        <p:nvSpPr>
          <p:cNvPr id="708" name="Google Shape;708;p40"/>
          <p:cNvSpPr txBox="1"/>
          <p:nvPr/>
        </p:nvSpPr>
        <p:spPr>
          <a:xfrm>
            <a:off x="5762966" y="1465509"/>
            <a:ext cx="7551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a:solidFill>
                  <a:schemeClr val="dk1"/>
                </a:solidFill>
                <a:ea typeface="Arial"/>
                <a:cs typeface="Arial"/>
                <a:sym typeface="Arial"/>
              </a:rPr>
              <a:t>Heroku</a:t>
            </a:r>
            <a:endParaRPr sz="1400" b="1" i="0" u="none" strike="noStrike" cap="none">
              <a:solidFill>
                <a:schemeClr val="dk1"/>
              </a:solidFill>
              <a:ea typeface="Arial"/>
              <a:cs typeface="Arial"/>
              <a:sym typeface="Arial"/>
            </a:endParaRPr>
          </a:p>
        </p:txBody>
      </p:sp>
      <p:sp>
        <p:nvSpPr>
          <p:cNvPr id="709" name="Google Shape;709;p40"/>
          <p:cNvSpPr txBox="1"/>
          <p:nvPr/>
        </p:nvSpPr>
        <p:spPr>
          <a:xfrm>
            <a:off x="1500676" y="1465488"/>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Browser</a:t>
            </a:r>
            <a:endParaRPr sz="1400" b="1" i="0" u="none" strike="noStrike" cap="none" dirty="0">
              <a:solidFill>
                <a:schemeClr val="dk1"/>
              </a:solidFill>
              <a:ea typeface="Arial"/>
              <a:cs typeface="Arial"/>
              <a:sym typeface="Arial"/>
            </a:endParaRPr>
          </a:p>
        </p:txBody>
      </p:sp>
      <p:sp>
        <p:nvSpPr>
          <p:cNvPr id="710" name="Google Shape;710;p40"/>
          <p:cNvSpPr txBox="1">
            <a:spLocks noGrp="1"/>
          </p:cNvSpPr>
          <p:nvPr>
            <p:ph type="title"/>
          </p:nvPr>
        </p:nvSpPr>
        <p:spPr>
          <a:xfrm>
            <a:off x="466530" y="0"/>
            <a:ext cx="9464719"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OVERVIEW OF APPLICATION FLOW</a:t>
            </a:r>
            <a:endParaRPr dirty="0">
              <a:latin typeface="+mj-lt"/>
            </a:endParaRPr>
          </a:p>
        </p:txBody>
      </p:sp>
      <p:pic>
        <p:nvPicPr>
          <p:cNvPr id="712" name="Google Shape;712;p40"/>
          <p:cNvPicPr preferRelativeResize="0"/>
          <p:nvPr/>
        </p:nvPicPr>
        <p:blipFill rotWithShape="1">
          <a:blip r:embed="rId3">
            <a:alphaModFix/>
          </a:blip>
          <a:srcRect/>
          <a:stretch/>
        </p:blipFill>
        <p:spPr>
          <a:xfrm>
            <a:off x="1271408" y="2656786"/>
            <a:ext cx="355377" cy="349519"/>
          </a:xfrm>
          <a:prstGeom prst="rect">
            <a:avLst/>
          </a:prstGeom>
          <a:noFill/>
          <a:ln>
            <a:noFill/>
          </a:ln>
        </p:spPr>
      </p:pic>
      <p:pic>
        <p:nvPicPr>
          <p:cNvPr id="713" name="Google Shape;713;p40"/>
          <p:cNvPicPr preferRelativeResize="0"/>
          <p:nvPr/>
        </p:nvPicPr>
        <p:blipFill rotWithShape="1">
          <a:blip r:embed="rId4">
            <a:alphaModFix/>
          </a:blip>
          <a:srcRect/>
          <a:stretch/>
        </p:blipFill>
        <p:spPr>
          <a:xfrm>
            <a:off x="5977496" y="2509354"/>
            <a:ext cx="314992" cy="322192"/>
          </a:xfrm>
          <a:prstGeom prst="rect">
            <a:avLst/>
          </a:prstGeom>
          <a:noFill/>
          <a:ln>
            <a:noFill/>
          </a:ln>
        </p:spPr>
      </p:pic>
      <p:cxnSp>
        <p:nvCxnSpPr>
          <p:cNvPr id="714" name="Google Shape;714;p40"/>
          <p:cNvCxnSpPr>
            <a:cxnSpLocks/>
          </p:cNvCxnSpPr>
          <p:nvPr/>
        </p:nvCxnSpPr>
        <p:spPr>
          <a:xfrm flipV="1">
            <a:off x="2626697" y="2672189"/>
            <a:ext cx="3217380" cy="41769"/>
          </a:xfrm>
          <a:prstGeom prst="straightConnector1">
            <a:avLst/>
          </a:prstGeom>
          <a:noFill/>
          <a:ln w="9525" cap="flat" cmpd="sng">
            <a:solidFill>
              <a:schemeClr val="dk1"/>
            </a:solidFill>
            <a:prstDash val="solid"/>
            <a:miter lim="800000"/>
            <a:headEnd type="none" w="sm" len="sm"/>
            <a:tailEnd type="triangle" w="med" len="med"/>
          </a:ln>
        </p:spPr>
      </p:cxnSp>
      <p:pic>
        <p:nvPicPr>
          <p:cNvPr id="716" name="Google Shape;716;p40"/>
          <p:cNvPicPr preferRelativeResize="0"/>
          <p:nvPr/>
        </p:nvPicPr>
        <p:blipFill rotWithShape="1">
          <a:blip r:embed="rId5">
            <a:alphaModFix/>
          </a:blip>
          <a:srcRect/>
          <a:stretch/>
        </p:blipFill>
        <p:spPr>
          <a:xfrm>
            <a:off x="5956218" y="2831546"/>
            <a:ext cx="368504" cy="312881"/>
          </a:xfrm>
          <a:prstGeom prst="rect">
            <a:avLst/>
          </a:prstGeom>
          <a:noFill/>
          <a:ln>
            <a:noFill/>
          </a:ln>
        </p:spPr>
      </p:pic>
      <p:sp>
        <p:nvSpPr>
          <p:cNvPr id="717" name="Google Shape;717;p40"/>
          <p:cNvSpPr txBox="1"/>
          <p:nvPr/>
        </p:nvSpPr>
        <p:spPr>
          <a:xfrm>
            <a:off x="6292488" y="2508424"/>
            <a:ext cx="7008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app.py</a:t>
            </a:r>
            <a:endParaRPr sz="1000" b="0" i="1" u="none" strike="noStrike" cap="none">
              <a:solidFill>
                <a:schemeClr val="dk1"/>
              </a:solidFill>
              <a:latin typeface="Arial"/>
              <a:ea typeface="Arial"/>
              <a:cs typeface="Arial"/>
              <a:sym typeface="Arial"/>
            </a:endParaRPr>
          </a:p>
        </p:txBody>
      </p:sp>
      <p:sp>
        <p:nvSpPr>
          <p:cNvPr id="718" name="Google Shape;718;p40"/>
          <p:cNvSpPr txBox="1"/>
          <p:nvPr/>
        </p:nvSpPr>
        <p:spPr>
          <a:xfrm>
            <a:off x="3524030" y="5242458"/>
            <a:ext cx="1465800"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SG" sz="1000" b="0" i="0" u="none" strike="noStrike" cap="none" dirty="0">
                <a:solidFill>
                  <a:srgbClr val="000000"/>
                </a:solidFill>
                <a:latin typeface="Arial"/>
                <a:ea typeface="Arial"/>
                <a:cs typeface="Arial"/>
                <a:sym typeface="Arial"/>
              </a:rPr>
              <a:t>On the main page, Under the </a:t>
            </a:r>
            <a:r>
              <a:rPr lang="en-SG" sz="1000" b="1" i="0" u="none" strike="noStrike" cap="none" dirty="0">
                <a:solidFill>
                  <a:srgbClr val="000000"/>
                </a:solidFill>
                <a:latin typeface="Arial"/>
                <a:ea typeface="Arial"/>
                <a:cs typeface="Arial"/>
                <a:sym typeface="Arial"/>
              </a:rPr>
              <a:t>RECIPE</a:t>
            </a:r>
            <a:r>
              <a:rPr lang="en-SG" sz="1000" b="0" i="0" u="none" strike="noStrike" cap="none" dirty="0">
                <a:solidFill>
                  <a:srgbClr val="000000"/>
                </a:solidFill>
                <a:latin typeface="Arial"/>
                <a:ea typeface="Arial"/>
                <a:cs typeface="Arial"/>
                <a:sym typeface="Arial"/>
              </a:rPr>
              <a:t> portion. </a:t>
            </a:r>
            <a:endParaRPr sz="1000" b="0" i="0" u="none" strike="noStrike" cap="none" dirty="0">
              <a:solidFill>
                <a:srgbClr val="000000"/>
              </a:solidFill>
              <a:latin typeface="Arial"/>
              <a:ea typeface="Arial"/>
              <a:cs typeface="Arial"/>
              <a:sym typeface="Arial"/>
            </a:endParaRPr>
          </a:p>
        </p:txBody>
      </p:sp>
      <p:sp>
        <p:nvSpPr>
          <p:cNvPr id="721" name="Google Shape;721;p40"/>
          <p:cNvSpPr txBox="1"/>
          <p:nvPr/>
        </p:nvSpPr>
        <p:spPr>
          <a:xfrm>
            <a:off x="3491756" y="3412802"/>
            <a:ext cx="1133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Upload image in index.html</a:t>
            </a:r>
            <a:endParaRPr sz="1400" b="0" i="0" u="none" strike="noStrike" cap="none" dirty="0">
              <a:solidFill>
                <a:srgbClr val="000000"/>
              </a:solidFill>
              <a:latin typeface="Arial"/>
              <a:ea typeface="Arial"/>
              <a:cs typeface="Arial"/>
              <a:sym typeface="Arial"/>
            </a:endParaRPr>
          </a:p>
        </p:txBody>
      </p:sp>
      <p:pic>
        <p:nvPicPr>
          <p:cNvPr id="723" name="Google Shape;723;p40"/>
          <p:cNvPicPr preferRelativeResize="0"/>
          <p:nvPr/>
        </p:nvPicPr>
        <p:blipFill rotWithShape="1">
          <a:blip r:embed="rId6">
            <a:alphaModFix/>
          </a:blip>
          <a:srcRect/>
          <a:stretch/>
        </p:blipFill>
        <p:spPr>
          <a:xfrm>
            <a:off x="2266647" y="5276508"/>
            <a:ext cx="1100504" cy="579682"/>
          </a:xfrm>
          <a:prstGeom prst="rect">
            <a:avLst/>
          </a:prstGeom>
          <a:noFill/>
          <a:ln>
            <a:noFill/>
          </a:ln>
        </p:spPr>
      </p:pic>
      <p:pic>
        <p:nvPicPr>
          <p:cNvPr id="724" name="Google Shape;724;p40"/>
          <p:cNvPicPr preferRelativeResize="0"/>
          <p:nvPr/>
        </p:nvPicPr>
        <p:blipFill rotWithShape="1">
          <a:blip r:embed="rId7">
            <a:alphaModFix/>
          </a:blip>
          <a:srcRect/>
          <a:stretch/>
        </p:blipFill>
        <p:spPr>
          <a:xfrm>
            <a:off x="1210335" y="5284836"/>
            <a:ext cx="1080734" cy="563027"/>
          </a:xfrm>
          <a:prstGeom prst="rect">
            <a:avLst/>
          </a:prstGeom>
          <a:noFill/>
          <a:ln>
            <a:noFill/>
          </a:ln>
        </p:spPr>
      </p:pic>
      <p:sp>
        <p:nvSpPr>
          <p:cNvPr id="725" name="Google Shape;725;p40"/>
          <p:cNvSpPr txBox="1"/>
          <p:nvPr/>
        </p:nvSpPr>
        <p:spPr>
          <a:xfrm>
            <a:off x="1210335" y="5830834"/>
            <a:ext cx="21165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Click content image in index.html</a:t>
            </a:r>
            <a:endParaRPr sz="1400" b="0" i="0" u="none" strike="noStrike" cap="none" dirty="0">
              <a:solidFill>
                <a:srgbClr val="000000"/>
              </a:solidFill>
              <a:latin typeface="Arial"/>
              <a:ea typeface="Arial"/>
              <a:cs typeface="Arial"/>
              <a:sym typeface="Arial"/>
            </a:endParaRPr>
          </a:p>
        </p:txBody>
      </p:sp>
      <p:cxnSp>
        <p:nvCxnSpPr>
          <p:cNvPr id="726" name="Google Shape;726;p40"/>
          <p:cNvCxnSpPr>
            <a:cxnSpLocks/>
            <a:stCxn id="14" idx="3"/>
            <a:endCxn id="722" idx="2"/>
          </p:cNvCxnSpPr>
          <p:nvPr/>
        </p:nvCxnSpPr>
        <p:spPr>
          <a:xfrm flipV="1">
            <a:off x="7116560" y="4744107"/>
            <a:ext cx="3429668" cy="1054047"/>
          </a:xfrm>
          <a:prstGeom prst="bentConnector2">
            <a:avLst/>
          </a:prstGeom>
          <a:noFill/>
          <a:ln w="9525" cap="flat" cmpd="sng">
            <a:solidFill>
              <a:schemeClr val="dk1"/>
            </a:solidFill>
            <a:prstDash val="solid"/>
            <a:miter lim="800000"/>
            <a:headEnd type="none" w="sm" len="sm"/>
            <a:tailEnd type="triangle" w="med" len="med"/>
          </a:ln>
        </p:spPr>
      </p:cxnSp>
      <p:pic>
        <p:nvPicPr>
          <p:cNvPr id="715" name="Google Shape;715;p40"/>
          <p:cNvPicPr preferRelativeResize="0"/>
          <p:nvPr/>
        </p:nvPicPr>
        <p:blipFill rotWithShape="1">
          <a:blip r:embed="rId8">
            <a:alphaModFix/>
          </a:blip>
          <a:srcRect/>
          <a:stretch/>
        </p:blipFill>
        <p:spPr>
          <a:xfrm>
            <a:off x="1648228" y="2660583"/>
            <a:ext cx="889779" cy="378817"/>
          </a:xfrm>
          <a:prstGeom prst="rect">
            <a:avLst/>
          </a:prstGeom>
          <a:noFill/>
          <a:ln>
            <a:noFill/>
          </a:ln>
        </p:spPr>
      </p:pic>
      <p:sp>
        <p:nvSpPr>
          <p:cNvPr id="729" name="Google Shape;729;p40"/>
          <p:cNvSpPr txBox="1"/>
          <p:nvPr/>
        </p:nvSpPr>
        <p:spPr>
          <a:xfrm>
            <a:off x="1210335" y="3101447"/>
            <a:ext cx="14658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dirty="0">
                <a:solidFill>
                  <a:schemeClr val="dk1"/>
                </a:solidFill>
                <a:latin typeface="Arial"/>
                <a:ea typeface="Arial"/>
                <a:cs typeface="Arial"/>
                <a:sym typeface="Arial"/>
              </a:rPr>
              <a:t>Our Landing page. </a:t>
            </a:r>
          </a:p>
          <a:p>
            <a:pPr marL="0" marR="0" lvl="0" indent="0" algn="l" rtl="0">
              <a:lnSpc>
                <a:spcPct val="100000"/>
              </a:lnSpc>
              <a:spcBef>
                <a:spcPts val="0"/>
              </a:spcBef>
              <a:spcAft>
                <a:spcPts val="0"/>
              </a:spcAft>
              <a:buClr>
                <a:srgbClr val="000000"/>
              </a:buClr>
              <a:buSzPts val="1000"/>
              <a:buFont typeface="Arial"/>
              <a:buNone/>
            </a:pPr>
            <a:r>
              <a:rPr lang="en-US" sz="1000" dirty="0">
                <a:solidFill>
                  <a:schemeClr val="dk1"/>
                </a:solidFill>
                <a:latin typeface="Arial"/>
                <a:ea typeface="Arial"/>
                <a:cs typeface="Arial"/>
                <a:sym typeface="Arial"/>
              </a:rPr>
              <a:t>Where we can </a:t>
            </a:r>
            <a:r>
              <a:rPr lang="en-US" sz="1000" b="0" i="0" u="none" strike="noStrike" cap="none" dirty="0">
                <a:solidFill>
                  <a:schemeClr val="dk1"/>
                </a:solidFill>
                <a:latin typeface="Arial"/>
                <a:ea typeface="Arial"/>
                <a:cs typeface="Arial"/>
                <a:sym typeface="Arial"/>
              </a:rPr>
              <a:t>upload image and displays information content</a:t>
            </a:r>
            <a:endParaRPr sz="1000" b="0" i="0" u="none" strike="noStrike" cap="none" dirty="0">
              <a:solidFill>
                <a:schemeClr val="dk1"/>
              </a:solidFill>
              <a:latin typeface="Arial"/>
              <a:ea typeface="Arial"/>
              <a:cs typeface="Arial"/>
              <a:sym typeface="Arial"/>
            </a:endParaRPr>
          </a:p>
        </p:txBody>
      </p:sp>
      <p:sp>
        <p:nvSpPr>
          <p:cNvPr id="730" name="Google Shape;730;p40"/>
          <p:cNvSpPr txBox="1"/>
          <p:nvPr/>
        </p:nvSpPr>
        <p:spPr>
          <a:xfrm>
            <a:off x="10241819" y="1366991"/>
            <a:ext cx="9972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Browser</a:t>
            </a:r>
            <a:endParaRPr sz="1400" b="1" i="0" u="none" strike="noStrike" cap="none" dirty="0">
              <a:solidFill>
                <a:schemeClr val="dk1"/>
              </a:solidFill>
              <a:ea typeface="Arial"/>
              <a:cs typeface="Arial"/>
              <a:sym typeface="Arial"/>
            </a:endParaRPr>
          </a:p>
        </p:txBody>
      </p:sp>
      <p:pic>
        <p:nvPicPr>
          <p:cNvPr id="731" name="Google Shape;731;p40"/>
          <p:cNvPicPr preferRelativeResize="0"/>
          <p:nvPr/>
        </p:nvPicPr>
        <p:blipFill rotWithShape="1">
          <a:blip r:embed="rId7">
            <a:alphaModFix/>
          </a:blip>
          <a:srcRect/>
          <a:stretch/>
        </p:blipFill>
        <p:spPr>
          <a:xfrm>
            <a:off x="3643145" y="2807694"/>
            <a:ext cx="1080734" cy="563027"/>
          </a:xfrm>
          <a:prstGeom prst="rect">
            <a:avLst/>
          </a:prstGeom>
          <a:noFill/>
          <a:ln>
            <a:noFill/>
          </a:ln>
        </p:spPr>
      </p:pic>
      <p:pic>
        <p:nvPicPr>
          <p:cNvPr id="732" name="Google Shape;732;p40"/>
          <p:cNvPicPr preferRelativeResize="0"/>
          <p:nvPr/>
        </p:nvPicPr>
        <p:blipFill rotWithShape="1">
          <a:blip r:embed="rId9">
            <a:alphaModFix/>
          </a:blip>
          <a:srcRect/>
          <a:stretch/>
        </p:blipFill>
        <p:spPr>
          <a:xfrm>
            <a:off x="4484705" y="3412293"/>
            <a:ext cx="379784" cy="328999"/>
          </a:xfrm>
          <a:prstGeom prst="rect">
            <a:avLst/>
          </a:prstGeom>
          <a:noFill/>
          <a:ln>
            <a:noFill/>
          </a:ln>
        </p:spPr>
      </p:pic>
      <p:pic>
        <p:nvPicPr>
          <p:cNvPr id="733" name="Google Shape;733;p40"/>
          <p:cNvPicPr preferRelativeResize="0"/>
          <p:nvPr/>
        </p:nvPicPr>
        <p:blipFill rotWithShape="1">
          <a:blip r:embed="rId10">
            <a:alphaModFix/>
          </a:blip>
          <a:srcRect/>
          <a:stretch/>
        </p:blipFill>
        <p:spPr>
          <a:xfrm>
            <a:off x="4063984" y="5645096"/>
            <a:ext cx="400050" cy="371475"/>
          </a:xfrm>
          <a:prstGeom prst="rect">
            <a:avLst/>
          </a:prstGeom>
          <a:noFill/>
          <a:ln>
            <a:noFill/>
          </a:ln>
        </p:spPr>
      </p:pic>
      <p:sp>
        <p:nvSpPr>
          <p:cNvPr id="734" name="Google Shape;734;p40"/>
          <p:cNvSpPr txBox="1"/>
          <p:nvPr/>
        </p:nvSpPr>
        <p:spPr>
          <a:xfrm>
            <a:off x="1478336" y="1702066"/>
            <a:ext cx="831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dirty="0">
                <a:solidFill>
                  <a:schemeClr val="dk1"/>
                </a:solidFill>
                <a:latin typeface="Arial"/>
                <a:ea typeface="Arial"/>
                <a:cs typeface="Arial"/>
                <a:sym typeface="Arial"/>
              </a:rPr>
              <a:t>index.html</a:t>
            </a:r>
            <a:endParaRPr sz="1000" b="0" i="1" u="none" strike="noStrike" cap="none" dirty="0">
              <a:solidFill>
                <a:schemeClr val="dk1"/>
              </a:solidFill>
              <a:latin typeface="Arial"/>
              <a:ea typeface="Arial"/>
              <a:cs typeface="Arial"/>
              <a:sym typeface="Arial"/>
            </a:endParaRPr>
          </a:p>
        </p:txBody>
      </p:sp>
      <p:pic>
        <p:nvPicPr>
          <p:cNvPr id="735" name="Google Shape;735;p40"/>
          <p:cNvPicPr preferRelativeResize="0"/>
          <p:nvPr/>
        </p:nvPicPr>
        <p:blipFill rotWithShape="1">
          <a:blip r:embed="rId3">
            <a:alphaModFix/>
          </a:blip>
          <a:srcRect/>
          <a:stretch/>
        </p:blipFill>
        <p:spPr>
          <a:xfrm>
            <a:off x="1088168" y="6043450"/>
            <a:ext cx="355377" cy="349519"/>
          </a:xfrm>
          <a:prstGeom prst="rect">
            <a:avLst/>
          </a:prstGeom>
          <a:noFill/>
          <a:ln>
            <a:noFill/>
          </a:ln>
        </p:spPr>
      </p:pic>
      <p:pic>
        <p:nvPicPr>
          <p:cNvPr id="727" name="Google Shape;727;p40"/>
          <p:cNvPicPr preferRelativeResize="0"/>
          <p:nvPr/>
        </p:nvPicPr>
        <p:blipFill rotWithShape="1">
          <a:blip r:embed="rId8">
            <a:alphaModFix/>
          </a:blip>
          <a:srcRect/>
          <a:stretch/>
        </p:blipFill>
        <p:spPr>
          <a:xfrm>
            <a:off x="1491964" y="6021986"/>
            <a:ext cx="889779" cy="378817"/>
          </a:xfrm>
          <a:prstGeom prst="rect">
            <a:avLst/>
          </a:prstGeom>
          <a:noFill/>
          <a:ln>
            <a:noFill/>
          </a:ln>
        </p:spPr>
      </p:pic>
      <p:sp>
        <p:nvSpPr>
          <p:cNvPr id="736" name="Google Shape;736;p40"/>
          <p:cNvSpPr txBox="1"/>
          <p:nvPr/>
        </p:nvSpPr>
        <p:spPr>
          <a:xfrm>
            <a:off x="1265856" y="4996158"/>
            <a:ext cx="831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dirty="0">
                <a:solidFill>
                  <a:schemeClr val="dk1"/>
                </a:solidFill>
                <a:latin typeface="Arial"/>
                <a:ea typeface="Arial"/>
                <a:cs typeface="Arial"/>
                <a:sym typeface="Arial"/>
              </a:rPr>
              <a:t>index.html</a:t>
            </a:r>
            <a:endParaRPr sz="1000" b="0" i="1" u="none" strike="noStrike" cap="none" dirty="0">
              <a:solidFill>
                <a:schemeClr val="dk1"/>
              </a:solidFill>
              <a:latin typeface="Arial"/>
              <a:ea typeface="Arial"/>
              <a:cs typeface="Arial"/>
              <a:sym typeface="Arial"/>
            </a:endParaRPr>
          </a:p>
        </p:txBody>
      </p:sp>
      <p:pic>
        <p:nvPicPr>
          <p:cNvPr id="719" name="Google Shape;719;p40"/>
          <p:cNvPicPr preferRelativeResize="0"/>
          <p:nvPr/>
        </p:nvPicPr>
        <p:blipFill rotWithShape="1">
          <a:blip r:embed="rId8">
            <a:alphaModFix/>
          </a:blip>
          <a:srcRect/>
          <a:stretch/>
        </p:blipFill>
        <p:spPr>
          <a:xfrm>
            <a:off x="9892446" y="3665159"/>
            <a:ext cx="889779" cy="378817"/>
          </a:xfrm>
          <a:prstGeom prst="rect">
            <a:avLst/>
          </a:prstGeom>
          <a:noFill/>
          <a:ln>
            <a:noFill/>
          </a:ln>
        </p:spPr>
      </p:pic>
      <p:pic>
        <p:nvPicPr>
          <p:cNvPr id="728" name="Google Shape;728;p40"/>
          <p:cNvPicPr preferRelativeResize="0"/>
          <p:nvPr/>
        </p:nvPicPr>
        <p:blipFill rotWithShape="1">
          <a:blip r:embed="rId3">
            <a:alphaModFix/>
          </a:blip>
          <a:srcRect/>
          <a:stretch/>
        </p:blipFill>
        <p:spPr>
          <a:xfrm>
            <a:off x="10190851" y="3281519"/>
            <a:ext cx="355377" cy="349519"/>
          </a:xfrm>
          <a:prstGeom prst="rect">
            <a:avLst/>
          </a:prstGeom>
          <a:noFill/>
          <a:ln>
            <a:noFill/>
          </a:ln>
        </p:spPr>
      </p:pic>
      <p:sp>
        <p:nvSpPr>
          <p:cNvPr id="737" name="Google Shape;737;p40"/>
          <p:cNvSpPr txBox="1"/>
          <p:nvPr/>
        </p:nvSpPr>
        <p:spPr>
          <a:xfrm>
            <a:off x="10523585" y="3375584"/>
            <a:ext cx="9522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dirty="0">
                <a:solidFill>
                  <a:schemeClr val="dk1"/>
                </a:solidFill>
                <a:latin typeface="Arial"/>
                <a:ea typeface="Arial"/>
                <a:cs typeface="Arial"/>
                <a:sym typeface="Arial"/>
              </a:rPr>
              <a:t>predict.html</a:t>
            </a:r>
            <a:endParaRPr sz="1000" b="0" i="1" u="none" strike="noStrike" cap="none" dirty="0">
              <a:solidFill>
                <a:schemeClr val="dk1"/>
              </a:solidFill>
              <a:latin typeface="Arial"/>
              <a:ea typeface="Arial"/>
              <a:cs typeface="Arial"/>
              <a:sym typeface="Arial"/>
            </a:endParaRPr>
          </a:p>
        </p:txBody>
      </p:sp>
      <p:pic>
        <p:nvPicPr>
          <p:cNvPr id="5" name="Google Shape;917;p47">
            <a:extLst>
              <a:ext uri="{FF2B5EF4-FFF2-40B4-BE49-F238E27FC236}">
                <a16:creationId xmlns:a16="http://schemas.microsoft.com/office/drawing/2014/main" id="{A2587090-AD41-0267-D5F4-E62DF481DCF2}"/>
              </a:ext>
            </a:extLst>
          </p:cNvPr>
          <p:cNvPicPr preferRelativeResize="0"/>
          <p:nvPr/>
        </p:nvPicPr>
        <p:blipFill rotWithShape="1">
          <a:blip r:embed="rId11">
            <a:alphaModFix/>
          </a:blip>
          <a:srcRect/>
          <a:stretch/>
        </p:blipFill>
        <p:spPr>
          <a:xfrm>
            <a:off x="6280292" y="2344425"/>
            <a:ext cx="433840" cy="197462"/>
          </a:xfrm>
          <a:prstGeom prst="rect">
            <a:avLst/>
          </a:prstGeom>
          <a:noFill/>
          <a:ln>
            <a:noFill/>
          </a:ln>
        </p:spPr>
      </p:pic>
      <p:cxnSp>
        <p:nvCxnSpPr>
          <p:cNvPr id="9" name="Connector: Elbow 8">
            <a:extLst>
              <a:ext uri="{FF2B5EF4-FFF2-40B4-BE49-F238E27FC236}">
                <a16:creationId xmlns:a16="http://schemas.microsoft.com/office/drawing/2014/main" id="{37793B77-5E9D-B8FA-1B03-ED8708494699}"/>
              </a:ext>
            </a:extLst>
          </p:cNvPr>
          <p:cNvCxnSpPr>
            <a:stCxn id="717" idx="3"/>
            <a:endCxn id="728" idx="0"/>
          </p:cNvCxnSpPr>
          <p:nvPr/>
        </p:nvCxnSpPr>
        <p:spPr>
          <a:xfrm>
            <a:off x="6993288" y="2631574"/>
            <a:ext cx="3375252" cy="649945"/>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2637908-94CC-8D75-E9B3-8FF65DF1B0CB}"/>
              </a:ext>
            </a:extLst>
          </p:cNvPr>
          <p:cNvCxnSpPr>
            <a:cxnSpLocks/>
          </p:cNvCxnSpPr>
          <p:nvPr/>
        </p:nvCxnSpPr>
        <p:spPr>
          <a:xfrm flipV="1">
            <a:off x="515155" y="4259352"/>
            <a:ext cx="11533031" cy="18714"/>
          </a:xfrm>
          <a:prstGeom prst="line">
            <a:avLst/>
          </a:prstGeom>
          <a:ln w="57150">
            <a:prstDash val="lgDashDot"/>
          </a:ln>
        </p:spPr>
        <p:style>
          <a:lnRef idx="1">
            <a:schemeClr val="dk1"/>
          </a:lnRef>
          <a:fillRef idx="0">
            <a:schemeClr val="dk1"/>
          </a:fillRef>
          <a:effectRef idx="0">
            <a:schemeClr val="dk1"/>
          </a:effectRef>
          <a:fontRef idx="minor">
            <a:schemeClr val="tx1"/>
          </a:fontRef>
        </p:style>
      </p:cxnSp>
      <p:sp>
        <p:nvSpPr>
          <p:cNvPr id="17" name="Google Shape;709;p40">
            <a:extLst>
              <a:ext uri="{FF2B5EF4-FFF2-40B4-BE49-F238E27FC236}">
                <a16:creationId xmlns:a16="http://schemas.microsoft.com/office/drawing/2014/main" id="{DB590DF1-AF99-2811-EC52-6E711553085A}"/>
              </a:ext>
            </a:extLst>
          </p:cNvPr>
          <p:cNvSpPr txBox="1"/>
          <p:nvPr/>
        </p:nvSpPr>
        <p:spPr>
          <a:xfrm>
            <a:off x="166079" y="3119006"/>
            <a:ext cx="103428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1400" b="1" i="0" u="none" strike="noStrike" cap="none" dirty="0">
                <a:solidFill>
                  <a:srgbClr val="FF0000"/>
                </a:solidFill>
                <a:ea typeface="Arial"/>
                <a:cs typeface="Arial"/>
                <a:sym typeface="Arial"/>
              </a:rPr>
              <a:t>Method 1</a:t>
            </a:r>
            <a:endParaRPr sz="1400" b="1" i="0" u="none" strike="noStrike" cap="none" dirty="0">
              <a:solidFill>
                <a:srgbClr val="FF0000"/>
              </a:solidFill>
              <a:ea typeface="Arial"/>
              <a:cs typeface="Arial"/>
              <a:sym typeface="Arial"/>
            </a:endParaRPr>
          </a:p>
        </p:txBody>
      </p:sp>
      <p:sp>
        <p:nvSpPr>
          <p:cNvPr id="19" name="Google Shape;709;p40">
            <a:extLst>
              <a:ext uri="{FF2B5EF4-FFF2-40B4-BE49-F238E27FC236}">
                <a16:creationId xmlns:a16="http://schemas.microsoft.com/office/drawing/2014/main" id="{E9DD6580-9E28-2BF6-787A-A7BDA9958546}"/>
              </a:ext>
            </a:extLst>
          </p:cNvPr>
          <p:cNvSpPr txBox="1"/>
          <p:nvPr/>
        </p:nvSpPr>
        <p:spPr>
          <a:xfrm>
            <a:off x="166079" y="4996158"/>
            <a:ext cx="1034282"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1400" b="1" i="0" u="none" strike="noStrike" cap="none" dirty="0">
                <a:solidFill>
                  <a:srgbClr val="FF0000"/>
                </a:solidFill>
                <a:ea typeface="Arial"/>
                <a:cs typeface="Arial"/>
                <a:sym typeface="Arial"/>
              </a:rPr>
              <a:t>Method 2</a:t>
            </a:r>
            <a:endParaRPr sz="1400" b="1" i="0" u="none" strike="noStrike" cap="none" dirty="0">
              <a:solidFill>
                <a:srgbClr val="FF0000"/>
              </a:solidFill>
              <a:ea typeface="Arial"/>
              <a:cs typeface="Arial"/>
              <a:sym typeface="Arial"/>
            </a:endParaRPr>
          </a:p>
        </p:txBody>
      </p:sp>
      <p:sp>
        <p:nvSpPr>
          <p:cNvPr id="722" name="Google Shape;722;p40"/>
          <p:cNvSpPr txBox="1"/>
          <p:nvPr/>
        </p:nvSpPr>
        <p:spPr>
          <a:xfrm>
            <a:off x="9656278" y="4036107"/>
            <a:ext cx="1779900" cy="708000"/>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Display the result and content with additional functionalities which user can perform</a:t>
            </a:r>
            <a:endParaRPr sz="1000" b="0" i="0" u="none" strike="noStrike" cap="none" dirty="0">
              <a:solidFill>
                <a:schemeClr val="dk1"/>
              </a:solidFill>
              <a:latin typeface="Arial"/>
              <a:ea typeface="Arial"/>
              <a:cs typeface="Arial"/>
              <a:sym typeface="Arial"/>
            </a:endParaRPr>
          </a:p>
        </p:txBody>
      </p:sp>
      <p:sp>
        <p:nvSpPr>
          <p:cNvPr id="24" name="Google Shape;718;p40">
            <a:extLst>
              <a:ext uri="{FF2B5EF4-FFF2-40B4-BE49-F238E27FC236}">
                <a16:creationId xmlns:a16="http://schemas.microsoft.com/office/drawing/2014/main" id="{C0E982AC-C7C8-B058-1852-AAE5C945B335}"/>
              </a:ext>
            </a:extLst>
          </p:cNvPr>
          <p:cNvSpPr txBox="1"/>
          <p:nvPr/>
        </p:nvSpPr>
        <p:spPr>
          <a:xfrm>
            <a:off x="6346000" y="2849991"/>
            <a:ext cx="1465800"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Take in uploaded image and send it to model for prediction and return the result to predict.html</a:t>
            </a:r>
            <a:endParaRPr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8C438503-B970-B6AE-96F0-6DDB7DE94482}"/>
              </a:ext>
            </a:extLst>
          </p:cNvPr>
          <p:cNvPicPr>
            <a:picLocks noChangeAspect="1"/>
          </p:cNvPicPr>
          <p:nvPr/>
        </p:nvPicPr>
        <p:blipFill>
          <a:blip r:embed="rId12"/>
          <a:stretch>
            <a:fillRect/>
          </a:stretch>
        </p:blipFill>
        <p:spPr>
          <a:xfrm>
            <a:off x="1183100" y="1916652"/>
            <a:ext cx="1433720" cy="718754"/>
          </a:xfrm>
          <a:prstGeom prst="rect">
            <a:avLst/>
          </a:prstGeom>
        </p:spPr>
      </p:pic>
      <p:pic>
        <p:nvPicPr>
          <p:cNvPr id="8" name="Google Shape;713;p40">
            <a:extLst>
              <a:ext uri="{FF2B5EF4-FFF2-40B4-BE49-F238E27FC236}">
                <a16:creationId xmlns:a16="http://schemas.microsoft.com/office/drawing/2014/main" id="{FE0F6F86-DC60-8916-052A-7F68AF2EE4C3}"/>
              </a:ext>
            </a:extLst>
          </p:cNvPr>
          <p:cNvPicPr preferRelativeResize="0"/>
          <p:nvPr/>
        </p:nvPicPr>
        <p:blipFill rotWithShape="1">
          <a:blip r:embed="rId4">
            <a:alphaModFix/>
          </a:blip>
          <a:srcRect/>
          <a:stretch/>
        </p:blipFill>
        <p:spPr>
          <a:xfrm>
            <a:off x="6100768" y="5675934"/>
            <a:ext cx="314992" cy="322192"/>
          </a:xfrm>
          <a:prstGeom prst="rect">
            <a:avLst/>
          </a:prstGeom>
          <a:noFill/>
          <a:ln>
            <a:noFill/>
          </a:ln>
        </p:spPr>
      </p:pic>
      <p:pic>
        <p:nvPicPr>
          <p:cNvPr id="12" name="Google Shape;716;p40">
            <a:extLst>
              <a:ext uri="{FF2B5EF4-FFF2-40B4-BE49-F238E27FC236}">
                <a16:creationId xmlns:a16="http://schemas.microsoft.com/office/drawing/2014/main" id="{D3DC143D-7C67-54FC-7DBE-1C7905B61421}"/>
              </a:ext>
            </a:extLst>
          </p:cNvPr>
          <p:cNvPicPr preferRelativeResize="0"/>
          <p:nvPr/>
        </p:nvPicPr>
        <p:blipFill rotWithShape="1">
          <a:blip r:embed="rId5">
            <a:alphaModFix/>
          </a:blip>
          <a:srcRect/>
          <a:stretch/>
        </p:blipFill>
        <p:spPr>
          <a:xfrm>
            <a:off x="6079490" y="5998126"/>
            <a:ext cx="368504" cy="312881"/>
          </a:xfrm>
          <a:prstGeom prst="rect">
            <a:avLst/>
          </a:prstGeom>
          <a:noFill/>
          <a:ln>
            <a:noFill/>
          </a:ln>
        </p:spPr>
      </p:pic>
      <p:sp>
        <p:nvSpPr>
          <p:cNvPr id="14" name="Google Shape;717;p40">
            <a:extLst>
              <a:ext uri="{FF2B5EF4-FFF2-40B4-BE49-F238E27FC236}">
                <a16:creationId xmlns:a16="http://schemas.microsoft.com/office/drawing/2014/main" id="{8465BDA9-1BCE-455B-0579-3DE8CC058E6E}"/>
              </a:ext>
            </a:extLst>
          </p:cNvPr>
          <p:cNvSpPr txBox="1"/>
          <p:nvPr/>
        </p:nvSpPr>
        <p:spPr>
          <a:xfrm>
            <a:off x="6415760" y="5675004"/>
            <a:ext cx="7008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app.py</a:t>
            </a:r>
            <a:endParaRPr sz="1000" b="0" i="1" u="none" strike="noStrike" cap="none">
              <a:solidFill>
                <a:schemeClr val="dk1"/>
              </a:solidFill>
              <a:latin typeface="Arial"/>
              <a:ea typeface="Arial"/>
              <a:cs typeface="Arial"/>
              <a:sym typeface="Arial"/>
            </a:endParaRPr>
          </a:p>
        </p:txBody>
      </p:sp>
      <p:pic>
        <p:nvPicPr>
          <p:cNvPr id="16" name="Google Shape;917;p47">
            <a:extLst>
              <a:ext uri="{FF2B5EF4-FFF2-40B4-BE49-F238E27FC236}">
                <a16:creationId xmlns:a16="http://schemas.microsoft.com/office/drawing/2014/main" id="{8385D757-C2B7-937B-7B25-95297DD4B527}"/>
              </a:ext>
            </a:extLst>
          </p:cNvPr>
          <p:cNvPicPr preferRelativeResize="0"/>
          <p:nvPr/>
        </p:nvPicPr>
        <p:blipFill rotWithShape="1">
          <a:blip r:embed="rId11">
            <a:alphaModFix/>
          </a:blip>
          <a:srcRect/>
          <a:stretch/>
        </p:blipFill>
        <p:spPr>
          <a:xfrm>
            <a:off x="6403564" y="5511005"/>
            <a:ext cx="433840" cy="197462"/>
          </a:xfrm>
          <a:prstGeom prst="rect">
            <a:avLst/>
          </a:prstGeom>
          <a:noFill/>
          <a:ln>
            <a:noFill/>
          </a:ln>
        </p:spPr>
      </p:pic>
      <p:sp>
        <p:nvSpPr>
          <p:cNvPr id="20" name="Google Shape;718;p40">
            <a:extLst>
              <a:ext uri="{FF2B5EF4-FFF2-40B4-BE49-F238E27FC236}">
                <a16:creationId xmlns:a16="http://schemas.microsoft.com/office/drawing/2014/main" id="{EF6DE6F9-8BCA-F8CC-56B0-045105F8AE93}"/>
              </a:ext>
            </a:extLst>
          </p:cNvPr>
          <p:cNvSpPr txBox="1"/>
          <p:nvPr/>
        </p:nvSpPr>
        <p:spPr>
          <a:xfrm>
            <a:off x="6469272" y="6016571"/>
            <a:ext cx="1465800"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Take in saved image and send it to model for prediction and return the result to predict.html</a:t>
            </a:r>
            <a:endParaRPr sz="1400" b="0" i="0" u="none" strike="noStrike" cap="none" dirty="0">
              <a:solidFill>
                <a:srgbClr val="000000"/>
              </a:solidFill>
              <a:latin typeface="Arial"/>
              <a:ea typeface="Arial"/>
              <a:cs typeface="Arial"/>
              <a:sym typeface="Arial"/>
            </a:endParaRPr>
          </a:p>
        </p:txBody>
      </p:sp>
      <p:cxnSp>
        <p:nvCxnSpPr>
          <p:cNvPr id="27" name="Google Shape;714;p40">
            <a:extLst>
              <a:ext uri="{FF2B5EF4-FFF2-40B4-BE49-F238E27FC236}">
                <a16:creationId xmlns:a16="http://schemas.microsoft.com/office/drawing/2014/main" id="{76F5C099-2C08-F742-BACB-D966A69E390A}"/>
              </a:ext>
            </a:extLst>
          </p:cNvPr>
          <p:cNvCxnSpPr>
            <a:cxnSpLocks/>
            <a:stCxn id="727" idx="3"/>
            <a:endCxn id="12" idx="1"/>
          </p:cNvCxnSpPr>
          <p:nvPr/>
        </p:nvCxnSpPr>
        <p:spPr>
          <a:xfrm flipV="1">
            <a:off x="2381743" y="6154567"/>
            <a:ext cx="3697747" cy="56828"/>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42</a:t>
            </a:fld>
            <a:endParaRPr/>
          </a:p>
        </p:txBody>
      </p:sp>
      <p:sp>
        <p:nvSpPr>
          <p:cNvPr id="744" name="Google Shape;744;p41"/>
          <p:cNvSpPr txBox="1"/>
          <p:nvPr/>
        </p:nvSpPr>
        <p:spPr>
          <a:xfrm>
            <a:off x="1043616" y="6773"/>
            <a:ext cx="11066700" cy="7431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1" i="0" u="none" strike="noStrike" cap="none">
              <a:solidFill>
                <a:schemeClr val="dk1"/>
              </a:solidFill>
              <a:latin typeface="Arial"/>
              <a:ea typeface="Arial"/>
              <a:cs typeface="Arial"/>
              <a:sym typeface="Arial"/>
            </a:endParaRPr>
          </a:p>
        </p:txBody>
      </p:sp>
      <p:sp>
        <p:nvSpPr>
          <p:cNvPr id="745" name="Google Shape;745;p41"/>
          <p:cNvSpPr txBox="1"/>
          <p:nvPr/>
        </p:nvSpPr>
        <p:spPr>
          <a:xfrm>
            <a:off x="1786324" y="1351537"/>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Browser</a:t>
            </a:r>
            <a:endParaRPr sz="1400" b="1" i="0" u="none" strike="noStrike" cap="none" dirty="0">
              <a:solidFill>
                <a:schemeClr val="dk1"/>
              </a:solidFill>
              <a:ea typeface="Arial"/>
              <a:cs typeface="Arial"/>
              <a:sym typeface="Arial"/>
            </a:endParaRPr>
          </a:p>
        </p:txBody>
      </p:sp>
      <p:sp>
        <p:nvSpPr>
          <p:cNvPr id="746" name="Google Shape;746;p41"/>
          <p:cNvSpPr txBox="1">
            <a:spLocks noGrp="1"/>
          </p:cNvSpPr>
          <p:nvPr>
            <p:ph type="title"/>
          </p:nvPr>
        </p:nvSpPr>
        <p:spPr>
          <a:xfrm>
            <a:off x="554876" y="101463"/>
            <a:ext cx="10593508"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APPLICATION FLOW DETAILS –FLASK FRAMEWORK (Method 1: POST, PREDICTION)</a:t>
            </a:r>
            <a:endParaRPr dirty="0">
              <a:latin typeface="+mj-lt"/>
            </a:endParaRPr>
          </a:p>
        </p:txBody>
      </p:sp>
      <p:pic>
        <p:nvPicPr>
          <p:cNvPr id="748" name="Google Shape;748;p41"/>
          <p:cNvPicPr preferRelativeResize="0"/>
          <p:nvPr/>
        </p:nvPicPr>
        <p:blipFill rotWithShape="1">
          <a:blip r:embed="rId3">
            <a:alphaModFix/>
          </a:blip>
          <a:srcRect/>
          <a:stretch/>
        </p:blipFill>
        <p:spPr>
          <a:xfrm>
            <a:off x="870885" y="2178703"/>
            <a:ext cx="355377" cy="349519"/>
          </a:xfrm>
          <a:prstGeom prst="rect">
            <a:avLst/>
          </a:prstGeom>
          <a:noFill/>
          <a:ln>
            <a:noFill/>
          </a:ln>
        </p:spPr>
      </p:pic>
      <p:pic>
        <p:nvPicPr>
          <p:cNvPr id="749" name="Google Shape;749;p41"/>
          <p:cNvPicPr preferRelativeResize="0"/>
          <p:nvPr/>
        </p:nvPicPr>
        <p:blipFill rotWithShape="1">
          <a:blip r:embed="rId4">
            <a:alphaModFix/>
          </a:blip>
          <a:srcRect/>
          <a:stretch/>
        </p:blipFill>
        <p:spPr>
          <a:xfrm>
            <a:off x="4719638" y="2560416"/>
            <a:ext cx="314992" cy="322192"/>
          </a:xfrm>
          <a:prstGeom prst="rect">
            <a:avLst/>
          </a:prstGeom>
          <a:noFill/>
          <a:ln>
            <a:noFill/>
          </a:ln>
        </p:spPr>
      </p:pic>
      <p:cxnSp>
        <p:nvCxnSpPr>
          <p:cNvPr id="750" name="Google Shape;750;p41"/>
          <p:cNvCxnSpPr>
            <a:stCxn id="751" idx="3"/>
            <a:endCxn id="749" idx="1"/>
          </p:cNvCxnSpPr>
          <p:nvPr/>
        </p:nvCxnSpPr>
        <p:spPr>
          <a:xfrm>
            <a:off x="1760664" y="2720958"/>
            <a:ext cx="2958900" cy="600"/>
          </a:xfrm>
          <a:prstGeom prst="straightConnector1">
            <a:avLst/>
          </a:prstGeom>
          <a:noFill/>
          <a:ln w="9525" cap="flat" cmpd="sng">
            <a:solidFill>
              <a:schemeClr val="dk1"/>
            </a:solidFill>
            <a:prstDash val="solid"/>
            <a:miter lim="800000"/>
            <a:headEnd type="none" w="sm" len="sm"/>
            <a:tailEnd type="triangle" w="med" len="med"/>
          </a:ln>
        </p:spPr>
      </p:cxnSp>
      <p:pic>
        <p:nvPicPr>
          <p:cNvPr id="752" name="Google Shape;752;p41"/>
          <p:cNvPicPr preferRelativeResize="0"/>
          <p:nvPr/>
        </p:nvPicPr>
        <p:blipFill rotWithShape="1">
          <a:blip r:embed="rId5">
            <a:alphaModFix/>
          </a:blip>
          <a:srcRect/>
          <a:stretch/>
        </p:blipFill>
        <p:spPr>
          <a:xfrm>
            <a:off x="4734793" y="2882608"/>
            <a:ext cx="368504" cy="312881"/>
          </a:xfrm>
          <a:prstGeom prst="rect">
            <a:avLst/>
          </a:prstGeom>
          <a:noFill/>
          <a:ln>
            <a:noFill/>
          </a:ln>
        </p:spPr>
      </p:pic>
      <p:sp>
        <p:nvSpPr>
          <p:cNvPr id="753" name="Google Shape;753;p41"/>
          <p:cNvSpPr txBox="1"/>
          <p:nvPr/>
        </p:nvSpPr>
        <p:spPr>
          <a:xfrm>
            <a:off x="4719655" y="3127725"/>
            <a:ext cx="1017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POST action</a:t>
            </a:r>
            <a:endParaRPr sz="1000" b="0" i="0" u="none" strike="noStrike" cap="none">
              <a:solidFill>
                <a:schemeClr val="dk1"/>
              </a:solidFill>
              <a:latin typeface="Arial"/>
              <a:ea typeface="Arial"/>
              <a:cs typeface="Arial"/>
              <a:sym typeface="Arial"/>
            </a:endParaRPr>
          </a:p>
        </p:txBody>
      </p:sp>
      <p:pic>
        <p:nvPicPr>
          <p:cNvPr id="754" name="Google Shape;754;p41"/>
          <p:cNvPicPr preferRelativeResize="0"/>
          <p:nvPr/>
        </p:nvPicPr>
        <p:blipFill rotWithShape="1">
          <a:blip r:embed="rId5">
            <a:alphaModFix/>
          </a:blip>
          <a:srcRect/>
          <a:stretch/>
        </p:blipFill>
        <p:spPr>
          <a:xfrm>
            <a:off x="6673164" y="2872868"/>
            <a:ext cx="368504" cy="312881"/>
          </a:xfrm>
          <a:prstGeom prst="rect">
            <a:avLst/>
          </a:prstGeom>
          <a:noFill/>
          <a:ln>
            <a:noFill/>
          </a:ln>
        </p:spPr>
      </p:pic>
      <p:sp>
        <p:nvSpPr>
          <p:cNvPr id="755" name="Google Shape;755;p41"/>
          <p:cNvSpPr txBox="1"/>
          <p:nvPr/>
        </p:nvSpPr>
        <p:spPr>
          <a:xfrm>
            <a:off x="6296646" y="3142250"/>
            <a:ext cx="16260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PREDICTION function</a:t>
            </a:r>
            <a:endParaRPr sz="1000" b="0" i="0" u="none" strike="noStrike" cap="none">
              <a:solidFill>
                <a:schemeClr val="dk1"/>
              </a:solidFill>
              <a:latin typeface="Arial"/>
              <a:ea typeface="Arial"/>
              <a:cs typeface="Arial"/>
              <a:sym typeface="Arial"/>
            </a:endParaRPr>
          </a:p>
        </p:txBody>
      </p:sp>
      <p:cxnSp>
        <p:nvCxnSpPr>
          <p:cNvPr id="756" name="Google Shape;756;p41"/>
          <p:cNvCxnSpPr>
            <a:stCxn id="752" idx="3"/>
            <a:endCxn id="754" idx="1"/>
          </p:cNvCxnSpPr>
          <p:nvPr/>
        </p:nvCxnSpPr>
        <p:spPr>
          <a:xfrm rot="10800000" flipH="1">
            <a:off x="5103297" y="3029449"/>
            <a:ext cx="1569900" cy="9600"/>
          </a:xfrm>
          <a:prstGeom prst="straightConnector1">
            <a:avLst/>
          </a:prstGeom>
          <a:noFill/>
          <a:ln w="9525" cap="flat" cmpd="sng">
            <a:solidFill>
              <a:schemeClr val="dk1"/>
            </a:solidFill>
            <a:prstDash val="solid"/>
            <a:miter lim="800000"/>
            <a:headEnd type="none" w="sm" len="sm"/>
            <a:tailEnd type="triangle" w="med" len="med"/>
          </a:ln>
        </p:spPr>
      </p:cxnSp>
      <p:sp>
        <p:nvSpPr>
          <p:cNvPr id="757" name="Google Shape;757;p41"/>
          <p:cNvSpPr txBox="1"/>
          <p:nvPr/>
        </p:nvSpPr>
        <p:spPr>
          <a:xfrm>
            <a:off x="6602404" y="3316264"/>
            <a:ext cx="2840700" cy="301617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dirty="0" err="1">
                <a:solidFill>
                  <a:schemeClr val="dk1"/>
                </a:solidFill>
                <a:latin typeface="Arial"/>
                <a:ea typeface="Arial"/>
                <a:cs typeface="Arial"/>
                <a:sym typeface="Arial"/>
              </a:rPr>
              <a:t>Keras</a:t>
            </a:r>
            <a:r>
              <a:rPr lang="en-US" sz="1000" b="0" i="0" u="none" strike="noStrike" cap="none" dirty="0">
                <a:solidFill>
                  <a:schemeClr val="dk1"/>
                </a:solidFill>
                <a:latin typeface="Arial"/>
                <a:ea typeface="Arial"/>
                <a:cs typeface="Arial"/>
                <a:sym typeface="Arial"/>
              </a:rPr>
              <a:t> load the trained model.</a:t>
            </a:r>
          </a:p>
          <a:p>
            <a:pPr marL="228600" marR="0" lvl="0" indent="-228600" algn="l" rtl="0">
              <a:lnSpc>
                <a:spcPct val="100000"/>
              </a:lnSpc>
              <a:spcBef>
                <a:spcPts val="0"/>
              </a:spcBef>
              <a:spcAft>
                <a:spcPts val="0"/>
              </a:spcAft>
              <a:buClr>
                <a:schemeClr val="dk1"/>
              </a:buClr>
              <a:buSzPts val="1000"/>
              <a:buFont typeface="Arial"/>
              <a:buAutoNum type="arabicPeriod" startAt="8"/>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dirty="0">
                <a:solidFill>
                  <a:schemeClr val="dk1"/>
                </a:solidFill>
                <a:latin typeface="Arial"/>
                <a:ea typeface="Arial"/>
                <a:cs typeface="Arial"/>
                <a:sym typeface="Arial"/>
              </a:rPr>
              <a:t>Matplotlib read the filename from upload folder to get the uploaded image</a:t>
            </a:r>
          </a:p>
          <a:p>
            <a:pPr marL="228600" marR="0" lvl="0" indent="-228600" algn="l" rtl="0">
              <a:lnSpc>
                <a:spcPct val="100000"/>
              </a:lnSpc>
              <a:spcBef>
                <a:spcPts val="0"/>
              </a:spcBef>
              <a:spcAft>
                <a:spcPts val="0"/>
              </a:spcAft>
              <a:buClr>
                <a:schemeClr val="dk1"/>
              </a:buClr>
              <a:buSzPts val="1000"/>
              <a:buFont typeface="Arial"/>
              <a:buAutoNum type="arabicPeriod" startAt="8"/>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dirty="0">
                <a:solidFill>
                  <a:schemeClr val="dk1"/>
                </a:solidFill>
                <a:latin typeface="Arial"/>
                <a:ea typeface="Arial"/>
                <a:cs typeface="Arial"/>
                <a:sym typeface="Arial"/>
              </a:rPr>
              <a:t>Scikit-image resize the image to the same size as what we had configured for the training</a:t>
            </a:r>
          </a:p>
          <a:p>
            <a:pPr marL="228600" marR="0" lvl="0" indent="-228600" algn="l" rtl="0">
              <a:lnSpc>
                <a:spcPct val="100000"/>
              </a:lnSpc>
              <a:spcBef>
                <a:spcPts val="0"/>
              </a:spcBef>
              <a:spcAft>
                <a:spcPts val="0"/>
              </a:spcAft>
              <a:buClr>
                <a:schemeClr val="dk1"/>
              </a:buClr>
              <a:buSzPts val="1000"/>
              <a:buFont typeface="Arial"/>
              <a:buAutoNum type="arabicPeriod" startAt="8"/>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dirty="0">
                <a:solidFill>
                  <a:schemeClr val="dk1"/>
                </a:solidFill>
                <a:latin typeface="Arial"/>
                <a:ea typeface="Arial"/>
                <a:cs typeface="Arial"/>
                <a:sym typeface="Arial"/>
              </a:rPr>
              <a:t>Use the model loaded and run prediction on the uploaded image</a:t>
            </a:r>
          </a:p>
          <a:p>
            <a:pPr marL="228600" marR="0" lvl="0" indent="-228600" algn="l" rtl="0">
              <a:lnSpc>
                <a:spcPct val="100000"/>
              </a:lnSpc>
              <a:spcBef>
                <a:spcPts val="0"/>
              </a:spcBef>
              <a:spcAft>
                <a:spcPts val="0"/>
              </a:spcAft>
              <a:buClr>
                <a:schemeClr val="dk1"/>
              </a:buClr>
              <a:buSzPts val="1000"/>
              <a:buFont typeface="Arial"/>
              <a:buAutoNum type="arabicPeriod" startAt="8"/>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dirty="0">
                <a:solidFill>
                  <a:schemeClr val="dk1"/>
                </a:solidFill>
                <a:latin typeface="Arial"/>
                <a:ea typeface="Arial"/>
                <a:cs typeface="Arial"/>
                <a:sym typeface="Arial"/>
              </a:rPr>
              <a:t>Store the predicted probabilities in array a</a:t>
            </a:r>
            <a:r>
              <a:rPr lang="en-US" sz="1000" dirty="0">
                <a:solidFill>
                  <a:schemeClr val="dk1"/>
                </a:solidFill>
                <a:latin typeface="Arial"/>
                <a:ea typeface="Arial"/>
                <a:cs typeface="Arial"/>
                <a:sym typeface="Arial"/>
              </a:rPr>
              <a:t>nd sort them</a:t>
            </a:r>
            <a:r>
              <a:rPr lang="en-US" sz="1000" b="0" i="0" u="none" strike="noStrike" cap="none" dirty="0">
                <a:solidFill>
                  <a:schemeClr val="dk1"/>
                </a:solidFill>
                <a:latin typeface="Arial"/>
                <a:ea typeface="Arial"/>
                <a:cs typeface="Arial"/>
                <a:sym typeface="Arial"/>
              </a:rPr>
              <a:t> ascending order.</a:t>
            </a:r>
          </a:p>
          <a:p>
            <a:pPr marL="228600" marR="0" lvl="0" indent="-228600" algn="l" rtl="0">
              <a:lnSpc>
                <a:spcPct val="100000"/>
              </a:lnSpc>
              <a:spcBef>
                <a:spcPts val="0"/>
              </a:spcBef>
              <a:spcAft>
                <a:spcPts val="0"/>
              </a:spcAft>
              <a:buClr>
                <a:schemeClr val="dk1"/>
              </a:buClr>
              <a:buSzPts val="1000"/>
              <a:buFont typeface="Arial"/>
              <a:buAutoNum type="arabicPeriod" startAt="8"/>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dirty="0">
                <a:solidFill>
                  <a:schemeClr val="dk1"/>
                </a:solidFill>
                <a:latin typeface="Arial"/>
                <a:ea typeface="Arial"/>
                <a:cs typeface="Arial"/>
                <a:sym typeface="Arial"/>
              </a:rPr>
              <a:t>It  then assigns the result in a </a:t>
            </a:r>
            <a:r>
              <a:rPr lang="en-US" sz="1000" b="0" i="0" u="none" strike="noStrike" cap="none" dirty="0" err="1">
                <a:solidFill>
                  <a:schemeClr val="dk1"/>
                </a:solidFill>
                <a:latin typeface="Arial"/>
                <a:ea typeface="Arial"/>
                <a:cs typeface="Arial"/>
                <a:sym typeface="Arial"/>
              </a:rPr>
              <a:t>json</a:t>
            </a:r>
            <a:r>
              <a:rPr lang="en-US" sz="1000" b="0" i="0" u="none" strike="noStrike" cap="none" dirty="0">
                <a:solidFill>
                  <a:schemeClr val="dk1"/>
                </a:solidFill>
                <a:latin typeface="Arial"/>
                <a:ea typeface="Arial"/>
                <a:cs typeface="Arial"/>
                <a:sym typeface="Arial"/>
              </a:rPr>
              <a:t> object to predict.html.</a:t>
            </a:r>
            <a:endParaRPr sz="1400" b="0" i="0" u="none" strike="noStrike" cap="none" dirty="0">
              <a:solidFill>
                <a:srgbClr val="000000"/>
              </a:solidFill>
              <a:latin typeface="Arial"/>
              <a:ea typeface="Arial"/>
              <a:cs typeface="Arial"/>
              <a:sym typeface="Arial"/>
            </a:endParaRPr>
          </a:p>
        </p:txBody>
      </p:sp>
      <p:sp>
        <p:nvSpPr>
          <p:cNvPr id="758" name="Google Shape;758;p41"/>
          <p:cNvSpPr txBox="1"/>
          <p:nvPr/>
        </p:nvSpPr>
        <p:spPr>
          <a:xfrm>
            <a:off x="4444826" y="3317625"/>
            <a:ext cx="1626000" cy="1477287"/>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startAt="6"/>
            </a:pPr>
            <a:r>
              <a:rPr lang="en-US" sz="1000" b="0" i="0" u="none" strike="noStrike" cap="none" dirty="0">
                <a:solidFill>
                  <a:schemeClr val="dk1"/>
                </a:solidFill>
                <a:latin typeface="Arial"/>
                <a:ea typeface="Arial"/>
                <a:cs typeface="Arial"/>
                <a:sym typeface="Arial"/>
              </a:rPr>
              <a:t>Flask request the image from the browser and save it in “static/uploads” folder.</a:t>
            </a:r>
          </a:p>
          <a:p>
            <a:pPr marL="228600" marR="0" lvl="0" indent="-228600" algn="l" rtl="0">
              <a:lnSpc>
                <a:spcPct val="100000"/>
              </a:lnSpc>
              <a:spcBef>
                <a:spcPts val="0"/>
              </a:spcBef>
              <a:spcAft>
                <a:spcPts val="0"/>
              </a:spcAft>
              <a:buClr>
                <a:schemeClr val="dk1"/>
              </a:buClr>
              <a:buSzPts val="1000"/>
              <a:buFont typeface="Arial"/>
              <a:buAutoNum type="arabicPeriod" startAt="6"/>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6"/>
            </a:pPr>
            <a:r>
              <a:rPr lang="en-US" sz="1000" b="0" i="0" u="none" strike="noStrike" cap="none" dirty="0">
                <a:solidFill>
                  <a:schemeClr val="dk1"/>
                </a:solidFill>
                <a:latin typeface="Arial"/>
                <a:ea typeface="Arial"/>
                <a:cs typeface="Arial"/>
                <a:sym typeface="Arial"/>
              </a:rPr>
              <a:t>Flask then redirect to </a:t>
            </a:r>
            <a:r>
              <a:rPr lang="en-US" sz="1000" b="0" i="1" u="none" strike="noStrike" cap="none" dirty="0">
                <a:solidFill>
                  <a:schemeClr val="dk1"/>
                </a:solidFill>
                <a:latin typeface="Arial"/>
                <a:ea typeface="Arial"/>
                <a:cs typeface="Arial"/>
                <a:sym typeface="Arial"/>
              </a:rPr>
              <a:t>prediction()</a:t>
            </a:r>
            <a:r>
              <a:rPr lang="en-US" sz="1000" b="0" i="0" u="none" strike="noStrike" cap="none" dirty="0">
                <a:solidFill>
                  <a:schemeClr val="dk1"/>
                </a:solidFill>
                <a:latin typeface="Arial"/>
                <a:ea typeface="Arial"/>
                <a:cs typeface="Arial"/>
                <a:sym typeface="Arial"/>
              </a:rPr>
              <a:t> function </a:t>
            </a:r>
            <a:r>
              <a:rPr lang="en-US" sz="1000" dirty="0">
                <a:solidFill>
                  <a:schemeClr val="dk1"/>
                </a:solidFill>
                <a:latin typeface="Arial"/>
                <a:ea typeface="Arial"/>
                <a:cs typeface="Arial"/>
                <a:sym typeface="Arial"/>
              </a:rPr>
              <a:t>giving it</a:t>
            </a:r>
            <a:r>
              <a:rPr lang="en-US" sz="1000" b="0" i="0" u="none" strike="noStrike" cap="none" dirty="0">
                <a:solidFill>
                  <a:schemeClr val="dk1"/>
                </a:solidFill>
                <a:latin typeface="Arial"/>
                <a:ea typeface="Arial"/>
                <a:cs typeface="Arial"/>
                <a:sym typeface="Arial"/>
              </a:rPr>
              <a:t> the filename.</a:t>
            </a:r>
            <a:endParaRPr sz="1000" b="0" i="0" u="none" strike="noStrike" cap="none" dirty="0">
              <a:solidFill>
                <a:schemeClr val="dk1"/>
              </a:solidFill>
              <a:latin typeface="Arial"/>
              <a:ea typeface="Arial"/>
              <a:cs typeface="Arial"/>
              <a:sym typeface="Arial"/>
            </a:endParaRPr>
          </a:p>
        </p:txBody>
      </p:sp>
      <p:pic>
        <p:nvPicPr>
          <p:cNvPr id="759" name="Google Shape;759;p41"/>
          <p:cNvPicPr preferRelativeResize="0"/>
          <p:nvPr/>
        </p:nvPicPr>
        <p:blipFill rotWithShape="1">
          <a:blip r:embed="rId6">
            <a:alphaModFix/>
          </a:blip>
          <a:srcRect/>
          <a:stretch/>
        </p:blipFill>
        <p:spPr>
          <a:xfrm>
            <a:off x="9799368" y="2833515"/>
            <a:ext cx="889779" cy="378817"/>
          </a:xfrm>
          <a:prstGeom prst="rect">
            <a:avLst/>
          </a:prstGeom>
          <a:noFill/>
          <a:ln>
            <a:noFill/>
          </a:ln>
        </p:spPr>
      </p:pic>
      <p:cxnSp>
        <p:nvCxnSpPr>
          <p:cNvPr id="760" name="Google Shape;760;p41"/>
          <p:cNvCxnSpPr>
            <a:stCxn id="754" idx="3"/>
            <a:endCxn id="759" idx="1"/>
          </p:cNvCxnSpPr>
          <p:nvPr/>
        </p:nvCxnSpPr>
        <p:spPr>
          <a:xfrm rot="10800000" flipH="1">
            <a:off x="7041668" y="3023009"/>
            <a:ext cx="2757600" cy="6300"/>
          </a:xfrm>
          <a:prstGeom prst="straightConnector1">
            <a:avLst/>
          </a:prstGeom>
          <a:noFill/>
          <a:ln w="9525" cap="flat" cmpd="sng">
            <a:solidFill>
              <a:schemeClr val="dk1"/>
            </a:solidFill>
            <a:prstDash val="solid"/>
            <a:miter lim="800000"/>
            <a:headEnd type="none" w="sm" len="sm"/>
            <a:tailEnd type="triangle" w="med" len="med"/>
          </a:ln>
        </p:spPr>
      </p:cxnSp>
      <p:sp>
        <p:nvSpPr>
          <p:cNvPr id="761" name="Google Shape;761;p41"/>
          <p:cNvSpPr txBox="1"/>
          <p:nvPr/>
        </p:nvSpPr>
        <p:spPr>
          <a:xfrm>
            <a:off x="2559603" y="3619263"/>
            <a:ext cx="1465800" cy="1477287"/>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startAt="4"/>
            </a:pPr>
            <a:r>
              <a:rPr lang="en-US" sz="1000" b="0" i="0" u="none" strike="noStrike" cap="none" dirty="0">
                <a:solidFill>
                  <a:schemeClr val="dk1"/>
                </a:solidFill>
                <a:latin typeface="Arial"/>
                <a:ea typeface="Arial"/>
                <a:cs typeface="Arial"/>
                <a:sym typeface="Arial"/>
              </a:rPr>
              <a:t>User click “upload” button</a:t>
            </a:r>
            <a:r>
              <a:rPr lang="en-US" sz="1000" dirty="0">
                <a:solidFill>
                  <a:schemeClr val="dk1"/>
                </a:solidFill>
                <a:latin typeface="Arial"/>
                <a:ea typeface="Arial"/>
                <a:cs typeface="Arial"/>
                <a:sym typeface="Arial"/>
              </a:rPr>
              <a:t> and uploads </a:t>
            </a:r>
            <a:r>
              <a:rPr lang="en-US" sz="1000" b="0" i="0" u="none" strike="noStrike" cap="none" dirty="0">
                <a:solidFill>
                  <a:schemeClr val="dk1"/>
                </a:solidFill>
                <a:latin typeface="Arial"/>
                <a:ea typeface="Arial"/>
                <a:cs typeface="Arial"/>
                <a:sym typeface="Arial"/>
              </a:rPr>
              <a:t>an image file and submits it.</a:t>
            </a:r>
          </a:p>
          <a:p>
            <a:pPr marR="0" lvl="0" algn="l" rtl="0">
              <a:lnSpc>
                <a:spcPct val="100000"/>
              </a:lnSpc>
              <a:spcBef>
                <a:spcPts val="0"/>
              </a:spcBef>
              <a:spcAft>
                <a:spcPts val="0"/>
              </a:spcAft>
              <a:buClr>
                <a:schemeClr val="dk1"/>
              </a:buClr>
              <a:buSzPts val="1000"/>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mj-lt"/>
              <a:buAutoNum type="arabicPeriod" startAt="5"/>
            </a:pPr>
            <a:r>
              <a:rPr lang="en-US" sz="1000" b="0" i="0" u="none" strike="noStrike" cap="none" dirty="0">
                <a:solidFill>
                  <a:schemeClr val="dk1"/>
                </a:solidFill>
                <a:latin typeface="Arial"/>
                <a:ea typeface="Arial"/>
                <a:cs typeface="Arial"/>
                <a:sym typeface="Arial"/>
              </a:rPr>
              <a:t>The HTML input file control send the file with a POST action</a:t>
            </a:r>
            <a:endParaRPr sz="1000" b="0" i="0" u="none" strike="noStrike" cap="none" dirty="0">
              <a:solidFill>
                <a:schemeClr val="dk1"/>
              </a:solidFill>
              <a:latin typeface="Arial"/>
              <a:ea typeface="Arial"/>
              <a:cs typeface="Arial"/>
              <a:sym typeface="Arial"/>
            </a:endParaRPr>
          </a:p>
        </p:txBody>
      </p:sp>
      <p:sp>
        <p:nvSpPr>
          <p:cNvPr id="762" name="Google Shape;762;p41"/>
          <p:cNvSpPr txBox="1"/>
          <p:nvPr/>
        </p:nvSpPr>
        <p:spPr>
          <a:xfrm>
            <a:off x="9596925" y="3257625"/>
            <a:ext cx="2460600" cy="2308284"/>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mj-lt"/>
              <a:buAutoNum type="arabicPeriod" startAt="14"/>
            </a:pPr>
            <a:r>
              <a:rPr lang="en-US" sz="1000" b="0" i="0" u="none" strike="noStrike" cap="none" dirty="0">
                <a:solidFill>
                  <a:schemeClr val="dk1"/>
                </a:solidFill>
                <a:latin typeface="Arial"/>
                <a:ea typeface="Arial"/>
                <a:cs typeface="Arial"/>
                <a:sym typeface="Arial"/>
              </a:rPr>
              <a:t>From the </a:t>
            </a:r>
            <a:r>
              <a:rPr lang="en-US" sz="1000" b="0" i="0" u="none" strike="noStrike" cap="none" dirty="0" err="1">
                <a:solidFill>
                  <a:schemeClr val="dk1"/>
                </a:solidFill>
                <a:latin typeface="Arial"/>
                <a:ea typeface="Arial"/>
                <a:cs typeface="Arial"/>
                <a:sym typeface="Arial"/>
              </a:rPr>
              <a:t>Json</a:t>
            </a:r>
            <a:r>
              <a:rPr lang="en-US" sz="1000" b="0" i="0" u="none" strike="noStrike" cap="none" dirty="0">
                <a:solidFill>
                  <a:schemeClr val="dk1"/>
                </a:solidFill>
                <a:latin typeface="Arial"/>
                <a:ea typeface="Arial"/>
                <a:cs typeface="Arial"/>
                <a:sym typeface="Arial"/>
              </a:rPr>
              <a:t> Object, </a:t>
            </a:r>
            <a:endParaRPr sz="1000" b="0" i="0" u="none" strike="noStrike" cap="none" dirty="0">
              <a:solidFill>
                <a:schemeClr val="dk1"/>
              </a:solidFill>
              <a:latin typeface="Arial"/>
              <a:ea typeface="Arial"/>
              <a:cs typeface="Arial"/>
              <a:sym typeface="Arial"/>
            </a:endParaRPr>
          </a:p>
          <a:p>
            <a:pPr marL="914400" marR="0" lvl="1" indent="-292100" algn="l" rtl="0">
              <a:lnSpc>
                <a:spcPct val="100000"/>
              </a:lnSpc>
              <a:spcBef>
                <a:spcPts val="0"/>
              </a:spcBef>
              <a:spcAft>
                <a:spcPts val="0"/>
              </a:spcAft>
              <a:buClr>
                <a:schemeClr val="dk1"/>
              </a:buClr>
              <a:buSzPts val="1000"/>
              <a:buFont typeface="Arial" panose="020B0604020202020204" pitchFamily="34" charset="0"/>
              <a:buChar char="•"/>
            </a:pPr>
            <a:r>
              <a:rPr lang="en-US" sz="1000" b="0" i="0" u="none" strike="noStrike" cap="none" dirty="0">
                <a:solidFill>
                  <a:schemeClr val="dk1"/>
                </a:solidFill>
                <a:latin typeface="Arial"/>
                <a:ea typeface="Arial"/>
                <a:cs typeface="Arial"/>
                <a:sym typeface="Arial"/>
              </a:rPr>
              <a:t>We extract and display the predicted result text.</a:t>
            </a:r>
            <a:endParaRPr sz="1000" b="0" i="0" u="none" strike="noStrike" cap="none" dirty="0">
              <a:solidFill>
                <a:schemeClr val="dk1"/>
              </a:solidFill>
              <a:latin typeface="Arial"/>
              <a:ea typeface="Arial"/>
              <a:cs typeface="Arial"/>
              <a:sym typeface="Arial"/>
            </a:endParaRPr>
          </a:p>
          <a:p>
            <a:pPr marL="914400" marR="0" lvl="1" indent="-292100" algn="l" rtl="0">
              <a:lnSpc>
                <a:spcPct val="100000"/>
              </a:lnSpc>
              <a:spcBef>
                <a:spcPts val="0"/>
              </a:spcBef>
              <a:spcAft>
                <a:spcPts val="0"/>
              </a:spcAft>
              <a:buClr>
                <a:schemeClr val="dk1"/>
              </a:buClr>
              <a:buSzPts val="1000"/>
              <a:buFont typeface="Arial" panose="020B0604020202020204" pitchFamily="34" charset="0"/>
              <a:buChar char="•"/>
            </a:pPr>
            <a:r>
              <a:rPr lang="en-US" sz="1000" dirty="0">
                <a:solidFill>
                  <a:schemeClr val="dk1"/>
                </a:solidFill>
                <a:latin typeface="Arial"/>
                <a:ea typeface="Arial"/>
                <a:cs typeface="Arial"/>
                <a:sym typeface="Arial"/>
              </a:rPr>
              <a:t>E</a:t>
            </a:r>
            <a:r>
              <a:rPr lang="en-US" sz="1000" b="0" i="0" u="none" strike="noStrike" cap="none" dirty="0">
                <a:solidFill>
                  <a:schemeClr val="dk1"/>
                </a:solidFill>
                <a:latin typeface="Arial"/>
                <a:ea typeface="Arial"/>
                <a:cs typeface="Arial"/>
                <a:sym typeface="Arial"/>
              </a:rPr>
              <a:t>xtract uploaded image filename, reference the filename to the image in the “uploads” folder and display the image</a:t>
            </a:r>
          </a:p>
          <a:p>
            <a:pPr marL="965200" marR="0" lvl="1" indent="-342900" algn="l" rtl="0">
              <a:lnSpc>
                <a:spcPct val="100000"/>
              </a:lnSpc>
              <a:spcBef>
                <a:spcPts val="0"/>
              </a:spcBef>
              <a:spcAft>
                <a:spcPts val="0"/>
              </a:spcAft>
              <a:buClr>
                <a:schemeClr val="dk1"/>
              </a:buClr>
              <a:buSzPts val="1000"/>
              <a:buFont typeface="+mj-lt"/>
              <a:buAutoNum type="arabicPeriod" startAt="14"/>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14"/>
            </a:pPr>
            <a:r>
              <a:rPr lang="en-US" sz="1000" b="0" i="0" u="none" strike="noStrike" cap="none" dirty="0">
                <a:solidFill>
                  <a:schemeClr val="dk1"/>
                </a:solidFill>
                <a:latin typeface="Arial"/>
                <a:ea typeface="Arial"/>
                <a:cs typeface="Arial"/>
                <a:sym typeface="Arial"/>
              </a:rPr>
              <a:t>Use the predicted result and perform a Wiki API via AJAX to fetch the content description and display the content. </a:t>
            </a:r>
            <a:endParaRPr sz="1400" b="0" i="0" u="none" strike="noStrike" cap="none" dirty="0">
              <a:solidFill>
                <a:srgbClr val="000000"/>
              </a:solidFill>
              <a:latin typeface="Arial"/>
              <a:ea typeface="Arial"/>
              <a:cs typeface="Arial"/>
              <a:sym typeface="Arial"/>
            </a:endParaRPr>
          </a:p>
          <a:p>
            <a:pPr marL="228600" marR="0" lvl="0" indent="-165100" algn="l" rtl="0">
              <a:lnSpc>
                <a:spcPct val="100000"/>
              </a:lnSpc>
              <a:spcBef>
                <a:spcPts val="0"/>
              </a:spcBef>
              <a:spcAft>
                <a:spcPts val="0"/>
              </a:spcAft>
              <a:buClr>
                <a:schemeClr val="dk1"/>
              </a:buClr>
              <a:buSzPts val="1000"/>
              <a:buFont typeface="Arial"/>
              <a:buNone/>
            </a:pPr>
            <a:endParaRPr sz="1000" b="0" i="0" u="none" strike="noStrike" cap="none" dirty="0">
              <a:solidFill>
                <a:schemeClr val="dk1"/>
              </a:solidFill>
              <a:latin typeface="Arial"/>
              <a:ea typeface="Arial"/>
              <a:cs typeface="Arial"/>
              <a:sym typeface="Arial"/>
            </a:endParaRPr>
          </a:p>
        </p:txBody>
      </p:sp>
      <p:pic>
        <p:nvPicPr>
          <p:cNvPr id="766" name="Google Shape;766;p41"/>
          <p:cNvPicPr preferRelativeResize="0"/>
          <p:nvPr/>
        </p:nvPicPr>
        <p:blipFill rotWithShape="1">
          <a:blip r:embed="rId3">
            <a:alphaModFix/>
          </a:blip>
          <a:srcRect/>
          <a:stretch/>
        </p:blipFill>
        <p:spPr>
          <a:xfrm>
            <a:off x="9799368" y="2518338"/>
            <a:ext cx="355377" cy="349519"/>
          </a:xfrm>
          <a:prstGeom prst="rect">
            <a:avLst/>
          </a:prstGeom>
          <a:noFill/>
          <a:ln>
            <a:noFill/>
          </a:ln>
        </p:spPr>
      </p:pic>
      <p:pic>
        <p:nvPicPr>
          <p:cNvPr id="751" name="Google Shape;751;p41"/>
          <p:cNvPicPr preferRelativeResize="0"/>
          <p:nvPr/>
        </p:nvPicPr>
        <p:blipFill rotWithShape="1">
          <a:blip r:embed="rId6">
            <a:alphaModFix/>
          </a:blip>
          <a:srcRect/>
          <a:stretch/>
        </p:blipFill>
        <p:spPr>
          <a:xfrm>
            <a:off x="870885" y="2531549"/>
            <a:ext cx="889779" cy="378817"/>
          </a:xfrm>
          <a:prstGeom prst="rect">
            <a:avLst/>
          </a:prstGeom>
          <a:noFill/>
          <a:ln>
            <a:noFill/>
          </a:ln>
        </p:spPr>
      </p:pic>
      <p:sp>
        <p:nvSpPr>
          <p:cNvPr id="767" name="Google Shape;767;p41"/>
          <p:cNvSpPr txBox="1"/>
          <p:nvPr/>
        </p:nvSpPr>
        <p:spPr>
          <a:xfrm>
            <a:off x="518093" y="2908078"/>
            <a:ext cx="2010600" cy="2769949"/>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a:pPr>
            <a:r>
              <a:rPr lang="en-US" sz="1000" b="0" i="0" u="none" strike="noStrike" cap="none" dirty="0">
                <a:solidFill>
                  <a:schemeClr val="dk1"/>
                </a:solidFill>
                <a:latin typeface="Arial"/>
                <a:ea typeface="Arial"/>
                <a:cs typeface="Arial"/>
                <a:sym typeface="Arial"/>
              </a:rPr>
              <a:t>As the website starts, python import Flask Library and executed default route “/”, causing the </a:t>
            </a:r>
            <a:r>
              <a:rPr lang="en-US" sz="1000" b="0" i="1" u="none" strike="noStrike" cap="none" dirty="0" err="1">
                <a:solidFill>
                  <a:schemeClr val="dk1"/>
                </a:solidFill>
                <a:latin typeface="Arial"/>
                <a:ea typeface="Arial"/>
                <a:cs typeface="Arial"/>
                <a:sym typeface="Arial"/>
              </a:rPr>
              <a:t>main_page</a:t>
            </a:r>
            <a:r>
              <a:rPr lang="en-US" sz="1000" b="0" i="1" u="none" strike="noStrike" cap="none"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 function in app.py to render the index.html.</a:t>
            </a:r>
          </a:p>
          <a:p>
            <a:pPr marL="228600" marR="0" lvl="0" indent="-228600" algn="l" rtl="0">
              <a:lnSpc>
                <a:spcPct val="100000"/>
              </a:lnSpc>
              <a:spcBef>
                <a:spcPts val="0"/>
              </a:spcBef>
              <a:spcAft>
                <a:spcPts val="0"/>
              </a:spcAft>
              <a:buClr>
                <a:schemeClr val="dk1"/>
              </a:buClr>
              <a:buSzPts val="1000"/>
              <a:buFont typeface="Arial"/>
              <a:buAutoNum type="arabicPeriod"/>
            </a:pPr>
            <a:endParaRPr lang="en-US"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a:pPr>
            <a:r>
              <a:rPr lang="en-US" sz="1000" dirty="0">
                <a:solidFill>
                  <a:schemeClr val="dk1"/>
                </a:solidFill>
                <a:latin typeface="Arial"/>
                <a:ea typeface="Arial"/>
                <a:cs typeface="Arial"/>
                <a:sym typeface="Arial"/>
              </a:rPr>
              <a:t>The function then waits for a POST action. </a:t>
            </a:r>
            <a:endParaRPr lang="en-US"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a:pPr>
            <a:r>
              <a:rPr lang="en-US" sz="1000" b="0" i="0" u="none" strike="noStrike" cap="none" dirty="0">
                <a:solidFill>
                  <a:schemeClr val="dk1"/>
                </a:solidFill>
                <a:latin typeface="Arial"/>
                <a:ea typeface="Arial"/>
                <a:cs typeface="Arial"/>
                <a:sym typeface="Arial"/>
              </a:rPr>
              <a:t>At the user browses, the website will display the welcome page with a button for user to upload image of food</a:t>
            </a:r>
          </a:p>
          <a:p>
            <a:pPr marL="228600" marR="0" lvl="0" indent="-228600" algn="l" rtl="0">
              <a:lnSpc>
                <a:spcPct val="100000"/>
              </a:lnSpc>
              <a:spcBef>
                <a:spcPts val="0"/>
              </a:spcBef>
              <a:spcAft>
                <a:spcPts val="0"/>
              </a:spcAft>
              <a:buClr>
                <a:schemeClr val="dk1"/>
              </a:buClr>
              <a:buSzPts val="1000"/>
              <a:buFont typeface="Arial"/>
              <a:buAutoNum type="arabicPeriod"/>
            </a:pPr>
            <a:endParaRPr lang="en-US" sz="1000" b="0" i="0" u="none" strike="noStrike" cap="none" dirty="0">
              <a:solidFill>
                <a:schemeClr val="dk1"/>
              </a:solidFill>
              <a:latin typeface="Arial"/>
              <a:ea typeface="Arial"/>
              <a:cs typeface="Arial"/>
              <a:sym typeface="Arial"/>
            </a:endParaRPr>
          </a:p>
          <a:p>
            <a:pPr marR="0" lvl="0" algn="l" rtl="0">
              <a:lnSpc>
                <a:spcPct val="100000"/>
              </a:lnSpc>
              <a:spcBef>
                <a:spcPts val="0"/>
              </a:spcBef>
              <a:spcAft>
                <a:spcPts val="0"/>
              </a:spcAft>
              <a:buClr>
                <a:schemeClr val="dk1"/>
              </a:buClr>
              <a:buSzPts val="1000"/>
            </a:pPr>
            <a:endParaRPr sz="1400" b="0" i="0" u="none" strike="noStrike" cap="none" dirty="0">
              <a:solidFill>
                <a:srgbClr val="000000"/>
              </a:solidFill>
              <a:latin typeface="Arial"/>
              <a:ea typeface="Arial"/>
              <a:cs typeface="Arial"/>
              <a:sym typeface="Arial"/>
            </a:endParaRPr>
          </a:p>
        </p:txBody>
      </p:sp>
      <p:sp>
        <p:nvSpPr>
          <p:cNvPr id="768" name="Google Shape;768;p41"/>
          <p:cNvSpPr txBox="1"/>
          <p:nvPr/>
        </p:nvSpPr>
        <p:spPr>
          <a:xfrm>
            <a:off x="10149129" y="1366695"/>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Browser</a:t>
            </a:r>
            <a:endParaRPr sz="1400" b="1" i="0" u="none" strike="noStrike" cap="none" dirty="0">
              <a:solidFill>
                <a:schemeClr val="dk1"/>
              </a:solidFill>
              <a:ea typeface="Arial"/>
              <a:cs typeface="Arial"/>
              <a:sym typeface="Arial"/>
            </a:endParaRPr>
          </a:p>
        </p:txBody>
      </p:sp>
      <p:pic>
        <p:nvPicPr>
          <p:cNvPr id="769" name="Google Shape;769;p41"/>
          <p:cNvPicPr preferRelativeResize="0"/>
          <p:nvPr/>
        </p:nvPicPr>
        <p:blipFill rotWithShape="1">
          <a:blip r:embed="rId7">
            <a:alphaModFix/>
          </a:blip>
          <a:srcRect/>
          <a:stretch/>
        </p:blipFill>
        <p:spPr>
          <a:xfrm>
            <a:off x="2559605" y="3056247"/>
            <a:ext cx="1080734" cy="563027"/>
          </a:xfrm>
          <a:prstGeom prst="rect">
            <a:avLst/>
          </a:prstGeom>
          <a:noFill/>
          <a:ln>
            <a:noFill/>
          </a:ln>
        </p:spPr>
      </p:pic>
      <p:pic>
        <p:nvPicPr>
          <p:cNvPr id="770" name="Google Shape;770;p41"/>
          <p:cNvPicPr preferRelativeResize="0"/>
          <p:nvPr/>
        </p:nvPicPr>
        <p:blipFill rotWithShape="1">
          <a:blip r:embed="rId8">
            <a:alphaModFix/>
          </a:blip>
          <a:srcRect/>
          <a:stretch/>
        </p:blipFill>
        <p:spPr>
          <a:xfrm>
            <a:off x="3758976" y="3185749"/>
            <a:ext cx="457200" cy="409575"/>
          </a:xfrm>
          <a:prstGeom prst="rect">
            <a:avLst/>
          </a:prstGeom>
          <a:noFill/>
          <a:ln>
            <a:noFill/>
          </a:ln>
        </p:spPr>
      </p:pic>
      <p:sp>
        <p:nvSpPr>
          <p:cNvPr id="772" name="Google Shape;772;p41"/>
          <p:cNvSpPr txBox="1"/>
          <p:nvPr/>
        </p:nvSpPr>
        <p:spPr>
          <a:xfrm>
            <a:off x="1316271" y="2205588"/>
            <a:ext cx="831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index.html</a:t>
            </a:r>
            <a:endParaRPr sz="1000" b="0" i="1" u="none" strike="noStrike" cap="none">
              <a:solidFill>
                <a:schemeClr val="dk1"/>
              </a:solidFill>
              <a:latin typeface="Arial"/>
              <a:ea typeface="Arial"/>
              <a:cs typeface="Arial"/>
              <a:sym typeface="Arial"/>
            </a:endParaRPr>
          </a:p>
        </p:txBody>
      </p:sp>
      <p:sp>
        <p:nvSpPr>
          <p:cNvPr id="773" name="Google Shape;773;p41"/>
          <p:cNvSpPr txBox="1"/>
          <p:nvPr/>
        </p:nvSpPr>
        <p:spPr>
          <a:xfrm>
            <a:off x="5103288" y="2598361"/>
            <a:ext cx="7008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app.py</a:t>
            </a:r>
            <a:endParaRPr sz="1000" b="0" i="1" u="none" strike="noStrike" cap="none">
              <a:solidFill>
                <a:schemeClr val="dk1"/>
              </a:solidFill>
              <a:latin typeface="Arial"/>
              <a:ea typeface="Arial"/>
              <a:cs typeface="Arial"/>
              <a:sym typeface="Arial"/>
            </a:endParaRPr>
          </a:p>
        </p:txBody>
      </p:sp>
      <p:sp>
        <p:nvSpPr>
          <p:cNvPr id="774" name="Google Shape;774;p41"/>
          <p:cNvSpPr txBox="1"/>
          <p:nvPr/>
        </p:nvSpPr>
        <p:spPr>
          <a:xfrm>
            <a:off x="5954616" y="1375776"/>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Heroku</a:t>
            </a:r>
            <a:endParaRPr sz="1400" b="1" i="0" u="none" strike="noStrike" cap="none" dirty="0">
              <a:solidFill>
                <a:schemeClr val="dk1"/>
              </a:solidFill>
              <a:ea typeface="Arial"/>
              <a:cs typeface="Arial"/>
              <a:sym typeface="Arial"/>
            </a:endParaRPr>
          </a:p>
        </p:txBody>
      </p:sp>
      <p:pic>
        <p:nvPicPr>
          <p:cNvPr id="3" name="Google Shape;917;p47">
            <a:extLst>
              <a:ext uri="{FF2B5EF4-FFF2-40B4-BE49-F238E27FC236}">
                <a16:creationId xmlns:a16="http://schemas.microsoft.com/office/drawing/2014/main" id="{8CAAAE5C-7CFC-7AF1-D53D-407FA0D8C433}"/>
              </a:ext>
            </a:extLst>
          </p:cNvPr>
          <p:cNvPicPr preferRelativeResize="0"/>
          <p:nvPr/>
        </p:nvPicPr>
        <p:blipFill rotWithShape="1">
          <a:blip r:embed="rId9">
            <a:alphaModFix/>
          </a:blip>
          <a:srcRect/>
          <a:stretch/>
        </p:blipFill>
        <p:spPr>
          <a:xfrm>
            <a:off x="5040906" y="2426210"/>
            <a:ext cx="433840" cy="197462"/>
          </a:xfrm>
          <a:prstGeom prst="rect">
            <a:avLst/>
          </a:prstGeom>
          <a:noFill/>
          <a:ln>
            <a:noFill/>
          </a:ln>
        </p:spPr>
      </p:pic>
      <p:sp>
        <p:nvSpPr>
          <p:cNvPr id="4" name="Google Shape;709;p40">
            <a:extLst>
              <a:ext uri="{FF2B5EF4-FFF2-40B4-BE49-F238E27FC236}">
                <a16:creationId xmlns:a16="http://schemas.microsoft.com/office/drawing/2014/main" id="{75E3437D-2F15-BDD3-17F9-22EAB29C44F2}"/>
              </a:ext>
            </a:extLst>
          </p:cNvPr>
          <p:cNvSpPr txBox="1"/>
          <p:nvPr/>
        </p:nvSpPr>
        <p:spPr>
          <a:xfrm>
            <a:off x="281491" y="1493997"/>
            <a:ext cx="132842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2000" b="1" i="0" u="none" strike="noStrike" cap="none" dirty="0">
                <a:solidFill>
                  <a:srgbClr val="FF0000"/>
                </a:solidFill>
                <a:ea typeface="Arial"/>
                <a:cs typeface="Arial"/>
                <a:sym typeface="Arial"/>
              </a:rPr>
              <a:t>Method 1</a:t>
            </a:r>
            <a:endParaRPr sz="2000" b="1" i="0" u="none" strike="noStrike" cap="none" dirty="0">
              <a:solidFill>
                <a:srgbClr val="FF0000"/>
              </a:solidFill>
              <a:ea typeface="Arial"/>
              <a:cs typeface="Arial"/>
              <a:sym typeface="Arial"/>
            </a:endParaRPr>
          </a:p>
        </p:txBody>
      </p:sp>
      <p:pic>
        <p:nvPicPr>
          <p:cNvPr id="5" name="Picture 4">
            <a:extLst>
              <a:ext uri="{FF2B5EF4-FFF2-40B4-BE49-F238E27FC236}">
                <a16:creationId xmlns:a16="http://schemas.microsoft.com/office/drawing/2014/main" id="{6E597429-B006-A216-E66E-C76204C81DFE}"/>
              </a:ext>
            </a:extLst>
          </p:cNvPr>
          <p:cNvPicPr>
            <a:picLocks noChangeAspect="1"/>
          </p:cNvPicPr>
          <p:nvPr/>
        </p:nvPicPr>
        <p:blipFill>
          <a:blip r:embed="rId10"/>
          <a:stretch>
            <a:fillRect/>
          </a:stretch>
        </p:blipFill>
        <p:spPr>
          <a:xfrm>
            <a:off x="2323878" y="1917187"/>
            <a:ext cx="1766907" cy="708687"/>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43</a:t>
            </a:fld>
            <a:endParaRPr/>
          </a:p>
        </p:txBody>
      </p:sp>
      <p:sp>
        <p:nvSpPr>
          <p:cNvPr id="782" name="Google Shape;782;p42"/>
          <p:cNvSpPr txBox="1"/>
          <p:nvPr/>
        </p:nvSpPr>
        <p:spPr>
          <a:xfrm>
            <a:off x="1043616" y="6773"/>
            <a:ext cx="11066700" cy="7431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1" i="0" u="none" strike="noStrike" cap="none">
              <a:solidFill>
                <a:schemeClr val="dk1"/>
              </a:solidFill>
              <a:latin typeface="Arial"/>
              <a:ea typeface="Arial"/>
              <a:cs typeface="Arial"/>
              <a:sym typeface="Arial"/>
            </a:endParaRPr>
          </a:p>
        </p:txBody>
      </p:sp>
      <p:sp>
        <p:nvSpPr>
          <p:cNvPr id="783" name="Google Shape;783;p42"/>
          <p:cNvSpPr txBox="1"/>
          <p:nvPr/>
        </p:nvSpPr>
        <p:spPr>
          <a:xfrm>
            <a:off x="1760676" y="1472513"/>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latin typeface="+mj-lt"/>
                <a:ea typeface="Arial"/>
                <a:cs typeface="Arial"/>
                <a:sym typeface="Arial"/>
              </a:rPr>
              <a:t>Browser</a:t>
            </a:r>
            <a:endParaRPr sz="1400" b="1" i="0" u="none" strike="noStrike" cap="none" dirty="0">
              <a:solidFill>
                <a:schemeClr val="dk1"/>
              </a:solidFill>
              <a:latin typeface="+mj-lt"/>
              <a:ea typeface="Arial"/>
              <a:cs typeface="Arial"/>
              <a:sym typeface="Arial"/>
            </a:endParaRPr>
          </a:p>
        </p:txBody>
      </p:sp>
      <p:pic>
        <p:nvPicPr>
          <p:cNvPr id="786" name="Google Shape;786;p42"/>
          <p:cNvPicPr preferRelativeResize="0"/>
          <p:nvPr/>
        </p:nvPicPr>
        <p:blipFill rotWithShape="1">
          <a:blip r:embed="rId3">
            <a:alphaModFix/>
          </a:blip>
          <a:srcRect/>
          <a:stretch/>
        </p:blipFill>
        <p:spPr>
          <a:xfrm>
            <a:off x="1126018" y="2395040"/>
            <a:ext cx="889779" cy="378817"/>
          </a:xfrm>
          <a:prstGeom prst="rect">
            <a:avLst/>
          </a:prstGeom>
          <a:noFill/>
          <a:ln>
            <a:noFill/>
          </a:ln>
        </p:spPr>
      </p:pic>
      <p:sp>
        <p:nvSpPr>
          <p:cNvPr id="787" name="Google Shape;787;p42"/>
          <p:cNvSpPr txBox="1"/>
          <p:nvPr/>
        </p:nvSpPr>
        <p:spPr>
          <a:xfrm>
            <a:off x="923575" y="2819150"/>
            <a:ext cx="2460600" cy="3231614"/>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mj-lt"/>
              <a:buAutoNum type="arabicPeriod" startAt="16"/>
            </a:pPr>
            <a:r>
              <a:rPr lang="en-US" sz="1000" b="0" i="0" u="none" strike="noStrike" cap="none" dirty="0">
                <a:solidFill>
                  <a:schemeClr val="dk1"/>
                </a:solidFill>
                <a:latin typeface="Arial"/>
                <a:ea typeface="Arial"/>
                <a:cs typeface="Arial"/>
                <a:sym typeface="Arial"/>
              </a:rPr>
              <a:t>Call </a:t>
            </a:r>
            <a:r>
              <a:rPr lang="en-US" sz="1000" b="0" i="1" u="none" strike="noStrike" cap="none" dirty="0" err="1">
                <a:solidFill>
                  <a:schemeClr val="dk1"/>
                </a:solidFill>
                <a:latin typeface="Arial"/>
                <a:ea typeface="Arial"/>
                <a:cs typeface="Arial"/>
                <a:sym typeface="Arial"/>
              </a:rPr>
              <a:t>getIngredient</a:t>
            </a:r>
            <a:r>
              <a:rPr lang="en-US" sz="1000" b="0" i="1" u="none" strike="noStrike" cap="none"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 function passing over the predicted result to obtain the ingredient detail. </a:t>
            </a:r>
            <a:r>
              <a:rPr lang="en-US" sz="1000" b="0" i="1" u="none" strike="noStrike" cap="none" dirty="0" err="1">
                <a:solidFill>
                  <a:schemeClr val="dk1"/>
                </a:solidFill>
                <a:latin typeface="Arial"/>
                <a:ea typeface="Arial"/>
                <a:cs typeface="Arial"/>
                <a:sym typeface="Arial"/>
              </a:rPr>
              <a:t>getIngredient</a:t>
            </a:r>
            <a:r>
              <a:rPr lang="en-US" sz="1000" b="0" i="1" u="none" strike="noStrike" cap="none"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 function connect to IBM DB2 database and make a SELECT to obtain the detail related to the predicted result</a:t>
            </a:r>
          </a:p>
          <a:p>
            <a:pPr marL="228600" marR="0" lvl="0" indent="-228600" algn="l" rtl="0">
              <a:lnSpc>
                <a:spcPct val="100000"/>
              </a:lnSpc>
              <a:spcBef>
                <a:spcPts val="0"/>
              </a:spcBef>
              <a:spcAft>
                <a:spcPts val="0"/>
              </a:spcAft>
              <a:buClr>
                <a:schemeClr val="dk1"/>
              </a:buClr>
              <a:buSzPts val="1000"/>
              <a:buFont typeface="Arial"/>
              <a:buAutoNum type="arabicPeriod" startAt="16"/>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16"/>
            </a:pPr>
            <a:r>
              <a:rPr lang="en-US" sz="1000" b="0" i="0" u="none" strike="noStrike" cap="none" dirty="0">
                <a:solidFill>
                  <a:schemeClr val="dk1"/>
                </a:solidFill>
                <a:latin typeface="Arial"/>
                <a:ea typeface="Arial"/>
                <a:cs typeface="Arial"/>
                <a:sym typeface="Arial"/>
              </a:rPr>
              <a:t>Iterate the JSON object and build a HTML table and append in predict.html for display</a:t>
            </a:r>
          </a:p>
          <a:p>
            <a:pPr marL="228600" marR="0" lvl="0" indent="-228600" algn="l" rtl="0">
              <a:lnSpc>
                <a:spcPct val="100000"/>
              </a:lnSpc>
              <a:spcBef>
                <a:spcPts val="0"/>
              </a:spcBef>
              <a:spcAft>
                <a:spcPts val="0"/>
              </a:spcAft>
              <a:buClr>
                <a:schemeClr val="dk1"/>
              </a:buClr>
              <a:buSzPts val="1000"/>
              <a:buFont typeface="Arial"/>
              <a:buAutoNum type="arabicPeriod" startAt="16"/>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16"/>
            </a:pPr>
            <a:r>
              <a:rPr lang="en-US" sz="1000" b="0" i="0" u="none" strike="noStrike" cap="none" dirty="0">
                <a:solidFill>
                  <a:schemeClr val="dk1"/>
                </a:solidFill>
                <a:latin typeface="Arial"/>
                <a:ea typeface="Arial"/>
                <a:cs typeface="Arial"/>
                <a:sym typeface="Arial"/>
              </a:rPr>
              <a:t>Repeat step 18 and 19 by calling </a:t>
            </a:r>
            <a:r>
              <a:rPr lang="en-US" sz="1000" b="0" i="0" u="none" strike="noStrike" cap="none" dirty="0" err="1">
                <a:solidFill>
                  <a:schemeClr val="dk1"/>
                </a:solidFill>
                <a:latin typeface="Arial"/>
                <a:ea typeface="Arial"/>
                <a:cs typeface="Arial"/>
                <a:sym typeface="Arial"/>
              </a:rPr>
              <a:t>getrecipe</a:t>
            </a:r>
            <a:r>
              <a:rPr lang="en-US" sz="1000" b="0" i="0" u="none" strike="noStrike" cap="none" dirty="0">
                <a:solidFill>
                  <a:schemeClr val="dk1"/>
                </a:solidFill>
                <a:latin typeface="Arial"/>
                <a:ea typeface="Arial"/>
                <a:cs typeface="Arial"/>
                <a:sym typeface="Arial"/>
              </a:rPr>
              <a:t>() function to obtain the recipe content based on the predicted result</a:t>
            </a:r>
          </a:p>
          <a:p>
            <a:pPr marL="228600" marR="0" lvl="0" indent="-228600" algn="l" rtl="0">
              <a:lnSpc>
                <a:spcPct val="100000"/>
              </a:lnSpc>
              <a:spcBef>
                <a:spcPts val="0"/>
              </a:spcBef>
              <a:spcAft>
                <a:spcPts val="0"/>
              </a:spcAft>
              <a:buClr>
                <a:schemeClr val="dk1"/>
              </a:buClr>
              <a:buSzPts val="1000"/>
              <a:buFont typeface="Arial"/>
              <a:buAutoNum type="arabicPeriod" startAt="16"/>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16"/>
            </a:pPr>
            <a:r>
              <a:rPr lang="en-US" sz="1000" b="0" i="0" u="none" strike="noStrike" cap="none" dirty="0">
                <a:solidFill>
                  <a:schemeClr val="dk1"/>
                </a:solidFill>
                <a:latin typeface="Arial"/>
                <a:ea typeface="Arial"/>
                <a:cs typeface="Arial"/>
                <a:sym typeface="Arial"/>
              </a:rPr>
              <a:t>Display the Ingredient Button and Recipe Button </a:t>
            </a:r>
            <a:endParaRPr sz="1400" b="0" i="0" u="none" strike="noStrike" cap="none" dirty="0">
              <a:solidFill>
                <a:srgbClr val="000000"/>
              </a:solidFill>
              <a:latin typeface="Arial"/>
              <a:ea typeface="Arial"/>
              <a:cs typeface="Arial"/>
              <a:sym typeface="Arial"/>
            </a:endParaRPr>
          </a:p>
          <a:p>
            <a:pPr marL="228600" marR="0" lvl="0" indent="-165100" algn="l" rtl="0">
              <a:lnSpc>
                <a:spcPct val="100000"/>
              </a:lnSpc>
              <a:spcBef>
                <a:spcPts val="0"/>
              </a:spcBef>
              <a:spcAft>
                <a:spcPts val="0"/>
              </a:spcAft>
              <a:buClr>
                <a:schemeClr val="dk1"/>
              </a:buClr>
              <a:buSzPts val="1000"/>
              <a:buFont typeface="Arial"/>
              <a:buNone/>
            </a:pPr>
            <a:endParaRPr sz="1000" b="0" i="0" u="none" strike="noStrike" cap="none" dirty="0">
              <a:solidFill>
                <a:schemeClr val="dk1"/>
              </a:solidFill>
              <a:latin typeface="Arial"/>
              <a:ea typeface="Arial"/>
              <a:cs typeface="Arial"/>
              <a:sym typeface="Arial"/>
            </a:endParaRPr>
          </a:p>
        </p:txBody>
      </p:sp>
      <p:pic>
        <p:nvPicPr>
          <p:cNvPr id="788" name="Google Shape;788;p42"/>
          <p:cNvPicPr preferRelativeResize="0"/>
          <p:nvPr/>
        </p:nvPicPr>
        <p:blipFill rotWithShape="1">
          <a:blip r:embed="rId4">
            <a:alphaModFix/>
          </a:blip>
          <a:srcRect/>
          <a:stretch/>
        </p:blipFill>
        <p:spPr>
          <a:xfrm>
            <a:off x="1126018" y="2079863"/>
            <a:ext cx="355377" cy="349519"/>
          </a:xfrm>
          <a:prstGeom prst="rect">
            <a:avLst/>
          </a:prstGeom>
          <a:noFill/>
          <a:ln>
            <a:noFill/>
          </a:ln>
        </p:spPr>
      </p:pic>
      <p:grpSp>
        <p:nvGrpSpPr>
          <p:cNvPr id="9" name="Group 8">
            <a:extLst>
              <a:ext uri="{FF2B5EF4-FFF2-40B4-BE49-F238E27FC236}">
                <a16:creationId xmlns:a16="http://schemas.microsoft.com/office/drawing/2014/main" id="{31E16F95-6170-9C01-0C23-294531036ACA}"/>
              </a:ext>
            </a:extLst>
          </p:cNvPr>
          <p:cNvGrpSpPr/>
          <p:nvPr/>
        </p:nvGrpSpPr>
        <p:grpSpPr>
          <a:xfrm>
            <a:off x="3736122" y="1472513"/>
            <a:ext cx="7188439" cy="4747387"/>
            <a:chOff x="3736122" y="1472513"/>
            <a:chExt cx="7188439" cy="4747387"/>
          </a:xfrm>
        </p:grpSpPr>
        <p:pic>
          <p:nvPicPr>
            <p:cNvPr id="8" name="Picture 7">
              <a:extLst>
                <a:ext uri="{FF2B5EF4-FFF2-40B4-BE49-F238E27FC236}">
                  <a16:creationId xmlns:a16="http://schemas.microsoft.com/office/drawing/2014/main" id="{68D4CD94-2731-9261-7968-3D91E152FF43}"/>
                </a:ext>
              </a:extLst>
            </p:cNvPr>
            <p:cNvPicPr>
              <a:picLocks noChangeAspect="1"/>
            </p:cNvPicPr>
            <p:nvPr/>
          </p:nvPicPr>
          <p:blipFill>
            <a:blip r:embed="rId5"/>
            <a:stretch>
              <a:fillRect/>
            </a:stretch>
          </p:blipFill>
          <p:spPr>
            <a:xfrm>
              <a:off x="3736122" y="1472513"/>
              <a:ext cx="7188439" cy="4747387"/>
            </a:xfrm>
            <a:prstGeom prst="rect">
              <a:avLst/>
            </a:prstGeom>
          </p:spPr>
        </p:pic>
        <p:sp>
          <p:nvSpPr>
            <p:cNvPr id="790" name="Google Shape;790;p42"/>
            <p:cNvSpPr txBox="1"/>
            <p:nvPr/>
          </p:nvSpPr>
          <p:spPr>
            <a:xfrm>
              <a:off x="4358534" y="2668189"/>
              <a:ext cx="1737466"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2. Predicted Result</a:t>
              </a:r>
              <a:endParaRPr sz="1400" b="0" i="0" u="none" strike="noStrike" cap="none" dirty="0">
                <a:solidFill>
                  <a:srgbClr val="1496FE"/>
                </a:solidFill>
                <a:latin typeface="Arial"/>
                <a:ea typeface="Arial"/>
                <a:cs typeface="Arial"/>
                <a:sym typeface="Arial"/>
              </a:endParaRPr>
            </a:p>
          </p:txBody>
        </p:sp>
        <p:sp>
          <p:nvSpPr>
            <p:cNvPr id="791" name="Google Shape;791;p42"/>
            <p:cNvSpPr txBox="1"/>
            <p:nvPr/>
          </p:nvSpPr>
          <p:spPr>
            <a:xfrm>
              <a:off x="8549875" y="2268110"/>
              <a:ext cx="1842268"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1. Uploaded Image</a:t>
              </a:r>
              <a:endParaRPr sz="1400" b="0" i="0" u="none" strike="noStrike" cap="none" dirty="0">
                <a:solidFill>
                  <a:srgbClr val="1496FE"/>
                </a:solidFill>
                <a:latin typeface="Arial"/>
                <a:ea typeface="Arial"/>
                <a:cs typeface="Arial"/>
                <a:sym typeface="Arial"/>
              </a:endParaRPr>
            </a:p>
          </p:txBody>
        </p:sp>
        <p:sp>
          <p:nvSpPr>
            <p:cNvPr id="792" name="Google Shape;792;p42"/>
            <p:cNvSpPr txBox="1"/>
            <p:nvPr/>
          </p:nvSpPr>
          <p:spPr>
            <a:xfrm>
              <a:off x="8000986" y="4043844"/>
              <a:ext cx="158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3. Wiki Content</a:t>
              </a:r>
              <a:endParaRPr sz="1400" b="0" i="0" u="none" strike="noStrike" cap="none" dirty="0">
                <a:solidFill>
                  <a:srgbClr val="1496FE"/>
                </a:solidFill>
                <a:latin typeface="Arial"/>
                <a:ea typeface="Arial"/>
                <a:cs typeface="Arial"/>
                <a:sym typeface="Arial"/>
              </a:endParaRPr>
            </a:p>
          </p:txBody>
        </p:sp>
        <p:sp>
          <p:nvSpPr>
            <p:cNvPr id="793" name="Google Shape;793;p42"/>
            <p:cNvSpPr txBox="1"/>
            <p:nvPr/>
          </p:nvSpPr>
          <p:spPr>
            <a:xfrm>
              <a:off x="7759825" y="5619599"/>
              <a:ext cx="158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4. Button</a:t>
              </a:r>
              <a:endParaRPr sz="1400" b="0" i="0" u="none" strike="noStrike" cap="none" dirty="0">
                <a:solidFill>
                  <a:srgbClr val="1496FE"/>
                </a:solidFill>
                <a:latin typeface="Arial"/>
                <a:ea typeface="Arial"/>
                <a:cs typeface="Arial"/>
                <a:sym typeface="Arial"/>
              </a:endParaRPr>
            </a:p>
          </p:txBody>
        </p:sp>
      </p:grpSp>
      <p:sp>
        <p:nvSpPr>
          <p:cNvPr id="4" name="Google Shape;746;p41">
            <a:extLst>
              <a:ext uri="{FF2B5EF4-FFF2-40B4-BE49-F238E27FC236}">
                <a16:creationId xmlns:a16="http://schemas.microsoft.com/office/drawing/2014/main" id="{A1DDE7D0-A696-067E-2F1C-7BA217323125}"/>
              </a:ext>
            </a:extLst>
          </p:cNvPr>
          <p:cNvSpPr txBox="1">
            <a:spLocks noGrp="1"/>
          </p:cNvSpPr>
          <p:nvPr>
            <p:ph type="title"/>
          </p:nvPr>
        </p:nvSpPr>
        <p:spPr>
          <a:xfrm>
            <a:off x="554876" y="101463"/>
            <a:ext cx="10593508"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APPLICATION FLOW DETAILS –FLASK FRAMEWORK (Method 1: POST, PREDICTION)</a:t>
            </a:r>
            <a:endParaRPr dirty="0">
              <a:latin typeface="+mj-lt"/>
            </a:endParaRPr>
          </a:p>
        </p:txBody>
      </p:sp>
      <p:sp>
        <p:nvSpPr>
          <p:cNvPr id="6" name="Google Shape;709;p40">
            <a:extLst>
              <a:ext uri="{FF2B5EF4-FFF2-40B4-BE49-F238E27FC236}">
                <a16:creationId xmlns:a16="http://schemas.microsoft.com/office/drawing/2014/main" id="{E31C6065-0E15-1BFF-122A-ED7F4BEA7FCF}"/>
              </a:ext>
            </a:extLst>
          </p:cNvPr>
          <p:cNvSpPr txBox="1"/>
          <p:nvPr/>
        </p:nvSpPr>
        <p:spPr>
          <a:xfrm>
            <a:off x="281491" y="1483949"/>
            <a:ext cx="132842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2000" b="1" i="0" u="none" strike="noStrike" cap="none" dirty="0">
                <a:solidFill>
                  <a:srgbClr val="FF0000"/>
                </a:solidFill>
                <a:ea typeface="Arial"/>
                <a:cs typeface="Arial"/>
                <a:sym typeface="Arial"/>
              </a:rPr>
              <a:t>Method 1</a:t>
            </a:r>
            <a:endParaRPr sz="2000" b="1" i="0" u="none" strike="noStrike" cap="none" dirty="0">
              <a:solidFill>
                <a:srgbClr val="FF0000"/>
              </a:solidFil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1539e048cdf_3_109"/>
          <p:cNvSpPr txBox="1">
            <a:spLocks noGrp="1"/>
          </p:cNvSpPr>
          <p:nvPr>
            <p:ph type="sldNum" idx="12"/>
          </p:nvPr>
        </p:nvSpPr>
        <p:spPr>
          <a:xfrm>
            <a:off x="8958000" y="635142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44</a:t>
            </a:fld>
            <a:endParaRPr/>
          </a:p>
        </p:txBody>
      </p:sp>
      <p:sp>
        <p:nvSpPr>
          <p:cNvPr id="793" name="Google Shape;793;g1539e048cdf_3_109"/>
          <p:cNvSpPr txBox="1"/>
          <p:nvPr/>
        </p:nvSpPr>
        <p:spPr>
          <a:xfrm>
            <a:off x="1043616" y="6773"/>
            <a:ext cx="11066700" cy="7431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1" cap="none">
              <a:solidFill>
                <a:schemeClr val="dk1"/>
              </a:solidFill>
              <a:latin typeface="Arial"/>
              <a:ea typeface="Arial"/>
              <a:cs typeface="Arial"/>
              <a:sym typeface="Arial"/>
            </a:endParaRPr>
          </a:p>
        </p:txBody>
      </p:sp>
      <p:sp>
        <p:nvSpPr>
          <p:cNvPr id="794" name="Google Shape;794;g1539e048cdf_3_109"/>
          <p:cNvSpPr txBox="1"/>
          <p:nvPr/>
        </p:nvSpPr>
        <p:spPr>
          <a:xfrm>
            <a:off x="1760676" y="1472513"/>
            <a:ext cx="8898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SG" sz="1200" b="1">
                <a:solidFill>
                  <a:schemeClr val="dk1"/>
                </a:solidFill>
                <a:latin typeface="Arial"/>
                <a:ea typeface="Arial"/>
                <a:cs typeface="Arial"/>
                <a:sym typeface="Arial"/>
              </a:rPr>
              <a:t>Browser</a:t>
            </a:r>
            <a:endParaRPr sz="1200" b="1">
              <a:solidFill>
                <a:schemeClr val="dk1"/>
              </a:solidFill>
              <a:latin typeface="Arial"/>
              <a:ea typeface="Arial"/>
              <a:cs typeface="Arial"/>
              <a:sym typeface="Arial"/>
            </a:endParaRPr>
          </a:p>
        </p:txBody>
      </p:sp>
      <p:pic>
        <p:nvPicPr>
          <p:cNvPr id="797" name="Google Shape;797;g1539e048cdf_3_109"/>
          <p:cNvPicPr preferRelativeResize="0"/>
          <p:nvPr/>
        </p:nvPicPr>
        <p:blipFill rotWithShape="1">
          <a:blip r:embed="rId3">
            <a:alphaModFix/>
          </a:blip>
          <a:srcRect/>
          <a:stretch/>
        </p:blipFill>
        <p:spPr>
          <a:xfrm>
            <a:off x="1126018" y="2395040"/>
            <a:ext cx="889779" cy="378817"/>
          </a:xfrm>
          <a:prstGeom prst="rect">
            <a:avLst/>
          </a:prstGeom>
          <a:noFill/>
          <a:ln>
            <a:noFill/>
          </a:ln>
        </p:spPr>
      </p:pic>
      <p:sp>
        <p:nvSpPr>
          <p:cNvPr id="798" name="Google Shape;798;g1539e048cdf_3_109"/>
          <p:cNvSpPr txBox="1"/>
          <p:nvPr/>
        </p:nvSpPr>
        <p:spPr>
          <a:xfrm>
            <a:off x="923575" y="2819150"/>
            <a:ext cx="2460600" cy="2092840"/>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000"/>
              <a:buFont typeface="+mj-lt"/>
              <a:buAutoNum type="arabicPeriod" startAt="20"/>
            </a:pPr>
            <a:r>
              <a:rPr lang="en-SG" sz="1000" dirty="0">
                <a:solidFill>
                  <a:schemeClr val="dk1"/>
                </a:solidFill>
              </a:rPr>
              <a:t>User click </a:t>
            </a:r>
            <a:r>
              <a:rPr lang="en-SG" sz="1000" dirty="0">
                <a:solidFill>
                  <a:schemeClr val="dk1"/>
                </a:solidFill>
                <a:latin typeface="Arial"/>
                <a:ea typeface="Arial"/>
                <a:cs typeface="Arial"/>
                <a:sym typeface="Arial"/>
              </a:rPr>
              <a:t>on </a:t>
            </a:r>
            <a:r>
              <a:rPr lang="en-SG" sz="1000" dirty="0">
                <a:solidFill>
                  <a:schemeClr val="dk1"/>
                </a:solidFill>
              </a:rPr>
              <a:t>ingredient </a:t>
            </a:r>
            <a:r>
              <a:rPr lang="en-SG" sz="1000" dirty="0">
                <a:solidFill>
                  <a:schemeClr val="dk1"/>
                </a:solidFill>
                <a:latin typeface="Arial"/>
                <a:ea typeface="Arial"/>
                <a:cs typeface="Arial"/>
                <a:sym typeface="Arial"/>
              </a:rPr>
              <a:t>button to </a:t>
            </a:r>
            <a:r>
              <a:rPr lang="en-SG" sz="1000" dirty="0">
                <a:solidFill>
                  <a:schemeClr val="dk1"/>
                </a:solidFill>
              </a:rPr>
              <a:t>see</a:t>
            </a:r>
            <a:r>
              <a:rPr lang="en-SG" sz="1000" dirty="0">
                <a:solidFill>
                  <a:schemeClr val="dk1"/>
                </a:solidFill>
                <a:latin typeface="Arial"/>
                <a:ea typeface="Arial"/>
                <a:cs typeface="Arial"/>
                <a:sym typeface="Arial"/>
              </a:rPr>
              <a:t> the </a:t>
            </a:r>
            <a:r>
              <a:rPr lang="en-SG" sz="1000" dirty="0">
                <a:solidFill>
                  <a:schemeClr val="dk1"/>
                </a:solidFill>
              </a:rPr>
              <a:t>ingredient required for the predicted result</a:t>
            </a:r>
          </a:p>
          <a:p>
            <a:pPr marL="228600" marR="0" lvl="0" indent="-228600" algn="l" rtl="0">
              <a:spcBef>
                <a:spcPts val="0"/>
              </a:spcBef>
              <a:spcAft>
                <a:spcPts val="0"/>
              </a:spcAft>
              <a:buClr>
                <a:schemeClr val="dk1"/>
              </a:buClr>
              <a:buSzPts val="1000"/>
              <a:buFont typeface="Arial"/>
              <a:buAutoNum type="arabicPeriod" startAt="20"/>
            </a:pPr>
            <a:endParaRPr sz="1000" dirty="0">
              <a:solidFill>
                <a:schemeClr val="dk1"/>
              </a:solidFill>
            </a:endParaRPr>
          </a:p>
          <a:p>
            <a:pPr marL="228600" marR="0" lvl="0" indent="-228600" algn="l" rtl="0">
              <a:spcBef>
                <a:spcPts val="0"/>
              </a:spcBef>
              <a:spcAft>
                <a:spcPts val="0"/>
              </a:spcAft>
              <a:buClr>
                <a:schemeClr val="dk1"/>
              </a:buClr>
              <a:buSzPts val="1000"/>
              <a:buFont typeface="+mj-lt"/>
              <a:buAutoNum type="arabicPeriod" startAt="21"/>
            </a:pPr>
            <a:r>
              <a:rPr lang="en-SG" sz="1000" dirty="0">
                <a:solidFill>
                  <a:schemeClr val="dk1"/>
                </a:solidFill>
              </a:rPr>
              <a:t>User can then check the ingredient needed and submit the order to the supermarket ecommerce site</a:t>
            </a:r>
          </a:p>
          <a:p>
            <a:pPr marL="228600" marR="0" lvl="0" indent="-228600" algn="l" rtl="0">
              <a:spcBef>
                <a:spcPts val="0"/>
              </a:spcBef>
              <a:spcAft>
                <a:spcPts val="0"/>
              </a:spcAft>
              <a:buClr>
                <a:schemeClr val="dk1"/>
              </a:buClr>
              <a:buSzPts val="1000"/>
              <a:buAutoNum type="arabicPeriod" startAt="21"/>
            </a:pPr>
            <a:endParaRPr sz="1000" dirty="0">
              <a:solidFill>
                <a:schemeClr val="dk1"/>
              </a:solidFill>
            </a:endParaRPr>
          </a:p>
          <a:p>
            <a:pPr marL="228600" marR="0" lvl="0" indent="-228600" algn="l" rtl="0">
              <a:spcBef>
                <a:spcPts val="0"/>
              </a:spcBef>
              <a:spcAft>
                <a:spcPts val="0"/>
              </a:spcAft>
              <a:buClr>
                <a:schemeClr val="dk1"/>
              </a:buClr>
              <a:buSzPts val="1000"/>
              <a:buAutoNum type="arabicPeriod" startAt="21"/>
            </a:pPr>
            <a:r>
              <a:rPr lang="en-SG" sz="1000" dirty="0">
                <a:solidFill>
                  <a:schemeClr val="dk1"/>
                </a:solidFill>
              </a:rPr>
              <a:t>Otherwise user can export the ingredient and reference to it later</a:t>
            </a:r>
          </a:p>
          <a:p>
            <a:pPr marL="228600" marR="0" lvl="0" indent="-228600" algn="l" rtl="0">
              <a:spcBef>
                <a:spcPts val="0"/>
              </a:spcBef>
              <a:spcAft>
                <a:spcPts val="0"/>
              </a:spcAft>
              <a:buClr>
                <a:schemeClr val="dk1"/>
              </a:buClr>
              <a:buSzPts val="1000"/>
              <a:buAutoNum type="arabicPeriod" startAt="21"/>
            </a:pPr>
            <a:endParaRPr sz="1000" dirty="0">
              <a:solidFill>
                <a:schemeClr val="dk1"/>
              </a:solidFill>
            </a:endParaRPr>
          </a:p>
          <a:p>
            <a:pPr marL="228600" marR="0" lvl="0" indent="-228600" algn="l" rtl="0">
              <a:spcBef>
                <a:spcPts val="0"/>
              </a:spcBef>
              <a:spcAft>
                <a:spcPts val="0"/>
              </a:spcAft>
              <a:buClr>
                <a:schemeClr val="dk1"/>
              </a:buClr>
              <a:buSzPts val="1000"/>
              <a:buFont typeface="Arial"/>
              <a:buAutoNum type="arabicPeriod" startAt="21"/>
            </a:pPr>
            <a:r>
              <a:rPr lang="en-SG" sz="1000" dirty="0">
                <a:solidFill>
                  <a:schemeClr val="dk1"/>
                </a:solidFill>
                <a:latin typeface="Arial"/>
                <a:ea typeface="Arial"/>
                <a:cs typeface="Arial"/>
                <a:sym typeface="Arial"/>
              </a:rPr>
              <a:t>Recipe can only be exported in PDF</a:t>
            </a:r>
            <a:endParaRPr dirty="0"/>
          </a:p>
          <a:p>
            <a:pPr marL="228600" marR="0" lvl="0" indent="-165100" algn="l" rtl="0">
              <a:spcBef>
                <a:spcPts val="0"/>
              </a:spcBef>
              <a:spcAft>
                <a:spcPts val="0"/>
              </a:spcAft>
              <a:buClr>
                <a:schemeClr val="dk1"/>
              </a:buClr>
              <a:buSzPts val="1000"/>
              <a:buFont typeface="Arial"/>
              <a:buNone/>
            </a:pPr>
            <a:endParaRPr sz="1000" dirty="0">
              <a:solidFill>
                <a:schemeClr val="dk1"/>
              </a:solidFill>
              <a:latin typeface="Arial"/>
              <a:ea typeface="Arial"/>
              <a:cs typeface="Arial"/>
              <a:sym typeface="Arial"/>
            </a:endParaRPr>
          </a:p>
        </p:txBody>
      </p:sp>
      <p:pic>
        <p:nvPicPr>
          <p:cNvPr id="799" name="Google Shape;799;g1539e048cdf_3_109"/>
          <p:cNvPicPr preferRelativeResize="0"/>
          <p:nvPr/>
        </p:nvPicPr>
        <p:blipFill rotWithShape="1">
          <a:blip r:embed="rId4">
            <a:alphaModFix/>
          </a:blip>
          <a:srcRect/>
          <a:stretch/>
        </p:blipFill>
        <p:spPr>
          <a:xfrm>
            <a:off x="1126018" y="2079863"/>
            <a:ext cx="355377" cy="349519"/>
          </a:xfrm>
          <a:prstGeom prst="rect">
            <a:avLst/>
          </a:prstGeom>
          <a:noFill/>
          <a:ln>
            <a:noFill/>
          </a:ln>
        </p:spPr>
      </p:pic>
      <p:pic>
        <p:nvPicPr>
          <p:cNvPr id="800" name="Google Shape;800;g1539e048cdf_3_109"/>
          <p:cNvPicPr preferRelativeResize="0"/>
          <p:nvPr/>
        </p:nvPicPr>
        <p:blipFill>
          <a:blip r:embed="rId5">
            <a:alphaModFix/>
          </a:blip>
          <a:stretch>
            <a:fillRect/>
          </a:stretch>
        </p:blipFill>
        <p:spPr>
          <a:xfrm>
            <a:off x="3552400" y="1301588"/>
            <a:ext cx="3771701" cy="2565730"/>
          </a:xfrm>
          <a:prstGeom prst="rect">
            <a:avLst/>
          </a:prstGeom>
          <a:noFill/>
          <a:ln>
            <a:noFill/>
          </a:ln>
        </p:spPr>
      </p:pic>
      <p:pic>
        <p:nvPicPr>
          <p:cNvPr id="801" name="Google Shape;801;g1539e048cdf_3_109"/>
          <p:cNvPicPr preferRelativeResize="0"/>
          <p:nvPr/>
        </p:nvPicPr>
        <p:blipFill>
          <a:blip r:embed="rId6">
            <a:alphaModFix/>
          </a:blip>
          <a:stretch>
            <a:fillRect/>
          </a:stretch>
        </p:blipFill>
        <p:spPr>
          <a:xfrm>
            <a:off x="7440825" y="1301600"/>
            <a:ext cx="3911526" cy="2565726"/>
          </a:xfrm>
          <a:prstGeom prst="rect">
            <a:avLst/>
          </a:prstGeom>
          <a:noFill/>
          <a:ln>
            <a:noFill/>
          </a:ln>
        </p:spPr>
      </p:pic>
      <p:pic>
        <p:nvPicPr>
          <p:cNvPr id="802" name="Google Shape;802;g1539e048cdf_3_109"/>
          <p:cNvPicPr preferRelativeResize="0"/>
          <p:nvPr/>
        </p:nvPicPr>
        <p:blipFill>
          <a:blip r:embed="rId7">
            <a:alphaModFix/>
          </a:blip>
          <a:stretch>
            <a:fillRect/>
          </a:stretch>
        </p:blipFill>
        <p:spPr>
          <a:xfrm>
            <a:off x="3552400" y="4041375"/>
            <a:ext cx="3771700" cy="2675149"/>
          </a:xfrm>
          <a:prstGeom prst="rect">
            <a:avLst/>
          </a:prstGeom>
          <a:noFill/>
          <a:ln>
            <a:noFill/>
          </a:ln>
        </p:spPr>
      </p:pic>
      <p:pic>
        <p:nvPicPr>
          <p:cNvPr id="803" name="Google Shape;803;g1539e048cdf_3_109"/>
          <p:cNvPicPr preferRelativeResize="0"/>
          <p:nvPr/>
        </p:nvPicPr>
        <p:blipFill>
          <a:blip r:embed="rId8">
            <a:alphaModFix/>
          </a:blip>
          <a:stretch>
            <a:fillRect/>
          </a:stretch>
        </p:blipFill>
        <p:spPr>
          <a:xfrm>
            <a:off x="7440825" y="4041375"/>
            <a:ext cx="3911518" cy="2675149"/>
          </a:xfrm>
          <a:prstGeom prst="rect">
            <a:avLst/>
          </a:prstGeom>
          <a:noFill/>
          <a:ln>
            <a:noFill/>
          </a:ln>
        </p:spPr>
      </p:pic>
      <p:sp>
        <p:nvSpPr>
          <p:cNvPr id="804" name="Google Shape;804;g1539e048cdf_3_109"/>
          <p:cNvSpPr txBox="1"/>
          <p:nvPr/>
        </p:nvSpPr>
        <p:spPr>
          <a:xfrm>
            <a:off x="5786925" y="1301600"/>
            <a:ext cx="15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solidFill>
                  <a:srgbClr val="1496FE"/>
                </a:solidFill>
              </a:rPr>
              <a:t>Ingredient</a:t>
            </a:r>
            <a:endParaRPr>
              <a:solidFill>
                <a:srgbClr val="1496FE"/>
              </a:solidFill>
            </a:endParaRPr>
          </a:p>
        </p:txBody>
      </p:sp>
      <p:sp>
        <p:nvSpPr>
          <p:cNvPr id="805" name="Google Shape;805;g1539e048cdf_3_109"/>
          <p:cNvSpPr txBox="1"/>
          <p:nvPr/>
        </p:nvSpPr>
        <p:spPr>
          <a:xfrm>
            <a:off x="9704500" y="1325700"/>
            <a:ext cx="15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solidFill>
                  <a:srgbClr val="1496FE"/>
                </a:solidFill>
              </a:rPr>
              <a:t>Submit Online</a:t>
            </a:r>
            <a:endParaRPr>
              <a:solidFill>
                <a:srgbClr val="1496FE"/>
              </a:solidFill>
            </a:endParaRPr>
          </a:p>
        </p:txBody>
      </p:sp>
      <p:sp>
        <p:nvSpPr>
          <p:cNvPr id="806" name="Google Shape;806;g1539e048cdf_3_109"/>
          <p:cNvSpPr txBox="1"/>
          <p:nvPr/>
        </p:nvSpPr>
        <p:spPr>
          <a:xfrm>
            <a:off x="5932600" y="3996550"/>
            <a:ext cx="15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solidFill>
                  <a:srgbClr val="1496FE"/>
                </a:solidFill>
              </a:rPr>
              <a:t>Export PDF</a:t>
            </a:r>
            <a:endParaRPr>
              <a:solidFill>
                <a:srgbClr val="1496FE"/>
              </a:solidFill>
            </a:endParaRPr>
          </a:p>
        </p:txBody>
      </p:sp>
      <p:sp>
        <p:nvSpPr>
          <p:cNvPr id="807" name="Google Shape;807;g1539e048cdf_3_109"/>
          <p:cNvSpPr txBox="1"/>
          <p:nvPr/>
        </p:nvSpPr>
        <p:spPr>
          <a:xfrm>
            <a:off x="10218025" y="3996550"/>
            <a:ext cx="158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SG">
                <a:solidFill>
                  <a:srgbClr val="1496FE"/>
                </a:solidFill>
              </a:rPr>
              <a:t>PDF</a:t>
            </a:r>
            <a:endParaRPr>
              <a:solidFill>
                <a:srgbClr val="1496FE"/>
              </a:solidFill>
            </a:endParaRPr>
          </a:p>
        </p:txBody>
      </p:sp>
      <p:sp>
        <p:nvSpPr>
          <p:cNvPr id="4" name="Google Shape;746;p41">
            <a:extLst>
              <a:ext uri="{FF2B5EF4-FFF2-40B4-BE49-F238E27FC236}">
                <a16:creationId xmlns:a16="http://schemas.microsoft.com/office/drawing/2014/main" id="{AFD5625B-1811-17C0-5FD3-A2CF62C4CCBF}"/>
              </a:ext>
            </a:extLst>
          </p:cNvPr>
          <p:cNvSpPr txBox="1">
            <a:spLocks noGrp="1"/>
          </p:cNvSpPr>
          <p:nvPr>
            <p:ph type="title"/>
          </p:nvPr>
        </p:nvSpPr>
        <p:spPr>
          <a:xfrm>
            <a:off x="554875" y="101463"/>
            <a:ext cx="11066699"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APPLICATION FLOW DETAILS –FLASK FRAMEWORK (Method 1: POST, PREDICTION)</a:t>
            </a:r>
            <a:endParaRPr dirty="0">
              <a:latin typeface="+mj-lt"/>
            </a:endParaRPr>
          </a:p>
        </p:txBody>
      </p:sp>
      <p:sp>
        <p:nvSpPr>
          <p:cNvPr id="6" name="Google Shape;709;p40">
            <a:extLst>
              <a:ext uri="{FF2B5EF4-FFF2-40B4-BE49-F238E27FC236}">
                <a16:creationId xmlns:a16="http://schemas.microsoft.com/office/drawing/2014/main" id="{5214E6DA-3098-9FEE-924F-3D86DD484B4E}"/>
              </a:ext>
            </a:extLst>
          </p:cNvPr>
          <p:cNvSpPr txBox="1"/>
          <p:nvPr/>
        </p:nvSpPr>
        <p:spPr>
          <a:xfrm>
            <a:off x="281491" y="1483949"/>
            <a:ext cx="132842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2000" b="1" i="0" u="none" strike="noStrike" cap="none" dirty="0">
                <a:solidFill>
                  <a:srgbClr val="FF0000"/>
                </a:solidFill>
                <a:ea typeface="Arial"/>
                <a:cs typeface="Arial"/>
                <a:sym typeface="Arial"/>
              </a:rPr>
              <a:t>Method 1</a:t>
            </a:r>
            <a:endParaRPr sz="2000" b="1" i="0" u="none" strike="noStrike" cap="none" dirty="0">
              <a:solidFill>
                <a:srgbClr val="FF0000"/>
              </a:solidFil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n-US"/>
              <a:t>45</a:t>
            </a:fld>
            <a:endParaRPr/>
          </a:p>
        </p:txBody>
      </p:sp>
      <p:sp>
        <p:nvSpPr>
          <p:cNvPr id="821" name="Google Shape;821;p44"/>
          <p:cNvSpPr txBox="1"/>
          <p:nvPr/>
        </p:nvSpPr>
        <p:spPr>
          <a:xfrm>
            <a:off x="1043616" y="6773"/>
            <a:ext cx="11066700" cy="7431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1" i="0" u="none" strike="noStrike" cap="none">
              <a:solidFill>
                <a:schemeClr val="dk1"/>
              </a:solidFill>
              <a:latin typeface="Arial"/>
              <a:ea typeface="Arial"/>
              <a:cs typeface="Arial"/>
              <a:sym typeface="Arial"/>
            </a:endParaRPr>
          </a:p>
        </p:txBody>
      </p:sp>
      <p:sp>
        <p:nvSpPr>
          <p:cNvPr id="822" name="Google Shape;822;p44"/>
          <p:cNvSpPr txBox="1"/>
          <p:nvPr/>
        </p:nvSpPr>
        <p:spPr>
          <a:xfrm>
            <a:off x="1760676" y="1304555"/>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Browser</a:t>
            </a:r>
            <a:endParaRPr sz="1400" b="1" i="0" u="none" strike="noStrike" cap="none" dirty="0">
              <a:solidFill>
                <a:schemeClr val="dk1"/>
              </a:solidFill>
              <a:ea typeface="Arial"/>
              <a:cs typeface="Arial"/>
              <a:sym typeface="Arial"/>
            </a:endParaRPr>
          </a:p>
        </p:txBody>
      </p:sp>
      <p:sp>
        <p:nvSpPr>
          <p:cNvPr id="823" name="Google Shape;823;p44"/>
          <p:cNvSpPr txBox="1">
            <a:spLocks noGrp="1"/>
          </p:cNvSpPr>
          <p:nvPr>
            <p:ph type="title"/>
          </p:nvPr>
        </p:nvSpPr>
        <p:spPr>
          <a:xfrm>
            <a:off x="518092" y="50626"/>
            <a:ext cx="11066699"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APPLICATION FLOW DETAILS – FLASK FRAMEWORK (method 2: DISPLAYPREDICTION)</a:t>
            </a:r>
            <a:endParaRPr dirty="0">
              <a:latin typeface="+mj-lt"/>
            </a:endParaRPr>
          </a:p>
        </p:txBody>
      </p:sp>
      <p:pic>
        <p:nvPicPr>
          <p:cNvPr id="825" name="Google Shape;825;p44"/>
          <p:cNvPicPr preferRelativeResize="0"/>
          <p:nvPr/>
        </p:nvPicPr>
        <p:blipFill rotWithShape="1">
          <a:blip r:embed="rId3">
            <a:alphaModFix/>
          </a:blip>
          <a:srcRect/>
          <a:stretch/>
        </p:blipFill>
        <p:spPr>
          <a:xfrm>
            <a:off x="870885" y="2178703"/>
            <a:ext cx="355377" cy="349519"/>
          </a:xfrm>
          <a:prstGeom prst="rect">
            <a:avLst/>
          </a:prstGeom>
          <a:noFill/>
          <a:ln>
            <a:noFill/>
          </a:ln>
        </p:spPr>
      </p:pic>
      <p:pic>
        <p:nvPicPr>
          <p:cNvPr id="826" name="Google Shape;826;p44"/>
          <p:cNvPicPr preferRelativeResize="0"/>
          <p:nvPr/>
        </p:nvPicPr>
        <p:blipFill rotWithShape="1">
          <a:blip r:embed="rId4">
            <a:alphaModFix/>
          </a:blip>
          <a:srcRect/>
          <a:stretch/>
        </p:blipFill>
        <p:spPr>
          <a:xfrm>
            <a:off x="5380788" y="2518341"/>
            <a:ext cx="314992" cy="322192"/>
          </a:xfrm>
          <a:prstGeom prst="rect">
            <a:avLst/>
          </a:prstGeom>
          <a:noFill/>
          <a:ln>
            <a:noFill/>
          </a:ln>
        </p:spPr>
      </p:pic>
      <p:cxnSp>
        <p:nvCxnSpPr>
          <p:cNvPr id="827" name="Google Shape;827;p44"/>
          <p:cNvCxnSpPr>
            <a:stCxn id="828" idx="3"/>
            <a:endCxn id="826" idx="1"/>
          </p:cNvCxnSpPr>
          <p:nvPr/>
        </p:nvCxnSpPr>
        <p:spPr>
          <a:xfrm rot="10800000" flipH="1">
            <a:off x="1760664" y="2679558"/>
            <a:ext cx="3620100" cy="41400"/>
          </a:xfrm>
          <a:prstGeom prst="straightConnector1">
            <a:avLst/>
          </a:prstGeom>
          <a:noFill/>
          <a:ln w="9525" cap="flat" cmpd="sng">
            <a:solidFill>
              <a:schemeClr val="dk1"/>
            </a:solidFill>
            <a:prstDash val="solid"/>
            <a:miter lim="800000"/>
            <a:headEnd type="none" w="sm" len="sm"/>
            <a:tailEnd type="triangle" w="med" len="med"/>
          </a:ln>
        </p:spPr>
      </p:cxnSp>
      <p:pic>
        <p:nvPicPr>
          <p:cNvPr id="829" name="Google Shape;829;p44"/>
          <p:cNvPicPr preferRelativeResize="0"/>
          <p:nvPr/>
        </p:nvPicPr>
        <p:blipFill rotWithShape="1">
          <a:blip r:embed="rId5">
            <a:alphaModFix/>
          </a:blip>
          <a:srcRect/>
          <a:stretch/>
        </p:blipFill>
        <p:spPr>
          <a:xfrm>
            <a:off x="5395943" y="2840533"/>
            <a:ext cx="368504" cy="312881"/>
          </a:xfrm>
          <a:prstGeom prst="rect">
            <a:avLst/>
          </a:prstGeom>
          <a:noFill/>
          <a:ln>
            <a:noFill/>
          </a:ln>
        </p:spPr>
      </p:pic>
      <p:sp>
        <p:nvSpPr>
          <p:cNvPr id="830" name="Google Shape;830;p44"/>
          <p:cNvSpPr txBox="1"/>
          <p:nvPr/>
        </p:nvSpPr>
        <p:spPr>
          <a:xfrm>
            <a:off x="5057513" y="3119588"/>
            <a:ext cx="20106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DISPLAYPREDICT function</a:t>
            </a:r>
            <a:endParaRPr sz="1000" b="0" i="0" u="none" strike="noStrike" cap="none">
              <a:solidFill>
                <a:schemeClr val="dk1"/>
              </a:solidFill>
              <a:latin typeface="Arial"/>
              <a:ea typeface="Arial"/>
              <a:cs typeface="Arial"/>
              <a:sym typeface="Arial"/>
            </a:endParaRPr>
          </a:p>
        </p:txBody>
      </p:sp>
      <p:cxnSp>
        <p:nvCxnSpPr>
          <p:cNvPr id="831" name="Google Shape;831;p44"/>
          <p:cNvCxnSpPr>
            <a:stCxn id="829" idx="3"/>
            <a:endCxn id="832" idx="1"/>
          </p:cNvCxnSpPr>
          <p:nvPr/>
        </p:nvCxnSpPr>
        <p:spPr>
          <a:xfrm>
            <a:off x="5764447" y="2996974"/>
            <a:ext cx="4035000" cy="26100"/>
          </a:xfrm>
          <a:prstGeom prst="straightConnector1">
            <a:avLst/>
          </a:prstGeom>
          <a:noFill/>
          <a:ln w="9525" cap="flat" cmpd="sng">
            <a:solidFill>
              <a:schemeClr val="dk1"/>
            </a:solidFill>
            <a:prstDash val="solid"/>
            <a:miter lim="800000"/>
            <a:headEnd type="none" w="sm" len="sm"/>
            <a:tailEnd type="triangle" w="med" len="med"/>
          </a:ln>
        </p:spPr>
      </p:cxnSp>
      <p:sp>
        <p:nvSpPr>
          <p:cNvPr id="833" name="Google Shape;833;p44"/>
          <p:cNvSpPr txBox="1"/>
          <p:nvPr/>
        </p:nvSpPr>
        <p:spPr>
          <a:xfrm>
            <a:off x="5330517" y="3619264"/>
            <a:ext cx="2840700" cy="769401"/>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startAt="6"/>
            </a:pPr>
            <a:r>
              <a:rPr lang="en-US" sz="1000" b="0" i="0" u="none" strike="noStrike" cap="none" dirty="0">
                <a:solidFill>
                  <a:schemeClr val="dk1"/>
                </a:solidFill>
                <a:latin typeface="Arial"/>
                <a:ea typeface="Arial"/>
                <a:cs typeface="Arial"/>
                <a:sym typeface="Arial"/>
              </a:rPr>
              <a:t>Assign the parameters in a </a:t>
            </a:r>
            <a:r>
              <a:rPr lang="en-US" sz="1000" b="0" i="0" u="none" strike="noStrike" cap="none" dirty="0" err="1">
                <a:solidFill>
                  <a:schemeClr val="dk1"/>
                </a:solidFill>
                <a:latin typeface="Arial"/>
                <a:ea typeface="Arial"/>
                <a:cs typeface="Arial"/>
                <a:sym typeface="Arial"/>
              </a:rPr>
              <a:t>json</a:t>
            </a:r>
            <a:r>
              <a:rPr lang="en-US" sz="1000" b="0" i="0" u="none" strike="noStrike" cap="none" dirty="0">
                <a:solidFill>
                  <a:schemeClr val="dk1"/>
                </a:solidFill>
                <a:latin typeface="Arial"/>
                <a:ea typeface="Arial"/>
                <a:cs typeface="Arial"/>
                <a:sym typeface="Arial"/>
              </a:rPr>
              <a:t> object</a:t>
            </a:r>
          </a:p>
          <a:p>
            <a:pPr marL="228600" marR="0" lvl="0" indent="-228600" algn="l" rtl="0">
              <a:lnSpc>
                <a:spcPct val="100000"/>
              </a:lnSpc>
              <a:spcBef>
                <a:spcPts val="0"/>
              </a:spcBef>
              <a:spcAft>
                <a:spcPts val="0"/>
              </a:spcAft>
              <a:buClr>
                <a:schemeClr val="dk1"/>
              </a:buClr>
              <a:buSzPts val="1000"/>
              <a:buFont typeface="Arial"/>
              <a:buAutoNum type="arabicPeriod" startAt="6"/>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6"/>
            </a:pPr>
            <a:r>
              <a:rPr lang="en-US" sz="1000" b="0" i="0" u="none" strike="noStrike" cap="none" dirty="0">
                <a:solidFill>
                  <a:schemeClr val="dk1"/>
                </a:solidFill>
                <a:latin typeface="Arial"/>
                <a:ea typeface="Arial"/>
                <a:cs typeface="Arial"/>
                <a:sym typeface="Arial"/>
              </a:rPr>
              <a:t>Render predict.html and pass over the </a:t>
            </a:r>
            <a:r>
              <a:rPr lang="en-US" sz="1000" b="0" i="0" u="none" strike="noStrike" cap="none" dirty="0" err="1">
                <a:solidFill>
                  <a:schemeClr val="dk1"/>
                </a:solidFill>
                <a:latin typeface="Arial"/>
                <a:ea typeface="Arial"/>
                <a:cs typeface="Arial"/>
                <a:sym typeface="Arial"/>
              </a:rPr>
              <a:t>json</a:t>
            </a:r>
            <a:r>
              <a:rPr lang="en-US" sz="1000" b="0" i="0" u="none" strike="noStrike" cap="none" dirty="0">
                <a:solidFill>
                  <a:schemeClr val="dk1"/>
                </a:solidFill>
                <a:latin typeface="Arial"/>
                <a:ea typeface="Arial"/>
                <a:cs typeface="Arial"/>
                <a:sym typeface="Arial"/>
              </a:rPr>
              <a:t> object</a:t>
            </a:r>
            <a:endParaRPr sz="1400" b="0" i="0" u="none" strike="noStrike" cap="none" dirty="0">
              <a:solidFill>
                <a:srgbClr val="000000"/>
              </a:solidFill>
              <a:latin typeface="Arial"/>
              <a:ea typeface="Arial"/>
              <a:cs typeface="Arial"/>
              <a:sym typeface="Arial"/>
            </a:endParaRPr>
          </a:p>
        </p:txBody>
      </p:sp>
      <p:pic>
        <p:nvPicPr>
          <p:cNvPr id="832" name="Google Shape;832;p44"/>
          <p:cNvPicPr preferRelativeResize="0"/>
          <p:nvPr/>
        </p:nvPicPr>
        <p:blipFill rotWithShape="1">
          <a:blip r:embed="rId6">
            <a:alphaModFix/>
          </a:blip>
          <a:srcRect/>
          <a:stretch/>
        </p:blipFill>
        <p:spPr>
          <a:xfrm>
            <a:off x="9799368" y="2833515"/>
            <a:ext cx="889779" cy="378817"/>
          </a:xfrm>
          <a:prstGeom prst="rect">
            <a:avLst/>
          </a:prstGeom>
          <a:noFill/>
          <a:ln>
            <a:noFill/>
          </a:ln>
        </p:spPr>
      </p:pic>
      <p:sp>
        <p:nvSpPr>
          <p:cNvPr id="834" name="Google Shape;834;p44"/>
          <p:cNvSpPr txBox="1"/>
          <p:nvPr/>
        </p:nvSpPr>
        <p:spPr>
          <a:xfrm>
            <a:off x="2559600" y="3619275"/>
            <a:ext cx="2460600" cy="1323399"/>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startAt="4"/>
            </a:pPr>
            <a:r>
              <a:rPr lang="en-US" sz="1000" b="0" i="0" u="none" strike="noStrike" cap="none" dirty="0">
                <a:solidFill>
                  <a:schemeClr val="dk1"/>
                </a:solidFill>
                <a:latin typeface="Arial"/>
                <a:ea typeface="Arial"/>
                <a:cs typeface="Arial"/>
                <a:sym typeface="Arial"/>
              </a:rPr>
              <a:t>User click on an image in index.html</a:t>
            </a:r>
          </a:p>
          <a:p>
            <a:pPr marL="228600" marR="0" lvl="0" indent="-228600" algn="l" rtl="0">
              <a:lnSpc>
                <a:spcPct val="100000"/>
              </a:lnSpc>
              <a:spcBef>
                <a:spcPts val="0"/>
              </a:spcBef>
              <a:spcAft>
                <a:spcPts val="0"/>
              </a:spcAft>
              <a:buClr>
                <a:schemeClr val="dk1"/>
              </a:buClr>
              <a:buSzPts val="1000"/>
              <a:buFont typeface="Arial"/>
              <a:buAutoNum type="arabicPeriod" startAt="4"/>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4"/>
            </a:pPr>
            <a:r>
              <a:rPr lang="en-US" sz="1000" b="0" i="0" u="none" strike="noStrike" cap="none" dirty="0">
                <a:solidFill>
                  <a:schemeClr val="dk1"/>
                </a:solidFill>
                <a:latin typeface="Arial"/>
                <a:ea typeface="Arial"/>
                <a:cs typeface="Arial"/>
                <a:sym typeface="Arial"/>
              </a:rPr>
              <a:t>A call was made to the </a:t>
            </a:r>
            <a:r>
              <a:rPr lang="en-US" sz="1000" b="0" i="1" u="none" strike="noStrike" cap="none" dirty="0" err="1">
                <a:solidFill>
                  <a:schemeClr val="dk1"/>
                </a:solidFill>
                <a:latin typeface="Arial"/>
                <a:ea typeface="Arial"/>
                <a:cs typeface="Arial"/>
                <a:sym typeface="Arial"/>
              </a:rPr>
              <a:t>displaypredict</a:t>
            </a:r>
            <a:r>
              <a:rPr lang="en-US" sz="1000" b="0" i="1" u="none" strike="noStrike" cap="none"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 function with 2 parameters</a:t>
            </a:r>
            <a:endParaRPr sz="1000" b="0" i="0" u="none" strike="noStrike" cap="none" dirty="0">
              <a:solidFill>
                <a:schemeClr val="dk1"/>
              </a:solidFill>
              <a:latin typeface="Arial"/>
              <a:ea typeface="Arial"/>
              <a:cs typeface="Arial"/>
              <a:sym typeface="Arial"/>
            </a:endParaRPr>
          </a:p>
          <a:p>
            <a:pPr marL="914400" marR="0" lvl="1" indent="-292100" algn="l" rtl="0">
              <a:lnSpc>
                <a:spcPct val="100000"/>
              </a:lnSpc>
              <a:spcBef>
                <a:spcPts val="0"/>
              </a:spcBef>
              <a:spcAft>
                <a:spcPts val="0"/>
              </a:spcAft>
              <a:buClr>
                <a:schemeClr val="dk1"/>
              </a:buClr>
              <a:buSzPts val="1000"/>
              <a:buFont typeface="Arial"/>
              <a:buChar char="○"/>
            </a:pPr>
            <a:r>
              <a:rPr lang="en-US" sz="1000" b="0" i="0" u="none" strike="noStrike" cap="none" dirty="0">
                <a:solidFill>
                  <a:schemeClr val="dk1"/>
                </a:solidFill>
                <a:latin typeface="Arial"/>
                <a:ea typeface="Arial"/>
                <a:cs typeface="Arial"/>
                <a:sym typeface="Arial"/>
              </a:rPr>
              <a:t>Param1: food name</a:t>
            </a:r>
            <a:endParaRPr sz="1000" b="0" i="0" u="none" strike="noStrike" cap="none" dirty="0">
              <a:solidFill>
                <a:schemeClr val="dk1"/>
              </a:solidFill>
              <a:latin typeface="Arial"/>
              <a:ea typeface="Arial"/>
              <a:cs typeface="Arial"/>
              <a:sym typeface="Arial"/>
            </a:endParaRPr>
          </a:p>
          <a:p>
            <a:pPr marL="914400" marR="0" lvl="1" indent="-292100" algn="l" rtl="0">
              <a:lnSpc>
                <a:spcPct val="100000"/>
              </a:lnSpc>
              <a:spcBef>
                <a:spcPts val="0"/>
              </a:spcBef>
              <a:spcAft>
                <a:spcPts val="0"/>
              </a:spcAft>
              <a:buClr>
                <a:schemeClr val="dk1"/>
              </a:buClr>
              <a:buSzPts val="1000"/>
              <a:buFont typeface="Arial"/>
              <a:buChar char="○"/>
            </a:pPr>
            <a:r>
              <a:rPr lang="en-US" sz="1000" b="0" i="0" u="none" strike="noStrike" cap="none" dirty="0">
                <a:solidFill>
                  <a:schemeClr val="dk1"/>
                </a:solidFill>
                <a:latin typeface="Arial"/>
                <a:ea typeface="Arial"/>
                <a:cs typeface="Arial"/>
                <a:sym typeface="Arial"/>
              </a:rPr>
              <a:t>Param2: button to display</a:t>
            </a:r>
            <a:endParaRPr sz="1000" b="0" i="0" u="none" strike="noStrike" cap="none" dirty="0">
              <a:solidFill>
                <a:schemeClr val="dk1"/>
              </a:solidFill>
              <a:latin typeface="Arial"/>
              <a:ea typeface="Arial"/>
              <a:cs typeface="Arial"/>
              <a:sym typeface="Arial"/>
            </a:endParaRPr>
          </a:p>
        </p:txBody>
      </p:sp>
      <p:sp>
        <p:nvSpPr>
          <p:cNvPr id="835" name="Google Shape;835;p44"/>
          <p:cNvSpPr txBox="1"/>
          <p:nvPr/>
        </p:nvSpPr>
        <p:spPr>
          <a:xfrm>
            <a:off x="9596925" y="3257625"/>
            <a:ext cx="2460600" cy="2247300"/>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a:solidFill>
                  <a:schemeClr val="dk1"/>
                </a:solidFill>
                <a:latin typeface="Arial"/>
                <a:ea typeface="Arial"/>
                <a:cs typeface="Arial"/>
                <a:sym typeface="Arial"/>
              </a:rPr>
              <a:t>From the Json Object, </a:t>
            </a:r>
            <a:endParaRPr sz="1000" b="0" i="0" u="none" strike="noStrike" cap="none">
              <a:solidFill>
                <a:schemeClr val="dk1"/>
              </a:solidFill>
              <a:latin typeface="Arial"/>
              <a:ea typeface="Arial"/>
              <a:cs typeface="Arial"/>
              <a:sym typeface="Arial"/>
            </a:endParaRPr>
          </a:p>
          <a:p>
            <a:pPr marL="914400" marR="0" lvl="1" indent="-292100" algn="l" rtl="0">
              <a:lnSpc>
                <a:spcPct val="100000"/>
              </a:lnSpc>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extract and display the predicted result text</a:t>
            </a:r>
            <a:endParaRPr sz="1000" b="0" i="0" u="none" strike="noStrike" cap="none">
              <a:solidFill>
                <a:schemeClr val="dk1"/>
              </a:solidFill>
              <a:latin typeface="Arial"/>
              <a:ea typeface="Arial"/>
              <a:cs typeface="Arial"/>
              <a:sym typeface="Arial"/>
            </a:endParaRPr>
          </a:p>
          <a:p>
            <a:pPr marL="914400" marR="0" lvl="1" indent="-292100" algn="l" rtl="0">
              <a:lnSpc>
                <a:spcPct val="100000"/>
              </a:lnSpc>
              <a:spcBef>
                <a:spcPts val="0"/>
              </a:spcBef>
              <a:spcAft>
                <a:spcPts val="0"/>
              </a:spcAft>
              <a:buClr>
                <a:schemeClr val="dk1"/>
              </a:buClr>
              <a:buSzPts val="1000"/>
              <a:buFont typeface="Arial"/>
              <a:buChar char="○"/>
            </a:pPr>
            <a:r>
              <a:rPr lang="en-US" sz="1000" b="0" i="0" u="none" strike="noStrike" cap="none">
                <a:solidFill>
                  <a:schemeClr val="dk1"/>
                </a:solidFill>
                <a:latin typeface="Arial"/>
                <a:ea typeface="Arial"/>
                <a:cs typeface="Arial"/>
                <a:sym typeface="Arial"/>
              </a:rPr>
              <a:t>extract uploaded image filename, reference the filename to the image in the “uploads” folder and display the image</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a:solidFill>
                  <a:schemeClr val="dk1"/>
                </a:solidFill>
                <a:latin typeface="Arial"/>
                <a:ea typeface="Arial"/>
                <a:cs typeface="Arial"/>
                <a:sym typeface="Arial"/>
              </a:rPr>
              <a:t>Use the predicted result and perform a Wiki API via AJAX to fetch the content description and display the content</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startAt="8"/>
            </a:pPr>
            <a:r>
              <a:rPr lang="en-US" sz="1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28600" marR="0" lvl="0" indent="-165100" algn="l" rtl="0">
              <a:lnSpc>
                <a:spcPct val="100000"/>
              </a:lnSpc>
              <a:spcBef>
                <a:spcPts val="0"/>
              </a:spcBef>
              <a:spcAft>
                <a:spcPts val="0"/>
              </a:spcAft>
              <a:buClr>
                <a:schemeClr val="dk1"/>
              </a:buClr>
              <a:buSzPts val="1000"/>
              <a:buFont typeface="Arial"/>
              <a:buNone/>
            </a:pPr>
            <a:endParaRPr sz="1000" b="0" i="0" u="none" strike="noStrike" cap="none">
              <a:solidFill>
                <a:schemeClr val="dk1"/>
              </a:solidFill>
              <a:latin typeface="Arial"/>
              <a:ea typeface="Arial"/>
              <a:cs typeface="Arial"/>
              <a:sym typeface="Arial"/>
            </a:endParaRPr>
          </a:p>
        </p:txBody>
      </p:sp>
      <p:pic>
        <p:nvPicPr>
          <p:cNvPr id="836" name="Google Shape;836;p44"/>
          <p:cNvPicPr preferRelativeResize="0"/>
          <p:nvPr/>
        </p:nvPicPr>
        <p:blipFill rotWithShape="1">
          <a:blip r:embed="rId7">
            <a:alphaModFix/>
          </a:blip>
          <a:srcRect/>
          <a:stretch/>
        </p:blipFill>
        <p:spPr>
          <a:xfrm>
            <a:off x="2669850" y="2893510"/>
            <a:ext cx="1100504" cy="579682"/>
          </a:xfrm>
          <a:prstGeom prst="rect">
            <a:avLst/>
          </a:prstGeom>
          <a:noFill/>
          <a:ln>
            <a:noFill/>
          </a:ln>
        </p:spPr>
      </p:pic>
      <p:pic>
        <p:nvPicPr>
          <p:cNvPr id="837" name="Google Shape;837;p44"/>
          <p:cNvPicPr preferRelativeResize="0"/>
          <p:nvPr/>
        </p:nvPicPr>
        <p:blipFill rotWithShape="1">
          <a:blip r:embed="rId3">
            <a:alphaModFix/>
          </a:blip>
          <a:srcRect/>
          <a:stretch/>
        </p:blipFill>
        <p:spPr>
          <a:xfrm>
            <a:off x="9799368" y="2518338"/>
            <a:ext cx="355377" cy="349519"/>
          </a:xfrm>
          <a:prstGeom prst="rect">
            <a:avLst/>
          </a:prstGeom>
          <a:noFill/>
          <a:ln>
            <a:noFill/>
          </a:ln>
        </p:spPr>
      </p:pic>
      <p:pic>
        <p:nvPicPr>
          <p:cNvPr id="828" name="Google Shape;828;p44"/>
          <p:cNvPicPr preferRelativeResize="0"/>
          <p:nvPr/>
        </p:nvPicPr>
        <p:blipFill rotWithShape="1">
          <a:blip r:embed="rId6">
            <a:alphaModFix/>
          </a:blip>
          <a:srcRect/>
          <a:stretch/>
        </p:blipFill>
        <p:spPr>
          <a:xfrm>
            <a:off x="870885" y="2531549"/>
            <a:ext cx="889779" cy="378817"/>
          </a:xfrm>
          <a:prstGeom prst="rect">
            <a:avLst/>
          </a:prstGeom>
          <a:noFill/>
          <a:ln>
            <a:noFill/>
          </a:ln>
        </p:spPr>
      </p:pic>
      <p:sp>
        <p:nvSpPr>
          <p:cNvPr id="838" name="Google Shape;838;p44"/>
          <p:cNvSpPr txBox="1"/>
          <p:nvPr/>
        </p:nvSpPr>
        <p:spPr>
          <a:xfrm>
            <a:off x="518093" y="2908078"/>
            <a:ext cx="2010600" cy="3385502"/>
          </a:xfrm>
          <a:prstGeom prst="rect">
            <a:avLst/>
          </a:prstGeom>
          <a:noFill/>
          <a:ln>
            <a:noFill/>
          </a:ln>
        </p:spPr>
        <p:txBody>
          <a:bodyPr spcFirstLastPara="1" wrap="square" lIns="91425" tIns="45700" rIns="91425" bIns="45700" anchor="t" anchorCtr="0">
            <a:spAutoFit/>
          </a:bodyPr>
          <a:lstStyle/>
          <a:p>
            <a:pPr marL="228600" marR="0" lvl="0" indent="-228600" algn="l" rtl="0">
              <a:lnSpc>
                <a:spcPct val="100000"/>
              </a:lnSpc>
              <a:spcBef>
                <a:spcPts val="0"/>
              </a:spcBef>
              <a:spcAft>
                <a:spcPts val="0"/>
              </a:spcAft>
              <a:buClr>
                <a:schemeClr val="dk1"/>
              </a:buClr>
              <a:buSzPts val="1000"/>
              <a:buFont typeface="Arial"/>
              <a:buAutoNum type="arabicPeriod"/>
            </a:pPr>
            <a:r>
              <a:rPr lang="en-US" sz="1000" b="0" i="0" u="none" strike="noStrike" cap="none" dirty="0">
                <a:solidFill>
                  <a:schemeClr val="dk1"/>
                </a:solidFill>
                <a:latin typeface="Arial"/>
                <a:ea typeface="Arial"/>
                <a:cs typeface="Arial"/>
                <a:sym typeface="Arial"/>
              </a:rPr>
              <a:t>As the website start, python import Flask Library and executed default route “/”, causing </a:t>
            </a:r>
            <a:r>
              <a:rPr lang="en-US" sz="1000" b="0" i="1" u="none" strike="noStrike" cap="none" dirty="0" err="1">
                <a:solidFill>
                  <a:schemeClr val="dk1"/>
                </a:solidFill>
                <a:latin typeface="Arial"/>
                <a:ea typeface="Arial"/>
                <a:cs typeface="Arial"/>
                <a:sym typeface="Arial"/>
              </a:rPr>
              <a:t>main_page</a:t>
            </a:r>
            <a:r>
              <a:rPr lang="en-US" sz="1000" b="0" i="1" u="none" strike="noStrike" cap="none"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 function to render index.html. </a:t>
            </a:r>
            <a:r>
              <a:rPr lang="en-US" sz="1000" b="0" i="1" u="none" strike="noStrike" cap="none" dirty="0" err="1">
                <a:solidFill>
                  <a:schemeClr val="dk1"/>
                </a:solidFill>
                <a:latin typeface="Arial"/>
                <a:ea typeface="Arial"/>
                <a:cs typeface="Arial"/>
                <a:sym typeface="Arial"/>
              </a:rPr>
              <a:t>main_page</a:t>
            </a:r>
            <a:r>
              <a:rPr lang="en-US" sz="1000" b="0" i="1" u="none" strike="noStrike" cap="none" dirty="0">
                <a:solidFill>
                  <a:schemeClr val="dk1"/>
                </a:solidFill>
                <a:latin typeface="Arial"/>
                <a:ea typeface="Arial"/>
                <a:cs typeface="Arial"/>
                <a:sym typeface="Arial"/>
              </a:rPr>
              <a:t>()</a:t>
            </a:r>
            <a:r>
              <a:rPr lang="en-US" sz="1000" b="0" i="0" u="none" strike="noStrike" cap="none" dirty="0">
                <a:solidFill>
                  <a:schemeClr val="dk1"/>
                </a:solidFill>
                <a:latin typeface="Arial"/>
                <a:ea typeface="Arial"/>
                <a:cs typeface="Arial"/>
                <a:sym typeface="Arial"/>
              </a:rPr>
              <a:t> function is waiting for a POST action (i.e. submit action)</a:t>
            </a:r>
          </a:p>
          <a:p>
            <a:pPr marL="228600" marR="0" lvl="0" indent="-228600" algn="l" rtl="0">
              <a:lnSpc>
                <a:spcPct val="100000"/>
              </a:lnSpc>
              <a:spcBef>
                <a:spcPts val="0"/>
              </a:spcBef>
              <a:spcAft>
                <a:spcPts val="0"/>
              </a:spcAft>
              <a:buClr>
                <a:schemeClr val="dk1"/>
              </a:buClr>
              <a:buSzPts val="1000"/>
              <a:buFont typeface="Arial"/>
              <a:buAutoNum type="arabicPeriod"/>
            </a:pPr>
            <a:endParaRPr sz="1000" b="0" i="0" u="none" strike="noStrike" cap="none" dirty="0">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a:pPr>
            <a:r>
              <a:rPr lang="en-US" sz="1000" b="0" i="0" u="none" strike="noStrike" cap="none" dirty="0">
                <a:solidFill>
                  <a:schemeClr val="dk1"/>
                </a:solidFill>
                <a:latin typeface="Arial"/>
                <a:ea typeface="Arial"/>
                <a:cs typeface="Arial"/>
                <a:sym typeface="Arial"/>
              </a:rPr>
              <a:t>At the user browse, the website will display the welcome page with a button for user to upload image of food</a:t>
            </a:r>
          </a:p>
          <a:p>
            <a:pPr marL="228600" marR="0" lvl="0" indent="-228600" algn="l" rtl="0">
              <a:lnSpc>
                <a:spcPct val="100000"/>
              </a:lnSpc>
              <a:spcBef>
                <a:spcPts val="0"/>
              </a:spcBef>
              <a:spcAft>
                <a:spcPts val="0"/>
              </a:spcAft>
              <a:buClr>
                <a:schemeClr val="dk1"/>
              </a:buClr>
              <a:buSzPts val="1000"/>
              <a:buFont typeface="Arial"/>
              <a:buAutoNum type="arabicPeriod"/>
            </a:pPr>
            <a:endParaRPr sz="1400" b="0" i="0" u="none" strike="noStrike" cap="none" dirty="0">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1000"/>
              <a:buFont typeface="Arial"/>
              <a:buAutoNum type="arabicPeriod"/>
            </a:pPr>
            <a:r>
              <a:rPr lang="en-US" sz="1000" b="0" i="0" u="none" strike="noStrike" cap="none" dirty="0">
                <a:solidFill>
                  <a:schemeClr val="dk1"/>
                </a:solidFill>
                <a:latin typeface="Arial"/>
                <a:ea typeface="Arial"/>
                <a:cs typeface="Arial"/>
                <a:sym typeface="Arial"/>
              </a:rPr>
              <a:t>More content in the page like image of foods for user to click to see its details are also being display</a:t>
            </a:r>
            <a:endParaRPr sz="1400" b="0" i="0" u="none" strike="noStrike" cap="none" dirty="0">
              <a:solidFill>
                <a:srgbClr val="000000"/>
              </a:solidFill>
              <a:latin typeface="Arial"/>
              <a:ea typeface="Arial"/>
              <a:cs typeface="Arial"/>
              <a:sym typeface="Arial"/>
            </a:endParaRPr>
          </a:p>
          <a:p>
            <a:pPr marL="228600" marR="0" lvl="0" indent="-165100" algn="l" rtl="0">
              <a:lnSpc>
                <a:spcPct val="100000"/>
              </a:lnSpc>
              <a:spcBef>
                <a:spcPts val="0"/>
              </a:spcBef>
              <a:spcAft>
                <a:spcPts val="0"/>
              </a:spcAft>
              <a:buClr>
                <a:schemeClr val="dk1"/>
              </a:buClr>
              <a:buSzPts val="1000"/>
              <a:buFont typeface="Arial"/>
              <a:buNone/>
            </a:pPr>
            <a:endParaRPr sz="1000" b="0" i="0" u="none" strike="noStrike" cap="none" dirty="0">
              <a:solidFill>
                <a:schemeClr val="dk1"/>
              </a:solidFill>
              <a:latin typeface="Arial"/>
              <a:ea typeface="Arial"/>
              <a:cs typeface="Arial"/>
              <a:sym typeface="Arial"/>
            </a:endParaRPr>
          </a:p>
        </p:txBody>
      </p:sp>
      <p:sp>
        <p:nvSpPr>
          <p:cNvPr id="839" name="Google Shape;839;p44"/>
          <p:cNvSpPr txBox="1"/>
          <p:nvPr/>
        </p:nvSpPr>
        <p:spPr>
          <a:xfrm>
            <a:off x="10161223" y="1397876"/>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Browser</a:t>
            </a:r>
            <a:endParaRPr sz="1400" b="1" i="0" u="none" strike="noStrike" cap="none" dirty="0">
              <a:solidFill>
                <a:schemeClr val="dk1"/>
              </a:solidFill>
              <a:ea typeface="Arial"/>
              <a:cs typeface="Arial"/>
              <a:sym typeface="Arial"/>
            </a:endParaRPr>
          </a:p>
        </p:txBody>
      </p:sp>
      <p:pic>
        <p:nvPicPr>
          <p:cNvPr id="840" name="Google Shape;840;p44"/>
          <p:cNvPicPr preferRelativeResize="0"/>
          <p:nvPr/>
        </p:nvPicPr>
        <p:blipFill rotWithShape="1">
          <a:blip r:embed="rId8">
            <a:alphaModFix/>
          </a:blip>
          <a:srcRect/>
          <a:stretch/>
        </p:blipFill>
        <p:spPr>
          <a:xfrm>
            <a:off x="3770354" y="3130173"/>
            <a:ext cx="400050" cy="371475"/>
          </a:xfrm>
          <a:prstGeom prst="rect">
            <a:avLst/>
          </a:prstGeom>
          <a:noFill/>
          <a:ln>
            <a:noFill/>
          </a:ln>
        </p:spPr>
      </p:pic>
      <p:sp>
        <p:nvSpPr>
          <p:cNvPr id="841" name="Google Shape;841;p44"/>
          <p:cNvSpPr txBox="1"/>
          <p:nvPr/>
        </p:nvSpPr>
        <p:spPr>
          <a:xfrm>
            <a:off x="1316271" y="2205588"/>
            <a:ext cx="831300" cy="2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index.html</a:t>
            </a:r>
            <a:endParaRPr sz="1000" b="0" i="1" u="none" strike="noStrike" cap="none">
              <a:solidFill>
                <a:schemeClr val="dk1"/>
              </a:solidFill>
              <a:latin typeface="Arial"/>
              <a:ea typeface="Arial"/>
              <a:cs typeface="Arial"/>
              <a:sym typeface="Arial"/>
            </a:endParaRPr>
          </a:p>
        </p:txBody>
      </p:sp>
      <p:sp>
        <p:nvSpPr>
          <p:cNvPr id="842" name="Google Shape;842;p44"/>
          <p:cNvSpPr txBox="1"/>
          <p:nvPr/>
        </p:nvSpPr>
        <p:spPr>
          <a:xfrm>
            <a:off x="5764438" y="2556286"/>
            <a:ext cx="7008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app.py</a:t>
            </a:r>
            <a:endParaRPr sz="1000" b="0" i="1" u="none" strike="noStrike" cap="none">
              <a:solidFill>
                <a:schemeClr val="dk1"/>
              </a:solidFill>
              <a:latin typeface="Arial"/>
              <a:ea typeface="Arial"/>
              <a:cs typeface="Arial"/>
              <a:sym typeface="Arial"/>
            </a:endParaRPr>
          </a:p>
        </p:txBody>
      </p:sp>
      <p:sp>
        <p:nvSpPr>
          <p:cNvPr id="843" name="Google Shape;843;p44"/>
          <p:cNvSpPr txBox="1"/>
          <p:nvPr/>
        </p:nvSpPr>
        <p:spPr>
          <a:xfrm>
            <a:off x="5960948" y="1394224"/>
            <a:ext cx="889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400" b="1" i="0" u="none" strike="noStrike" cap="none" dirty="0">
                <a:solidFill>
                  <a:schemeClr val="dk1"/>
                </a:solidFill>
                <a:ea typeface="Arial"/>
                <a:cs typeface="Arial"/>
                <a:sym typeface="Arial"/>
              </a:rPr>
              <a:t>Heroku</a:t>
            </a:r>
            <a:endParaRPr sz="1400" b="1" i="0" u="none" strike="noStrike" cap="none" dirty="0">
              <a:solidFill>
                <a:schemeClr val="dk1"/>
              </a:solidFill>
              <a:ea typeface="Arial"/>
              <a:cs typeface="Arial"/>
              <a:sym typeface="Arial"/>
            </a:endParaRPr>
          </a:p>
        </p:txBody>
      </p:sp>
      <p:sp>
        <p:nvSpPr>
          <p:cNvPr id="3" name="Google Shape;843;p44">
            <a:extLst>
              <a:ext uri="{FF2B5EF4-FFF2-40B4-BE49-F238E27FC236}">
                <a16:creationId xmlns:a16="http://schemas.microsoft.com/office/drawing/2014/main" id="{9A5A641E-4D13-F758-EC72-652227971786}"/>
              </a:ext>
            </a:extLst>
          </p:cNvPr>
          <p:cNvSpPr txBox="1"/>
          <p:nvPr/>
        </p:nvSpPr>
        <p:spPr>
          <a:xfrm>
            <a:off x="2597029" y="1668206"/>
            <a:ext cx="1266246" cy="246181"/>
          </a:xfrm>
          <a:prstGeom prst="rect">
            <a:avLst/>
          </a:prstGeom>
          <a:solidFill>
            <a:schemeClr val="accent2">
              <a:lumMod val="60000"/>
              <a:lumOff val="40000"/>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1" dirty="0">
                <a:solidFill>
                  <a:schemeClr val="dk1"/>
                </a:solidFill>
                <a:ea typeface="Arial"/>
                <a:cs typeface="Arial"/>
                <a:sym typeface="Arial"/>
              </a:rPr>
              <a:t>Our Recipe</a:t>
            </a:r>
            <a:endParaRPr sz="1000" b="1" i="0" u="none" strike="noStrike" cap="none" dirty="0">
              <a:solidFill>
                <a:schemeClr val="dk1"/>
              </a:solidFill>
              <a:ea typeface="Arial"/>
              <a:cs typeface="Arial"/>
              <a:sym typeface="Arial"/>
            </a:endParaRPr>
          </a:p>
        </p:txBody>
      </p:sp>
      <p:pic>
        <p:nvPicPr>
          <p:cNvPr id="5" name="Picture 4">
            <a:extLst>
              <a:ext uri="{FF2B5EF4-FFF2-40B4-BE49-F238E27FC236}">
                <a16:creationId xmlns:a16="http://schemas.microsoft.com/office/drawing/2014/main" id="{55896938-F0C0-5714-A023-B42C3C9B9AAB}"/>
              </a:ext>
            </a:extLst>
          </p:cNvPr>
          <p:cNvPicPr>
            <a:picLocks noChangeAspect="1"/>
          </p:cNvPicPr>
          <p:nvPr/>
        </p:nvPicPr>
        <p:blipFill rotWithShape="1">
          <a:blip r:embed="rId9"/>
          <a:srcRect l="255" t="25581" r="1153" b="21992"/>
          <a:stretch/>
        </p:blipFill>
        <p:spPr>
          <a:xfrm>
            <a:off x="2333115" y="1900431"/>
            <a:ext cx="1781685" cy="560858"/>
          </a:xfrm>
          <a:prstGeom prst="rect">
            <a:avLst/>
          </a:prstGeom>
        </p:spPr>
      </p:pic>
      <p:sp>
        <p:nvSpPr>
          <p:cNvPr id="7" name="Google Shape;709;p40">
            <a:extLst>
              <a:ext uri="{FF2B5EF4-FFF2-40B4-BE49-F238E27FC236}">
                <a16:creationId xmlns:a16="http://schemas.microsoft.com/office/drawing/2014/main" id="{E4C3EAA5-6947-E4E0-BD88-7AC1ABC53F79}"/>
              </a:ext>
            </a:extLst>
          </p:cNvPr>
          <p:cNvSpPr txBox="1"/>
          <p:nvPr/>
        </p:nvSpPr>
        <p:spPr>
          <a:xfrm>
            <a:off x="206310" y="1281951"/>
            <a:ext cx="132842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2000" b="1" i="0" u="none" strike="noStrike" cap="none" dirty="0">
                <a:solidFill>
                  <a:srgbClr val="FF0000"/>
                </a:solidFill>
                <a:ea typeface="Arial"/>
                <a:cs typeface="Arial"/>
                <a:sym typeface="Arial"/>
              </a:rPr>
              <a:t>Method 2</a:t>
            </a:r>
            <a:endParaRPr sz="2000" b="1" i="0" u="none" strike="noStrike" cap="none" dirty="0">
              <a:solidFill>
                <a:srgbClr val="FF0000"/>
              </a:solidFil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1539e048cdf_3_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46</a:t>
            </a:fld>
            <a:endParaRPr/>
          </a:p>
        </p:txBody>
      </p:sp>
      <p:sp>
        <p:nvSpPr>
          <p:cNvPr id="775" name="Google Shape;775;g1539e048cdf_3_71"/>
          <p:cNvSpPr txBox="1"/>
          <p:nvPr/>
        </p:nvSpPr>
        <p:spPr>
          <a:xfrm>
            <a:off x="1043616" y="6773"/>
            <a:ext cx="11066700" cy="7431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3600"/>
              <a:buFont typeface="Arial"/>
              <a:buNone/>
            </a:pPr>
            <a:endParaRPr sz="3600" b="1" cap="none">
              <a:solidFill>
                <a:schemeClr val="dk1"/>
              </a:solidFill>
              <a:latin typeface="Arial"/>
              <a:ea typeface="Arial"/>
              <a:cs typeface="Arial"/>
              <a:sym typeface="Arial"/>
            </a:endParaRPr>
          </a:p>
        </p:txBody>
      </p:sp>
      <p:sp>
        <p:nvSpPr>
          <p:cNvPr id="776" name="Google Shape;776;g1539e048cdf_3_71"/>
          <p:cNvSpPr txBox="1"/>
          <p:nvPr/>
        </p:nvSpPr>
        <p:spPr>
          <a:xfrm>
            <a:off x="1760676" y="1472513"/>
            <a:ext cx="8898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SG" sz="1200" b="1">
                <a:solidFill>
                  <a:schemeClr val="dk1"/>
                </a:solidFill>
                <a:latin typeface="Arial"/>
                <a:ea typeface="Arial"/>
                <a:cs typeface="Arial"/>
                <a:sym typeface="Arial"/>
              </a:rPr>
              <a:t>Browser</a:t>
            </a:r>
            <a:endParaRPr sz="1200" b="1">
              <a:solidFill>
                <a:schemeClr val="dk1"/>
              </a:solidFill>
              <a:latin typeface="Arial"/>
              <a:ea typeface="Arial"/>
              <a:cs typeface="Arial"/>
              <a:sym typeface="Arial"/>
            </a:endParaRPr>
          </a:p>
        </p:txBody>
      </p:sp>
      <p:pic>
        <p:nvPicPr>
          <p:cNvPr id="779" name="Google Shape;779;g1539e048cdf_3_71"/>
          <p:cNvPicPr preferRelativeResize="0"/>
          <p:nvPr/>
        </p:nvPicPr>
        <p:blipFill rotWithShape="1">
          <a:blip r:embed="rId3">
            <a:alphaModFix/>
          </a:blip>
          <a:srcRect/>
          <a:stretch/>
        </p:blipFill>
        <p:spPr>
          <a:xfrm>
            <a:off x="1126018" y="2395040"/>
            <a:ext cx="889779" cy="378817"/>
          </a:xfrm>
          <a:prstGeom prst="rect">
            <a:avLst/>
          </a:prstGeom>
          <a:noFill/>
          <a:ln>
            <a:noFill/>
          </a:ln>
        </p:spPr>
      </p:pic>
      <p:sp>
        <p:nvSpPr>
          <p:cNvPr id="780" name="Google Shape;780;g1539e048cdf_3_71"/>
          <p:cNvSpPr txBox="1"/>
          <p:nvPr/>
        </p:nvSpPr>
        <p:spPr>
          <a:xfrm>
            <a:off x="923575" y="2819150"/>
            <a:ext cx="2460600" cy="861734"/>
          </a:xfrm>
          <a:prstGeom prst="rect">
            <a:avLst/>
          </a:prstGeom>
          <a:noFill/>
          <a:ln>
            <a:noFill/>
          </a:ln>
        </p:spPr>
        <p:txBody>
          <a:bodyPr spcFirstLastPara="1" wrap="square" lIns="91425" tIns="45700" rIns="91425" bIns="45700" anchor="t" anchorCtr="0">
            <a:spAutoFit/>
          </a:bodyPr>
          <a:lstStyle/>
          <a:p>
            <a:pPr marL="228600" indent="-228600">
              <a:buClr>
                <a:schemeClr val="dk1"/>
              </a:buClr>
              <a:buSzPts val="1000"/>
              <a:buFont typeface="+mj-lt"/>
              <a:buAutoNum type="arabicPeriod" startAt="10"/>
            </a:pPr>
            <a:r>
              <a:rPr lang="en-SG" sz="1000" dirty="0">
                <a:solidFill>
                  <a:schemeClr val="dk1"/>
                </a:solidFill>
              </a:rPr>
              <a:t>The result will pull us automatically to the predict page.</a:t>
            </a:r>
          </a:p>
          <a:p>
            <a:pPr marL="228600" indent="-228600">
              <a:buClr>
                <a:schemeClr val="dk1"/>
              </a:buClr>
              <a:buSzPts val="1000"/>
              <a:buFont typeface="+mj-lt"/>
              <a:buAutoNum type="arabicPeriod" startAt="10"/>
            </a:pPr>
            <a:endParaRPr lang="en-SG" sz="1000" dirty="0">
              <a:solidFill>
                <a:schemeClr val="dk1"/>
              </a:solidFill>
              <a:latin typeface="Arial"/>
              <a:ea typeface="Arial"/>
              <a:cs typeface="Arial"/>
              <a:sym typeface="Arial"/>
            </a:endParaRPr>
          </a:p>
          <a:p>
            <a:pPr marL="228600" indent="-228600">
              <a:buClr>
                <a:schemeClr val="dk1"/>
              </a:buClr>
              <a:buSzPts val="1000"/>
              <a:buFont typeface="+mj-lt"/>
              <a:buAutoNum type="arabicPeriod" startAt="10"/>
            </a:pPr>
            <a:endParaRPr lang="en-SG" sz="1000" dirty="0">
              <a:solidFill>
                <a:schemeClr val="dk1"/>
              </a:solidFill>
              <a:latin typeface="Arial"/>
              <a:ea typeface="Arial"/>
              <a:cs typeface="Arial"/>
              <a:sym typeface="Arial"/>
            </a:endParaRPr>
          </a:p>
          <a:p>
            <a:pPr marL="228600" indent="-228600">
              <a:buClr>
                <a:schemeClr val="dk1"/>
              </a:buClr>
              <a:buSzPts val="1000"/>
              <a:buFont typeface="+mj-lt"/>
              <a:buAutoNum type="arabicPeriod" startAt="10"/>
            </a:pPr>
            <a:endParaRPr lang="en-SG" sz="1000" dirty="0">
              <a:solidFill>
                <a:schemeClr val="dk1"/>
              </a:solidFill>
              <a:latin typeface="Arial"/>
              <a:ea typeface="Arial"/>
              <a:cs typeface="Arial"/>
              <a:sym typeface="Arial"/>
            </a:endParaRPr>
          </a:p>
        </p:txBody>
      </p:sp>
      <p:pic>
        <p:nvPicPr>
          <p:cNvPr id="781" name="Google Shape;781;g1539e048cdf_3_71"/>
          <p:cNvPicPr preferRelativeResize="0"/>
          <p:nvPr/>
        </p:nvPicPr>
        <p:blipFill rotWithShape="1">
          <a:blip r:embed="rId4">
            <a:alphaModFix/>
          </a:blip>
          <a:srcRect/>
          <a:stretch/>
        </p:blipFill>
        <p:spPr>
          <a:xfrm>
            <a:off x="1126018" y="2079863"/>
            <a:ext cx="355377" cy="349519"/>
          </a:xfrm>
          <a:prstGeom prst="rect">
            <a:avLst/>
          </a:prstGeom>
          <a:noFill/>
          <a:ln>
            <a:noFill/>
          </a:ln>
        </p:spPr>
      </p:pic>
      <p:sp>
        <p:nvSpPr>
          <p:cNvPr id="4" name="Google Shape;823;p44">
            <a:extLst>
              <a:ext uri="{FF2B5EF4-FFF2-40B4-BE49-F238E27FC236}">
                <a16:creationId xmlns:a16="http://schemas.microsoft.com/office/drawing/2014/main" id="{CEFE6899-5C6B-9649-21AD-72186129AAF1}"/>
              </a:ext>
            </a:extLst>
          </p:cNvPr>
          <p:cNvSpPr txBox="1">
            <a:spLocks noGrp="1"/>
          </p:cNvSpPr>
          <p:nvPr>
            <p:ph type="title"/>
          </p:nvPr>
        </p:nvSpPr>
        <p:spPr>
          <a:xfrm>
            <a:off x="518092" y="50626"/>
            <a:ext cx="11467597"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APPLICATION FLOW DETAILS – FLASK FRAMEWORK (method 2: DISPLAYPREDICTION)</a:t>
            </a:r>
            <a:endParaRPr dirty="0">
              <a:latin typeface="+mj-lt"/>
            </a:endParaRPr>
          </a:p>
        </p:txBody>
      </p:sp>
      <p:sp>
        <p:nvSpPr>
          <p:cNvPr id="6" name="Google Shape;709;p40">
            <a:extLst>
              <a:ext uri="{FF2B5EF4-FFF2-40B4-BE49-F238E27FC236}">
                <a16:creationId xmlns:a16="http://schemas.microsoft.com/office/drawing/2014/main" id="{E88CE862-9F45-C4D5-285C-83694CECF366}"/>
              </a:ext>
            </a:extLst>
          </p:cNvPr>
          <p:cNvSpPr txBox="1"/>
          <p:nvPr/>
        </p:nvSpPr>
        <p:spPr>
          <a:xfrm>
            <a:off x="206310" y="1281951"/>
            <a:ext cx="132842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SG" sz="2000" b="1" i="0" u="none" strike="noStrike" cap="none" dirty="0">
                <a:solidFill>
                  <a:srgbClr val="FF0000"/>
                </a:solidFill>
                <a:ea typeface="Arial"/>
                <a:cs typeface="Arial"/>
                <a:sym typeface="Arial"/>
              </a:rPr>
              <a:t>Method 2</a:t>
            </a:r>
            <a:endParaRPr sz="2000" b="1" i="0" u="none" strike="noStrike" cap="none" dirty="0">
              <a:solidFill>
                <a:srgbClr val="FF0000"/>
              </a:solidFill>
              <a:ea typeface="Arial"/>
              <a:cs typeface="Arial"/>
              <a:sym typeface="Arial"/>
            </a:endParaRPr>
          </a:p>
        </p:txBody>
      </p:sp>
      <p:grpSp>
        <p:nvGrpSpPr>
          <p:cNvPr id="25" name="Group 24">
            <a:extLst>
              <a:ext uri="{FF2B5EF4-FFF2-40B4-BE49-F238E27FC236}">
                <a16:creationId xmlns:a16="http://schemas.microsoft.com/office/drawing/2014/main" id="{FA2485E5-FC73-7529-D2B4-553044279B77}"/>
              </a:ext>
            </a:extLst>
          </p:cNvPr>
          <p:cNvGrpSpPr/>
          <p:nvPr/>
        </p:nvGrpSpPr>
        <p:grpSpPr>
          <a:xfrm>
            <a:off x="3736122" y="1472513"/>
            <a:ext cx="7188439" cy="4747387"/>
            <a:chOff x="3736122" y="1472513"/>
            <a:chExt cx="7188439" cy="4747387"/>
          </a:xfrm>
        </p:grpSpPr>
        <p:pic>
          <p:nvPicPr>
            <p:cNvPr id="26" name="Picture 25">
              <a:extLst>
                <a:ext uri="{FF2B5EF4-FFF2-40B4-BE49-F238E27FC236}">
                  <a16:creationId xmlns:a16="http://schemas.microsoft.com/office/drawing/2014/main" id="{4847173A-65F5-4918-A101-BAE694D7F328}"/>
                </a:ext>
              </a:extLst>
            </p:cNvPr>
            <p:cNvPicPr>
              <a:picLocks noChangeAspect="1"/>
            </p:cNvPicPr>
            <p:nvPr/>
          </p:nvPicPr>
          <p:blipFill>
            <a:blip r:embed="rId5"/>
            <a:stretch>
              <a:fillRect/>
            </a:stretch>
          </p:blipFill>
          <p:spPr>
            <a:xfrm>
              <a:off x="3736122" y="1472513"/>
              <a:ext cx="7188439" cy="4747387"/>
            </a:xfrm>
            <a:prstGeom prst="rect">
              <a:avLst/>
            </a:prstGeom>
          </p:spPr>
        </p:pic>
        <p:sp>
          <p:nvSpPr>
            <p:cNvPr id="27" name="Google Shape;790;p42">
              <a:extLst>
                <a:ext uri="{FF2B5EF4-FFF2-40B4-BE49-F238E27FC236}">
                  <a16:creationId xmlns:a16="http://schemas.microsoft.com/office/drawing/2014/main" id="{DD2226E9-F596-5589-D257-8F4693E11DEE}"/>
                </a:ext>
              </a:extLst>
            </p:cNvPr>
            <p:cNvSpPr txBox="1"/>
            <p:nvPr/>
          </p:nvSpPr>
          <p:spPr>
            <a:xfrm>
              <a:off x="4358534" y="2668189"/>
              <a:ext cx="1737466"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2. Predicted Result</a:t>
              </a:r>
              <a:endParaRPr sz="1400" b="0" i="0" u="none" strike="noStrike" cap="none" dirty="0">
                <a:solidFill>
                  <a:srgbClr val="1496FE"/>
                </a:solidFill>
                <a:latin typeface="Arial"/>
                <a:ea typeface="Arial"/>
                <a:cs typeface="Arial"/>
                <a:sym typeface="Arial"/>
              </a:endParaRPr>
            </a:p>
          </p:txBody>
        </p:sp>
        <p:sp>
          <p:nvSpPr>
            <p:cNvPr id="28" name="Google Shape;791;p42">
              <a:extLst>
                <a:ext uri="{FF2B5EF4-FFF2-40B4-BE49-F238E27FC236}">
                  <a16:creationId xmlns:a16="http://schemas.microsoft.com/office/drawing/2014/main" id="{04AAA066-91CC-9F41-0692-1465EC1266FB}"/>
                </a:ext>
              </a:extLst>
            </p:cNvPr>
            <p:cNvSpPr txBox="1"/>
            <p:nvPr/>
          </p:nvSpPr>
          <p:spPr>
            <a:xfrm>
              <a:off x="8549875" y="2268110"/>
              <a:ext cx="1842268"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1. Uploaded Image</a:t>
              </a:r>
              <a:endParaRPr sz="1400" b="0" i="0" u="none" strike="noStrike" cap="none" dirty="0">
                <a:solidFill>
                  <a:srgbClr val="1496FE"/>
                </a:solidFill>
                <a:latin typeface="Arial"/>
                <a:ea typeface="Arial"/>
                <a:cs typeface="Arial"/>
                <a:sym typeface="Arial"/>
              </a:endParaRPr>
            </a:p>
          </p:txBody>
        </p:sp>
        <p:sp>
          <p:nvSpPr>
            <p:cNvPr id="29" name="Google Shape;792;p42">
              <a:extLst>
                <a:ext uri="{FF2B5EF4-FFF2-40B4-BE49-F238E27FC236}">
                  <a16:creationId xmlns:a16="http://schemas.microsoft.com/office/drawing/2014/main" id="{DCD5397C-F2DC-6553-C7D7-458CEF032918}"/>
                </a:ext>
              </a:extLst>
            </p:cNvPr>
            <p:cNvSpPr txBox="1"/>
            <p:nvPr/>
          </p:nvSpPr>
          <p:spPr>
            <a:xfrm>
              <a:off x="8000986" y="4043844"/>
              <a:ext cx="158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3. Wiki Content</a:t>
              </a:r>
              <a:endParaRPr sz="1400" b="0" i="0" u="none" strike="noStrike" cap="none" dirty="0">
                <a:solidFill>
                  <a:srgbClr val="1496FE"/>
                </a:solidFill>
                <a:latin typeface="Arial"/>
                <a:ea typeface="Arial"/>
                <a:cs typeface="Arial"/>
                <a:sym typeface="Arial"/>
              </a:endParaRPr>
            </a:p>
          </p:txBody>
        </p:sp>
        <p:sp>
          <p:nvSpPr>
            <p:cNvPr id="30" name="Google Shape;793;p42">
              <a:extLst>
                <a:ext uri="{FF2B5EF4-FFF2-40B4-BE49-F238E27FC236}">
                  <a16:creationId xmlns:a16="http://schemas.microsoft.com/office/drawing/2014/main" id="{2667321F-6C30-68C2-4F49-D65B052976B2}"/>
                </a:ext>
              </a:extLst>
            </p:cNvPr>
            <p:cNvSpPr txBox="1"/>
            <p:nvPr/>
          </p:nvSpPr>
          <p:spPr>
            <a:xfrm>
              <a:off x="7759825" y="5619599"/>
              <a:ext cx="1580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1496FE"/>
                  </a:solidFill>
                  <a:latin typeface="Arial"/>
                  <a:ea typeface="Arial"/>
                  <a:cs typeface="Arial"/>
                  <a:sym typeface="Arial"/>
                </a:rPr>
                <a:t>4. Button</a:t>
              </a:r>
              <a:endParaRPr sz="1400" b="0" i="0" u="none" strike="noStrike" cap="none" dirty="0">
                <a:solidFill>
                  <a:srgbClr val="1496FE"/>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4943aa0bf3_0_37"/>
          <p:cNvSpPr txBox="1">
            <a:spLocks noGrp="1"/>
          </p:cNvSpPr>
          <p:nvPr>
            <p:ph type="title"/>
          </p:nvPr>
        </p:nvSpPr>
        <p:spPr>
          <a:xfrm>
            <a:off x="1614196" y="239800"/>
            <a:ext cx="7435200" cy="1204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SG" sz="4000" b="1" dirty="0"/>
              <a:t>Our Prediction Model</a:t>
            </a:r>
            <a:endParaRPr sz="4000" b="1" dirty="0"/>
          </a:p>
          <a:p>
            <a:pPr marL="0" lvl="0" indent="0" algn="l" rtl="0">
              <a:spcBef>
                <a:spcPts val="0"/>
              </a:spcBef>
              <a:spcAft>
                <a:spcPts val="0"/>
              </a:spcAft>
              <a:buNone/>
            </a:pPr>
            <a:endParaRPr b="1" dirty="0"/>
          </a:p>
        </p:txBody>
      </p:sp>
      <p:sp>
        <p:nvSpPr>
          <p:cNvPr id="489" name="Google Shape;489;g14943aa0bf3_0_37"/>
          <p:cNvSpPr txBox="1">
            <a:spLocks noGrp="1"/>
          </p:cNvSpPr>
          <p:nvPr>
            <p:ph type="body" idx="1"/>
          </p:nvPr>
        </p:nvSpPr>
        <p:spPr>
          <a:xfrm>
            <a:off x="631509" y="2102015"/>
            <a:ext cx="5593345" cy="2010766"/>
          </a:xfrm>
          <a:prstGeom prst="rect">
            <a:avLst/>
          </a:prstGeom>
        </p:spPr>
        <p:txBody>
          <a:bodyPr spcFirstLastPara="1" wrap="square" lIns="91425" tIns="45700" rIns="91425" bIns="45700" anchor="t" anchorCtr="0">
            <a:spAutoFit/>
          </a:bodyPr>
          <a:lstStyle/>
          <a:p>
            <a:pPr marL="285750" lvl="0" indent="-285750" algn="l" rtl="0">
              <a:spcBef>
                <a:spcPts val="1000"/>
              </a:spcBef>
              <a:spcAft>
                <a:spcPts val="0"/>
              </a:spcAft>
              <a:buFont typeface="Arial" panose="020B0604020202020204" pitchFamily="34" charset="0"/>
              <a:buChar char="•"/>
            </a:pPr>
            <a:r>
              <a:rPr lang="en-SG" sz="1800" dirty="0"/>
              <a:t>Our team chose the BINARY CLASSIFICATION model</a:t>
            </a:r>
            <a:endParaRPr sz="1800" dirty="0"/>
          </a:p>
          <a:p>
            <a:pPr marL="285750" lvl="0" indent="-285750" algn="l" rtl="0">
              <a:spcBef>
                <a:spcPts val="1000"/>
              </a:spcBef>
              <a:spcAft>
                <a:spcPts val="0"/>
              </a:spcAft>
              <a:buFont typeface="Arial" panose="020B0604020202020204" pitchFamily="34" charset="0"/>
              <a:buChar char="•"/>
            </a:pPr>
            <a:r>
              <a:rPr lang="en-SG" sz="1800" dirty="0"/>
              <a:t>Our model then fed more than 1,000 images of “Char Kway Teow” and “Nasi Lemak” and the deep learning algorithm learns to differentiate between the two types of images</a:t>
            </a:r>
            <a:endParaRPr sz="1800" dirty="0"/>
          </a:p>
        </p:txBody>
      </p:sp>
      <p:sp>
        <p:nvSpPr>
          <p:cNvPr id="490" name="Google Shape;490;g14943aa0bf3_0_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47</a:t>
            </a:fld>
            <a:endParaRPr/>
          </a:p>
        </p:txBody>
      </p:sp>
      <p:pic>
        <p:nvPicPr>
          <p:cNvPr id="491" name="Google Shape;491;g14943aa0bf3_0_37"/>
          <p:cNvPicPr preferRelativeResize="0"/>
          <p:nvPr/>
        </p:nvPicPr>
        <p:blipFill>
          <a:blip r:embed="rId3">
            <a:alphaModFix/>
          </a:blip>
          <a:stretch>
            <a:fillRect/>
          </a:stretch>
        </p:blipFill>
        <p:spPr>
          <a:xfrm>
            <a:off x="6774704" y="1571626"/>
            <a:ext cx="4661735" cy="43158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4943aa0bf3_0_18"/>
          <p:cNvSpPr txBox="1">
            <a:spLocks noGrp="1"/>
          </p:cNvSpPr>
          <p:nvPr>
            <p:ph type="title"/>
          </p:nvPr>
        </p:nvSpPr>
        <p:spPr>
          <a:xfrm>
            <a:off x="1204852" y="190137"/>
            <a:ext cx="5941200" cy="785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SG" sz="4000" b="1" dirty="0"/>
              <a:t>Data Understanding</a:t>
            </a:r>
            <a:endParaRPr sz="4000" b="1" dirty="0"/>
          </a:p>
        </p:txBody>
      </p:sp>
      <p:sp>
        <p:nvSpPr>
          <p:cNvPr id="498" name="Google Shape;498;g14943aa0bf3_0_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SG"/>
              <a:t>48</a:t>
            </a:fld>
            <a:endParaRPr/>
          </a:p>
        </p:txBody>
      </p:sp>
      <p:sp>
        <p:nvSpPr>
          <p:cNvPr id="499" name="Google Shape;499;g14943aa0bf3_0_18"/>
          <p:cNvSpPr txBox="1">
            <a:spLocks noGrp="1"/>
          </p:cNvSpPr>
          <p:nvPr>
            <p:ph type="body" idx="1"/>
          </p:nvPr>
        </p:nvSpPr>
        <p:spPr>
          <a:xfrm>
            <a:off x="513616" y="1474080"/>
            <a:ext cx="5111700" cy="4464259"/>
          </a:xfrm>
          <a:prstGeom prst="rect">
            <a:avLst/>
          </a:prstGeom>
        </p:spPr>
        <p:txBody>
          <a:bodyPr spcFirstLastPara="1" wrap="square" lIns="91425" tIns="45700" rIns="91425" bIns="45700" anchor="t" anchorCtr="0">
            <a:spAutoFit/>
          </a:bodyPr>
          <a:lstStyle/>
          <a:p>
            <a:pPr marL="457200" lvl="0" indent="-317500" algn="l" rtl="0">
              <a:spcBef>
                <a:spcPts val="1000"/>
              </a:spcBef>
              <a:spcAft>
                <a:spcPts val="0"/>
              </a:spcAft>
              <a:buSzPts val="1400"/>
              <a:buChar char="●"/>
            </a:pPr>
            <a:r>
              <a:rPr lang="en-SG" sz="1800" dirty="0"/>
              <a:t>Since our Image Classification is either “Nasi-Lemak” or “Char-Kway-Teow”</a:t>
            </a:r>
            <a:endParaRPr sz="1800" dirty="0"/>
          </a:p>
          <a:p>
            <a:pPr marL="914400" lvl="1" indent="-355600" algn="l" rtl="0">
              <a:spcBef>
                <a:spcPts val="500"/>
              </a:spcBef>
              <a:spcAft>
                <a:spcPts val="0"/>
              </a:spcAft>
              <a:buSzPts val="2000"/>
              <a:buChar char="○"/>
            </a:pPr>
            <a:r>
              <a:rPr lang="en-SG" sz="1800" dirty="0">
                <a:solidFill>
                  <a:schemeClr val="dk1"/>
                </a:solidFill>
              </a:rPr>
              <a:t>We had to “mine” our dataset. Over 1000+ images of both dishes were taken from “Google Images”</a:t>
            </a:r>
            <a:endParaRPr sz="18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SG" sz="1800" dirty="0"/>
              <a:t>This could have been a manual and tedious process. A process involving saving individual images and vetting them. But an extension of Google Chrome was used (</a:t>
            </a:r>
            <a:r>
              <a:rPr lang="en-SG" sz="1800" b="1" dirty="0"/>
              <a:t>Image Downloader</a:t>
            </a:r>
            <a:r>
              <a:rPr lang="en-SG" sz="1800" dirty="0"/>
              <a:t>) that enabled us to </a:t>
            </a:r>
            <a:r>
              <a:rPr lang="en-SG" sz="1800" b="1" dirty="0"/>
              <a:t>BULK</a:t>
            </a:r>
            <a:r>
              <a:rPr lang="en-SG" sz="1800" dirty="0"/>
              <a:t> download the search returns from “Google Image”.  </a:t>
            </a:r>
            <a:endParaRPr sz="1800" dirty="0">
              <a:solidFill>
                <a:schemeClr val="dk1"/>
              </a:solidFill>
            </a:endParaRPr>
          </a:p>
          <a:p>
            <a:pPr marL="457200" lvl="0" indent="0" algn="l" rtl="0">
              <a:spcBef>
                <a:spcPts val="1000"/>
              </a:spcBef>
              <a:spcAft>
                <a:spcPts val="0"/>
              </a:spcAft>
              <a:buNone/>
            </a:pPr>
            <a:endParaRPr sz="1800" dirty="0"/>
          </a:p>
          <a:p>
            <a:pPr marL="0" lvl="0" indent="0" algn="l" rtl="0">
              <a:spcBef>
                <a:spcPts val="1000"/>
              </a:spcBef>
              <a:spcAft>
                <a:spcPts val="0"/>
              </a:spcAft>
              <a:buNone/>
            </a:pPr>
            <a:endParaRPr sz="1800" dirty="0"/>
          </a:p>
        </p:txBody>
      </p:sp>
      <p:pic>
        <p:nvPicPr>
          <p:cNvPr id="500" name="Google Shape;500;g14943aa0bf3_0_18"/>
          <p:cNvPicPr preferRelativeResize="0"/>
          <p:nvPr/>
        </p:nvPicPr>
        <p:blipFill>
          <a:blip r:embed="rId3">
            <a:alphaModFix/>
          </a:blip>
          <a:stretch>
            <a:fillRect/>
          </a:stretch>
        </p:blipFill>
        <p:spPr>
          <a:xfrm>
            <a:off x="6416768" y="1110692"/>
            <a:ext cx="4684425" cy="1355525"/>
          </a:xfrm>
          <a:prstGeom prst="rect">
            <a:avLst/>
          </a:prstGeom>
          <a:noFill/>
          <a:ln>
            <a:noFill/>
          </a:ln>
        </p:spPr>
      </p:pic>
      <p:pic>
        <p:nvPicPr>
          <p:cNvPr id="3" name="Google Shape;992;p93">
            <a:extLst>
              <a:ext uri="{FF2B5EF4-FFF2-40B4-BE49-F238E27FC236}">
                <a16:creationId xmlns:a16="http://schemas.microsoft.com/office/drawing/2014/main" id="{CC289288-486E-BF11-C172-0F71FBC86728}"/>
              </a:ext>
            </a:extLst>
          </p:cNvPr>
          <p:cNvPicPr preferRelativeResize="0"/>
          <p:nvPr/>
        </p:nvPicPr>
        <p:blipFill rotWithShape="1">
          <a:blip r:embed="rId4">
            <a:alphaModFix/>
          </a:blip>
          <a:srcRect/>
          <a:stretch/>
        </p:blipFill>
        <p:spPr>
          <a:xfrm>
            <a:off x="10281991" y="2726773"/>
            <a:ext cx="1360713" cy="714374"/>
          </a:xfrm>
          <a:prstGeom prst="rect">
            <a:avLst/>
          </a:prstGeom>
          <a:noFill/>
          <a:ln>
            <a:noFill/>
          </a:ln>
        </p:spPr>
      </p:pic>
      <p:pic>
        <p:nvPicPr>
          <p:cNvPr id="5" name="Google Shape;993;p93">
            <a:extLst>
              <a:ext uri="{FF2B5EF4-FFF2-40B4-BE49-F238E27FC236}">
                <a16:creationId xmlns:a16="http://schemas.microsoft.com/office/drawing/2014/main" id="{FC564D9E-34D4-6080-8628-0CA0E8289CA2}"/>
              </a:ext>
            </a:extLst>
          </p:cNvPr>
          <p:cNvPicPr preferRelativeResize="0"/>
          <p:nvPr/>
        </p:nvPicPr>
        <p:blipFill rotWithShape="1">
          <a:blip r:embed="rId5">
            <a:alphaModFix/>
          </a:blip>
          <a:srcRect/>
          <a:stretch/>
        </p:blipFill>
        <p:spPr>
          <a:xfrm>
            <a:off x="8280568" y="3542102"/>
            <a:ext cx="1941464" cy="1019224"/>
          </a:xfrm>
          <a:prstGeom prst="rect">
            <a:avLst/>
          </a:prstGeom>
          <a:noFill/>
          <a:ln>
            <a:noFill/>
          </a:ln>
        </p:spPr>
      </p:pic>
      <p:pic>
        <p:nvPicPr>
          <p:cNvPr id="7" name="Google Shape;994;p93">
            <a:extLst>
              <a:ext uri="{FF2B5EF4-FFF2-40B4-BE49-F238E27FC236}">
                <a16:creationId xmlns:a16="http://schemas.microsoft.com/office/drawing/2014/main" id="{D7C32363-F882-9114-A47B-F1EE2BC7FD9F}"/>
              </a:ext>
            </a:extLst>
          </p:cNvPr>
          <p:cNvPicPr preferRelativeResize="0"/>
          <p:nvPr/>
        </p:nvPicPr>
        <p:blipFill rotWithShape="1">
          <a:blip r:embed="rId6">
            <a:alphaModFix/>
          </a:blip>
          <a:srcRect/>
          <a:stretch/>
        </p:blipFill>
        <p:spPr>
          <a:xfrm>
            <a:off x="10288846" y="3681636"/>
            <a:ext cx="1360725" cy="1019230"/>
          </a:xfrm>
          <a:prstGeom prst="rect">
            <a:avLst/>
          </a:prstGeom>
          <a:noFill/>
          <a:ln>
            <a:noFill/>
          </a:ln>
        </p:spPr>
      </p:pic>
      <p:pic>
        <p:nvPicPr>
          <p:cNvPr id="9" name="Google Shape;995;p93">
            <a:extLst>
              <a:ext uri="{FF2B5EF4-FFF2-40B4-BE49-F238E27FC236}">
                <a16:creationId xmlns:a16="http://schemas.microsoft.com/office/drawing/2014/main" id="{89213D01-5DA0-DE9D-DD79-B94BB304D9B6}"/>
              </a:ext>
            </a:extLst>
          </p:cNvPr>
          <p:cNvPicPr preferRelativeResize="0"/>
          <p:nvPr/>
        </p:nvPicPr>
        <p:blipFill rotWithShape="1">
          <a:blip r:embed="rId7">
            <a:alphaModFix/>
          </a:blip>
          <a:srcRect/>
          <a:stretch/>
        </p:blipFill>
        <p:spPr>
          <a:xfrm>
            <a:off x="9198954" y="4695846"/>
            <a:ext cx="2443750" cy="1368500"/>
          </a:xfrm>
          <a:prstGeom prst="rect">
            <a:avLst/>
          </a:prstGeom>
          <a:noFill/>
          <a:ln>
            <a:noFill/>
          </a:ln>
        </p:spPr>
      </p:pic>
      <p:pic>
        <p:nvPicPr>
          <p:cNvPr id="11" name="Google Shape;996;p93">
            <a:extLst>
              <a:ext uri="{FF2B5EF4-FFF2-40B4-BE49-F238E27FC236}">
                <a16:creationId xmlns:a16="http://schemas.microsoft.com/office/drawing/2014/main" id="{99A29B6C-64D7-16F7-34BB-BC5954EE1503}"/>
              </a:ext>
            </a:extLst>
          </p:cNvPr>
          <p:cNvPicPr preferRelativeResize="0"/>
          <p:nvPr/>
        </p:nvPicPr>
        <p:blipFill rotWithShape="1">
          <a:blip r:embed="rId8">
            <a:alphaModFix/>
          </a:blip>
          <a:srcRect/>
          <a:stretch/>
        </p:blipFill>
        <p:spPr>
          <a:xfrm>
            <a:off x="6416768" y="3056902"/>
            <a:ext cx="2196720" cy="2023098"/>
          </a:xfrm>
          <a:prstGeom prst="rect">
            <a:avLst/>
          </a:prstGeom>
          <a:noFill/>
          <a:ln>
            <a:noFill/>
          </a:ln>
        </p:spPr>
      </p:pic>
      <p:sp>
        <p:nvSpPr>
          <p:cNvPr id="2" name="Rectangle: Rounded Corners 1">
            <a:extLst>
              <a:ext uri="{FF2B5EF4-FFF2-40B4-BE49-F238E27FC236}">
                <a16:creationId xmlns:a16="http://schemas.microsoft.com/office/drawing/2014/main" id="{C7E7693E-4AF5-916A-43F8-4A64770513E3}"/>
              </a:ext>
            </a:extLst>
          </p:cNvPr>
          <p:cNvSpPr/>
          <p:nvPr/>
        </p:nvSpPr>
        <p:spPr>
          <a:xfrm>
            <a:off x="6096000" y="1110692"/>
            <a:ext cx="5941200" cy="524565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4"/>
          <p:cNvSpPr txBox="1">
            <a:spLocks noGrp="1"/>
          </p:cNvSpPr>
          <p:nvPr>
            <p:ph type="title"/>
          </p:nvPr>
        </p:nvSpPr>
        <p:spPr>
          <a:xfrm>
            <a:off x="1429875" y="88152"/>
            <a:ext cx="5941200" cy="785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dirty="0"/>
              <a:t>DATA CLEANSING</a:t>
            </a:r>
            <a:endParaRPr sz="4000" b="1" dirty="0"/>
          </a:p>
        </p:txBody>
      </p:sp>
      <p:sp>
        <p:nvSpPr>
          <p:cNvPr id="1003" name="Google Shape;1003;p9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49</a:t>
            </a:fld>
            <a:endParaRPr/>
          </a:p>
        </p:txBody>
      </p:sp>
      <p:sp>
        <p:nvSpPr>
          <p:cNvPr id="1004" name="Google Shape;1004;p94"/>
          <p:cNvSpPr txBox="1">
            <a:spLocks noGrp="1"/>
          </p:cNvSpPr>
          <p:nvPr>
            <p:ph type="body" idx="1"/>
          </p:nvPr>
        </p:nvSpPr>
        <p:spPr>
          <a:xfrm>
            <a:off x="218463" y="1198055"/>
            <a:ext cx="4888436" cy="4908996"/>
          </a:xfrm>
          <a:prstGeom prst="rect">
            <a:avLst/>
          </a:prstGeom>
          <a:noFill/>
          <a:ln>
            <a:noFill/>
          </a:ln>
        </p:spPr>
        <p:txBody>
          <a:bodyPr spcFirstLastPara="1" wrap="square" lIns="91425" tIns="45700" rIns="91425" bIns="45700" anchor="t" anchorCtr="0">
            <a:spAutoFit/>
          </a:bodyPr>
          <a:lstStyle/>
          <a:p>
            <a:pPr marL="457200" lvl="0" indent="-317500" algn="l" rtl="0">
              <a:lnSpc>
                <a:spcPct val="100000"/>
              </a:lnSpc>
              <a:spcBef>
                <a:spcPts val="1000"/>
              </a:spcBef>
              <a:spcAft>
                <a:spcPts val="0"/>
              </a:spcAft>
              <a:buClr>
                <a:schemeClr val="dk1"/>
              </a:buClr>
              <a:buSzPts val="1400"/>
              <a:buChar char="●"/>
            </a:pPr>
            <a:r>
              <a:rPr lang="en-US" sz="1800" dirty="0"/>
              <a:t>The images taken from “Google Images” contained all the returned images from the search term.</a:t>
            </a:r>
            <a:endParaRPr sz="1800" dirty="0"/>
          </a:p>
          <a:p>
            <a:pPr marL="914400" lvl="1" indent="-355600" algn="l" rtl="0">
              <a:lnSpc>
                <a:spcPct val="90000"/>
              </a:lnSpc>
              <a:spcBef>
                <a:spcPts val="0"/>
              </a:spcBef>
              <a:spcAft>
                <a:spcPts val="0"/>
              </a:spcAft>
              <a:buClr>
                <a:schemeClr val="dk1"/>
              </a:buClr>
              <a:buSzPts val="2000"/>
              <a:buChar char="○"/>
            </a:pPr>
            <a:r>
              <a:rPr lang="en-US" sz="1800" dirty="0">
                <a:solidFill>
                  <a:schemeClr val="dk1"/>
                </a:solidFill>
              </a:rPr>
              <a:t>They included:</a:t>
            </a:r>
            <a:endParaRPr sz="1800" dirty="0">
              <a:solidFill>
                <a:schemeClr val="dk1"/>
              </a:solidFill>
            </a:endParaRPr>
          </a:p>
          <a:p>
            <a:pPr marL="1371600" lvl="2" indent="-317500" algn="l" rtl="0">
              <a:lnSpc>
                <a:spcPct val="90000"/>
              </a:lnSpc>
              <a:spcBef>
                <a:spcPts val="0"/>
              </a:spcBef>
              <a:spcAft>
                <a:spcPts val="0"/>
              </a:spcAft>
              <a:buClr>
                <a:schemeClr val="dk1"/>
              </a:buClr>
              <a:buSzPts val="1400"/>
              <a:buAutoNum type="romanLcPeriod"/>
            </a:pPr>
            <a:r>
              <a:rPr lang="en-US" dirty="0">
                <a:solidFill>
                  <a:schemeClr val="dk1"/>
                </a:solidFill>
              </a:rPr>
              <a:t>Pictures of people with both dishes.</a:t>
            </a:r>
            <a:endParaRPr dirty="0">
              <a:solidFill>
                <a:schemeClr val="dk1"/>
              </a:solidFill>
            </a:endParaRPr>
          </a:p>
          <a:p>
            <a:pPr marL="1371600" lvl="2" indent="-317500" algn="l" rtl="0">
              <a:lnSpc>
                <a:spcPct val="90000"/>
              </a:lnSpc>
              <a:spcBef>
                <a:spcPts val="0"/>
              </a:spcBef>
              <a:spcAft>
                <a:spcPts val="0"/>
              </a:spcAft>
              <a:buClr>
                <a:schemeClr val="dk1"/>
              </a:buClr>
              <a:buSzPts val="1400"/>
              <a:buAutoNum type="romanLcPeriod"/>
            </a:pPr>
            <a:r>
              <a:rPr lang="en-US" dirty="0">
                <a:solidFill>
                  <a:schemeClr val="dk1"/>
                </a:solidFill>
              </a:rPr>
              <a:t>Mixed pictures of the dishes with other objects in the same frame. </a:t>
            </a:r>
            <a:endParaRPr dirty="0">
              <a:solidFill>
                <a:schemeClr val="dk1"/>
              </a:solidFill>
            </a:endParaRPr>
          </a:p>
          <a:p>
            <a:pPr marL="1371600" lvl="2" indent="-317500" algn="l" rtl="0">
              <a:lnSpc>
                <a:spcPct val="90000"/>
              </a:lnSpc>
              <a:spcBef>
                <a:spcPts val="0"/>
              </a:spcBef>
              <a:spcAft>
                <a:spcPts val="0"/>
              </a:spcAft>
              <a:buClr>
                <a:schemeClr val="dk1"/>
              </a:buClr>
              <a:buSzPts val="1400"/>
              <a:buAutoNum type="romanLcPeriod"/>
            </a:pPr>
            <a:r>
              <a:rPr lang="en-US" dirty="0">
                <a:solidFill>
                  <a:schemeClr val="dk1"/>
                </a:solidFill>
              </a:rPr>
              <a:t>Objects that had the same name as our search term.</a:t>
            </a:r>
            <a:endParaRPr dirty="0">
              <a:solidFill>
                <a:schemeClr val="dk1"/>
              </a:solidFill>
            </a:endParaRPr>
          </a:p>
          <a:p>
            <a:pPr marL="914400" lvl="0" indent="0" algn="l" rtl="0">
              <a:lnSpc>
                <a:spcPct val="90000"/>
              </a:lnSpc>
              <a:spcBef>
                <a:spcPts val="0"/>
              </a:spcBef>
              <a:spcAft>
                <a:spcPts val="0"/>
              </a:spcAft>
              <a:buSzPts val="1400"/>
              <a:buNone/>
            </a:pPr>
            <a:endParaRPr sz="1800" dirty="0">
              <a:solidFill>
                <a:schemeClr val="dk1"/>
              </a:solidFill>
            </a:endParaRPr>
          </a:p>
          <a:p>
            <a:pPr marL="457200" lvl="0" indent="-317500" algn="l" rtl="0">
              <a:lnSpc>
                <a:spcPct val="100000"/>
              </a:lnSpc>
              <a:spcBef>
                <a:spcPts val="1000"/>
              </a:spcBef>
              <a:spcAft>
                <a:spcPts val="0"/>
              </a:spcAft>
              <a:buClr>
                <a:schemeClr val="dk1"/>
              </a:buClr>
              <a:buSzPts val="1400"/>
              <a:buChar char="●"/>
            </a:pPr>
            <a:r>
              <a:rPr lang="en-US" sz="1800" b="1" dirty="0">
                <a:solidFill>
                  <a:schemeClr val="dk1"/>
                </a:solidFill>
              </a:rPr>
              <a:t>Solution</a:t>
            </a:r>
            <a:endParaRPr sz="1800" b="1" dirty="0">
              <a:solidFill>
                <a:schemeClr val="dk1"/>
              </a:solidFill>
            </a:endParaRPr>
          </a:p>
          <a:p>
            <a:pPr marL="914400" lvl="1" indent="-317500" algn="l" rtl="0">
              <a:lnSpc>
                <a:spcPct val="90000"/>
              </a:lnSpc>
              <a:spcBef>
                <a:spcPts val="0"/>
              </a:spcBef>
              <a:spcAft>
                <a:spcPts val="0"/>
              </a:spcAft>
              <a:buClr>
                <a:schemeClr val="dk1"/>
              </a:buClr>
              <a:buSzPts val="1400"/>
              <a:buChar char="○"/>
            </a:pPr>
            <a:r>
              <a:rPr lang="en-US" sz="1800" dirty="0">
                <a:solidFill>
                  <a:schemeClr val="dk1"/>
                </a:solidFill>
              </a:rPr>
              <a:t>Manually remove the unwanted images.</a:t>
            </a:r>
            <a:endParaRPr sz="1800" dirty="0">
              <a:solidFill>
                <a:schemeClr val="dk1"/>
              </a:solidFill>
            </a:endParaRPr>
          </a:p>
          <a:p>
            <a:pPr marL="457200" lvl="0" indent="0" algn="l" rtl="0">
              <a:lnSpc>
                <a:spcPct val="100000"/>
              </a:lnSpc>
              <a:spcBef>
                <a:spcPts val="1000"/>
              </a:spcBef>
              <a:spcAft>
                <a:spcPts val="0"/>
              </a:spcAft>
              <a:buClr>
                <a:schemeClr val="dk1"/>
              </a:buClr>
              <a:buSzPts val="1400"/>
              <a:buNone/>
            </a:pPr>
            <a:r>
              <a:rPr lang="en-US" sz="1800" dirty="0"/>
              <a:t>This is an important process to have the dataset cleanse. Unwanted images can throw our prediction off. </a:t>
            </a:r>
            <a:endParaRPr sz="1800" dirty="0"/>
          </a:p>
        </p:txBody>
      </p:sp>
      <p:grpSp>
        <p:nvGrpSpPr>
          <p:cNvPr id="1005" name="Google Shape;1005;p94"/>
          <p:cNvGrpSpPr/>
          <p:nvPr/>
        </p:nvGrpSpPr>
        <p:grpSpPr>
          <a:xfrm>
            <a:off x="5257390" y="2826567"/>
            <a:ext cx="2291587" cy="2536706"/>
            <a:chOff x="8509250" y="3218138"/>
            <a:chExt cx="3536400" cy="3122100"/>
          </a:xfrm>
        </p:grpSpPr>
        <p:sp>
          <p:nvSpPr>
            <p:cNvPr id="1006" name="Google Shape;1006;p94"/>
            <p:cNvSpPr/>
            <p:nvPr/>
          </p:nvSpPr>
          <p:spPr>
            <a:xfrm>
              <a:off x="8509250" y="3218138"/>
              <a:ext cx="3536400" cy="3122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07" name="Google Shape;1007;p94"/>
            <p:cNvPicPr preferRelativeResize="0"/>
            <p:nvPr/>
          </p:nvPicPr>
          <p:blipFill rotWithShape="1">
            <a:blip r:embed="rId3">
              <a:alphaModFix/>
            </a:blip>
            <a:srcRect/>
            <a:stretch/>
          </p:blipFill>
          <p:spPr>
            <a:xfrm>
              <a:off x="8905850" y="3606450"/>
              <a:ext cx="2743200" cy="1202900"/>
            </a:xfrm>
            <a:prstGeom prst="rect">
              <a:avLst/>
            </a:prstGeom>
            <a:noFill/>
            <a:ln>
              <a:noFill/>
            </a:ln>
          </p:spPr>
        </p:pic>
        <p:pic>
          <p:nvPicPr>
            <p:cNvPr id="1008" name="Google Shape;1008;p94"/>
            <p:cNvPicPr preferRelativeResize="0"/>
            <p:nvPr/>
          </p:nvPicPr>
          <p:blipFill rotWithShape="1">
            <a:blip r:embed="rId4">
              <a:alphaModFix/>
            </a:blip>
            <a:srcRect/>
            <a:stretch/>
          </p:blipFill>
          <p:spPr>
            <a:xfrm>
              <a:off x="8905849" y="4809350"/>
              <a:ext cx="2743200" cy="1368500"/>
            </a:xfrm>
            <a:prstGeom prst="rect">
              <a:avLst/>
            </a:prstGeom>
            <a:noFill/>
            <a:ln>
              <a:noFill/>
            </a:ln>
          </p:spPr>
        </p:pic>
      </p:grpSp>
      <p:grpSp>
        <p:nvGrpSpPr>
          <p:cNvPr id="1009" name="Google Shape;1009;p94"/>
          <p:cNvGrpSpPr/>
          <p:nvPr/>
        </p:nvGrpSpPr>
        <p:grpSpPr>
          <a:xfrm>
            <a:off x="9604568" y="2826557"/>
            <a:ext cx="2291587" cy="2536706"/>
            <a:chOff x="2054275" y="3382763"/>
            <a:chExt cx="3536400" cy="3122100"/>
          </a:xfrm>
        </p:grpSpPr>
        <p:sp>
          <p:nvSpPr>
            <p:cNvPr id="1010" name="Google Shape;1010;p94"/>
            <p:cNvSpPr/>
            <p:nvPr/>
          </p:nvSpPr>
          <p:spPr>
            <a:xfrm>
              <a:off x="2054275" y="3382763"/>
              <a:ext cx="3536400" cy="3122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11" name="Google Shape;1011;p94"/>
            <p:cNvPicPr preferRelativeResize="0"/>
            <p:nvPr/>
          </p:nvPicPr>
          <p:blipFill rotWithShape="1">
            <a:blip r:embed="rId5">
              <a:alphaModFix/>
            </a:blip>
            <a:srcRect/>
            <a:stretch/>
          </p:blipFill>
          <p:spPr>
            <a:xfrm>
              <a:off x="2545175" y="3983650"/>
              <a:ext cx="2554599" cy="1010700"/>
            </a:xfrm>
            <a:prstGeom prst="rect">
              <a:avLst/>
            </a:prstGeom>
            <a:noFill/>
            <a:ln>
              <a:noFill/>
            </a:ln>
          </p:spPr>
        </p:pic>
        <p:pic>
          <p:nvPicPr>
            <p:cNvPr id="1012" name="Google Shape;1012;p94"/>
            <p:cNvPicPr preferRelativeResize="0"/>
            <p:nvPr/>
          </p:nvPicPr>
          <p:blipFill rotWithShape="1">
            <a:blip r:embed="rId6">
              <a:alphaModFix/>
            </a:blip>
            <a:srcRect/>
            <a:stretch/>
          </p:blipFill>
          <p:spPr>
            <a:xfrm>
              <a:off x="2545175" y="4994350"/>
              <a:ext cx="2554600" cy="1010700"/>
            </a:xfrm>
            <a:prstGeom prst="rect">
              <a:avLst/>
            </a:prstGeom>
            <a:noFill/>
            <a:ln>
              <a:noFill/>
            </a:ln>
          </p:spPr>
        </p:pic>
      </p:grpSp>
      <p:sp>
        <p:nvSpPr>
          <p:cNvPr id="1013" name="Google Shape;1013;p94"/>
          <p:cNvSpPr/>
          <p:nvPr/>
        </p:nvSpPr>
        <p:spPr>
          <a:xfrm>
            <a:off x="8186050" y="157550"/>
            <a:ext cx="825600" cy="3410100"/>
          </a:xfrm>
          <a:prstGeom prst="downArrow">
            <a:avLst>
              <a:gd name="adj1" fmla="val 50000"/>
              <a:gd name="adj2" fmla="val 50000"/>
            </a:avLst>
          </a:prstGeom>
          <a:solidFill>
            <a:srgbClr val="7DC7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94"/>
          <p:cNvSpPr/>
          <p:nvPr/>
        </p:nvSpPr>
        <p:spPr>
          <a:xfrm>
            <a:off x="7548975" y="3777500"/>
            <a:ext cx="2055600" cy="785100"/>
          </a:xfrm>
          <a:prstGeom prst="leftRightArrow">
            <a:avLst>
              <a:gd name="adj1" fmla="val 50000"/>
              <a:gd name="adj2" fmla="val 50000"/>
            </a:avLst>
          </a:prstGeom>
          <a:solidFill>
            <a:srgbClr val="7DC7F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94"/>
          <p:cNvSpPr txBox="1"/>
          <p:nvPr/>
        </p:nvSpPr>
        <p:spPr>
          <a:xfrm>
            <a:off x="5450175" y="2196425"/>
            <a:ext cx="1920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UNWANTED</a:t>
            </a:r>
            <a:endParaRPr sz="1400" b="1" i="0" u="none" strike="noStrike" cap="none" dirty="0">
              <a:solidFill>
                <a:srgbClr val="000000"/>
              </a:solidFill>
              <a:latin typeface="Arial"/>
              <a:ea typeface="Arial"/>
              <a:cs typeface="Arial"/>
              <a:sym typeface="Arial"/>
            </a:endParaRPr>
          </a:p>
        </p:txBody>
      </p:sp>
      <p:sp>
        <p:nvSpPr>
          <p:cNvPr id="1016" name="Google Shape;1016;p94"/>
          <p:cNvSpPr txBox="1"/>
          <p:nvPr/>
        </p:nvSpPr>
        <p:spPr>
          <a:xfrm>
            <a:off x="9714025" y="2196425"/>
            <a:ext cx="1920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WANTED</a:t>
            </a:r>
            <a:endParaRPr sz="1400" b="1" i="0" u="none" strike="noStrike" cap="none">
              <a:solidFill>
                <a:srgbClr val="000000"/>
              </a:solidFill>
              <a:latin typeface="Arial"/>
              <a:ea typeface="Arial"/>
              <a:cs typeface="Arial"/>
              <a:sym typeface="Arial"/>
            </a:endParaRPr>
          </a:p>
        </p:txBody>
      </p:sp>
      <p:sp>
        <p:nvSpPr>
          <p:cNvPr id="3" name="Google Shape;1015;p94">
            <a:extLst>
              <a:ext uri="{FF2B5EF4-FFF2-40B4-BE49-F238E27FC236}">
                <a16:creationId xmlns:a16="http://schemas.microsoft.com/office/drawing/2014/main" id="{AE5BA762-EFB9-EADB-1FDF-2FA2F8BFFE83}"/>
              </a:ext>
            </a:extLst>
          </p:cNvPr>
          <p:cNvSpPr txBox="1"/>
          <p:nvPr/>
        </p:nvSpPr>
        <p:spPr>
          <a:xfrm>
            <a:off x="7589334" y="4905282"/>
            <a:ext cx="1920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SORTED</a:t>
            </a:r>
            <a:endParaRPr sz="1400" b="1"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1:</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Project overview</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95"/>
          <p:cNvSpPr txBox="1">
            <a:spLocks noGrp="1"/>
          </p:cNvSpPr>
          <p:nvPr>
            <p:ph type="title"/>
          </p:nvPr>
        </p:nvSpPr>
        <p:spPr>
          <a:xfrm>
            <a:off x="875850" y="283220"/>
            <a:ext cx="5941200" cy="785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Arial"/>
              <a:buNone/>
            </a:pPr>
            <a:r>
              <a:rPr lang="en-US" sz="4000" b="1" dirty="0"/>
              <a:t>DATA PREPARATION</a:t>
            </a:r>
            <a:endParaRPr sz="4000" b="1" dirty="0"/>
          </a:p>
        </p:txBody>
      </p:sp>
      <p:sp>
        <p:nvSpPr>
          <p:cNvPr id="1023" name="Google Shape;1023;p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50</a:t>
            </a:fld>
            <a:endParaRPr/>
          </a:p>
        </p:txBody>
      </p:sp>
      <p:sp>
        <p:nvSpPr>
          <p:cNvPr id="1024" name="Google Shape;1024;p95"/>
          <p:cNvSpPr txBox="1">
            <a:spLocks noGrp="1"/>
          </p:cNvSpPr>
          <p:nvPr>
            <p:ph type="body" idx="1"/>
          </p:nvPr>
        </p:nvSpPr>
        <p:spPr>
          <a:xfrm>
            <a:off x="317967" y="1426305"/>
            <a:ext cx="4719558" cy="3356263"/>
          </a:xfrm>
          <a:prstGeom prst="rect">
            <a:avLst/>
          </a:prstGeom>
          <a:noFill/>
          <a:ln>
            <a:noFill/>
          </a:ln>
        </p:spPr>
        <p:txBody>
          <a:bodyPr spcFirstLastPara="1" wrap="square" lIns="91425" tIns="45700" rIns="91425" bIns="45700" anchor="t" anchorCtr="0">
            <a:spAutoFit/>
          </a:bodyPr>
          <a:lstStyle/>
          <a:p>
            <a:pPr marL="457200" lvl="0" indent="-317500" algn="l" rtl="0">
              <a:lnSpc>
                <a:spcPct val="100000"/>
              </a:lnSpc>
              <a:spcBef>
                <a:spcPts val="1000"/>
              </a:spcBef>
              <a:spcAft>
                <a:spcPts val="0"/>
              </a:spcAft>
              <a:buClr>
                <a:schemeClr val="dk1"/>
              </a:buClr>
              <a:buSzPts val="1400"/>
              <a:buChar char="●"/>
            </a:pPr>
            <a:r>
              <a:rPr lang="en-US" sz="1800" dirty="0"/>
              <a:t>We numbered our images from 1 to N set (depended upon the number of images we have). </a:t>
            </a:r>
            <a:endParaRPr sz="1800" dirty="0"/>
          </a:p>
          <a:p>
            <a:pPr marL="457200" lvl="0" indent="-317500" algn="l" rtl="0">
              <a:lnSpc>
                <a:spcPct val="100000"/>
              </a:lnSpc>
              <a:spcBef>
                <a:spcPts val="1000"/>
              </a:spcBef>
              <a:spcAft>
                <a:spcPts val="0"/>
              </a:spcAft>
              <a:buSzPts val="1400"/>
              <a:buChar char="●"/>
            </a:pPr>
            <a:r>
              <a:rPr lang="en-US" sz="1800" dirty="0"/>
              <a:t>Used a console BAT file to renumber original file names sequentially.</a:t>
            </a:r>
            <a:endParaRPr sz="1800" dirty="0"/>
          </a:p>
          <a:p>
            <a:pPr marL="457200" lvl="0" indent="-317500" algn="l" rtl="0">
              <a:lnSpc>
                <a:spcPct val="100000"/>
              </a:lnSpc>
              <a:spcBef>
                <a:spcPts val="1000"/>
              </a:spcBef>
              <a:spcAft>
                <a:spcPts val="0"/>
              </a:spcAft>
              <a:buClr>
                <a:schemeClr val="dk1"/>
              </a:buClr>
              <a:buSzPts val="1400"/>
              <a:buChar char="●"/>
            </a:pPr>
            <a:r>
              <a:rPr lang="en-US" sz="1800" dirty="0"/>
              <a:t>Our “Cleansed” data are then separated into the following segments.</a:t>
            </a:r>
            <a:endParaRPr sz="1800" dirty="0"/>
          </a:p>
          <a:p>
            <a:pPr marL="825500" lvl="1" indent="-228600">
              <a:buClr>
                <a:schemeClr val="dk1"/>
              </a:buClr>
              <a:buSzPts val="1400"/>
              <a:buFont typeface="+mj-lt"/>
              <a:buAutoNum type="arabicPeriod"/>
            </a:pPr>
            <a:r>
              <a:rPr lang="en-US" sz="1800" dirty="0">
                <a:solidFill>
                  <a:schemeClr val="dk1"/>
                </a:solidFill>
              </a:rPr>
              <a:t>Training Set </a:t>
            </a:r>
            <a:endParaRPr sz="1800" dirty="0">
              <a:solidFill>
                <a:schemeClr val="dk1"/>
              </a:solidFill>
            </a:endParaRPr>
          </a:p>
          <a:p>
            <a:pPr marL="825500" lvl="1" indent="-228600">
              <a:buClr>
                <a:schemeClr val="dk1"/>
              </a:buClr>
              <a:buSzPts val="1400"/>
              <a:buFont typeface="+mj-lt"/>
              <a:buAutoNum type="arabicPeriod"/>
            </a:pPr>
            <a:r>
              <a:rPr lang="en-US" sz="1800" dirty="0">
                <a:solidFill>
                  <a:schemeClr val="dk1"/>
                </a:solidFill>
              </a:rPr>
              <a:t>Testing Set</a:t>
            </a:r>
            <a:endParaRPr sz="1800" dirty="0">
              <a:solidFill>
                <a:schemeClr val="dk1"/>
              </a:solidFill>
            </a:endParaRPr>
          </a:p>
          <a:p>
            <a:pPr marL="825500" lvl="1" indent="-228600">
              <a:buClr>
                <a:schemeClr val="dk1"/>
              </a:buClr>
              <a:buSzPts val="1400"/>
              <a:buFont typeface="+mj-lt"/>
              <a:buAutoNum type="arabicPeriod"/>
            </a:pPr>
            <a:r>
              <a:rPr lang="en-US" sz="1800" dirty="0">
                <a:solidFill>
                  <a:schemeClr val="dk1"/>
                </a:solidFill>
              </a:rPr>
              <a:t>Scoring Set</a:t>
            </a:r>
            <a:endParaRPr sz="1800" dirty="0"/>
          </a:p>
        </p:txBody>
      </p:sp>
      <p:sp>
        <p:nvSpPr>
          <p:cNvPr id="1025" name="Google Shape;1025;p95"/>
          <p:cNvSpPr/>
          <p:nvPr/>
        </p:nvSpPr>
        <p:spPr>
          <a:xfrm>
            <a:off x="6918635" y="136550"/>
            <a:ext cx="2616900" cy="134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Cleansed Dataset</a:t>
            </a:r>
            <a:endParaRPr sz="1800" b="0" i="0" u="none" strike="noStrike" cap="none">
              <a:solidFill>
                <a:schemeClr val="dk1"/>
              </a:solidFill>
              <a:latin typeface="Arial"/>
              <a:ea typeface="Arial"/>
              <a:cs typeface="Arial"/>
              <a:sym typeface="Arial"/>
            </a:endParaRPr>
          </a:p>
        </p:txBody>
      </p:sp>
      <p:grpSp>
        <p:nvGrpSpPr>
          <p:cNvPr id="8" name="Group 7">
            <a:extLst>
              <a:ext uri="{FF2B5EF4-FFF2-40B4-BE49-F238E27FC236}">
                <a16:creationId xmlns:a16="http://schemas.microsoft.com/office/drawing/2014/main" id="{CAD76A97-5B72-DFD6-5B5C-0C3E8B641057}"/>
              </a:ext>
            </a:extLst>
          </p:cNvPr>
          <p:cNvGrpSpPr/>
          <p:nvPr/>
        </p:nvGrpSpPr>
        <p:grpSpPr>
          <a:xfrm>
            <a:off x="5037525" y="4365702"/>
            <a:ext cx="6658750" cy="1409300"/>
            <a:chOff x="4881475" y="3017750"/>
            <a:chExt cx="6658750" cy="1409300"/>
          </a:xfrm>
        </p:grpSpPr>
        <p:sp>
          <p:nvSpPr>
            <p:cNvPr id="1026" name="Google Shape;1026;p95"/>
            <p:cNvSpPr/>
            <p:nvPr/>
          </p:nvSpPr>
          <p:spPr>
            <a:xfrm>
              <a:off x="4881475" y="3084850"/>
              <a:ext cx="1670100" cy="134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7" name="Google Shape;1027;p95"/>
            <p:cNvSpPr/>
            <p:nvPr/>
          </p:nvSpPr>
          <p:spPr>
            <a:xfrm>
              <a:off x="7328838" y="3017750"/>
              <a:ext cx="1670100" cy="134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8" name="Google Shape;1028;p95"/>
            <p:cNvSpPr/>
            <p:nvPr/>
          </p:nvSpPr>
          <p:spPr>
            <a:xfrm>
              <a:off x="9870125" y="3017750"/>
              <a:ext cx="1670100" cy="134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0FC5F3E6-6CF9-4ECE-F53F-3582C2DED027}"/>
                </a:ext>
              </a:extLst>
            </p:cNvPr>
            <p:cNvSpPr txBox="1"/>
            <p:nvPr/>
          </p:nvSpPr>
          <p:spPr>
            <a:xfrm>
              <a:off x="4881475" y="3202332"/>
              <a:ext cx="1670100" cy="1092607"/>
            </a:xfrm>
            <a:prstGeom prst="rect">
              <a:avLst/>
            </a:prstGeom>
            <a:noFill/>
          </p:spPr>
          <p:txBody>
            <a:bodyPr wrap="square" rtlCol="0">
              <a:spAutoFit/>
            </a:bodyPr>
            <a:lstStyle/>
            <a:p>
              <a:r>
                <a:rPr lang="en-SG" sz="1300" dirty="0"/>
                <a:t>Training set:</a:t>
              </a:r>
            </a:p>
            <a:p>
              <a:pPr marL="93663" indent="-93663">
                <a:buFont typeface="Arial" panose="020B0604020202020204" pitchFamily="34" charset="0"/>
                <a:buChar char="•"/>
              </a:pPr>
              <a:r>
                <a:rPr lang="en-SG" sz="1300" dirty="0"/>
                <a:t>Char Kway Teow (500 </a:t>
              </a:r>
              <a:r>
                <a:rPr lang="en-SG" sz="1300" dirty="0" err="1"/>
                <a:t>pix</a:t>
              </a:r>
              <a:r>
                <a:rPr lang="en-SG" sz="1300" dirty="0"/>
                <a:t>)</a:t>
              </a:r>
            </a:p>
            <a:p>
              <a:pPr marL="93663" indent="-93663">
                <a:buFont typeface="Arial" panose="020B0604020202020204" pitchFamily="34" charset="0"/>
                <a:buChar char="•"/>
              </a:pPr>
              <a:r>
                <a:rPr lang="en-SG" sz="1300" dirty="0"/>
                <a:t>Nasi Lemak (500 </a:t>
              </a:r>
              <a:r>
                <a:rPr lang="en-SG" sz="1300" dirty="0" err="1"/>
                <a:t>pix</a:t>
              </a:r>
              <a:r>
                <a:rPr lang="en-SG" sz="1300" dirty="0"/>
                <a:t>)</a:t>
              </a:r>
            </a:p>
          </p:txBody>
        </p:sp>
        <p:sp>
          <p:nvSpPr>
            <p:cNvPr id="5" name="TextBox 4">
              <a:extLst>
                <a:ext uri="{FF2B5EF4-FFF2-40B4-BE49-F238E27FC236}">
                  <a16:creationId xmlns:a16="http://schemas.microsoft.com/office/drawing/2014/main" id="{C1077A69-EC6B-867A-7348-5E06E58B017F}"/>
                </a:ext>
              </a:extLst>
            </p:cNvPr>
            <p:cNvSpPr txBox="1"/>
            <p:nvPr/>
          </p:nvSpPr>
          <p:spPr>
            <a:xfrm>
              <a:off x="7369930" y="3154734"/>
              <a:ext cx="1670100" cy="1092607"/>
            </a:xfrm>
            <a:prstGeom prst="rect">
              <a:avLst/>
            </a:prstGeom>
            <a:noFill/>
          </p:spPr>
          <p:txBody>
            <a:bodyPr wrap="square" rtlCol="0">
              <a:spAutoFit/>
            </a:bodyPr>
            <a:lstStyle/>
            <a:p>
              <a:r>
                <a:rPr lang="en-SG" sz="1300" dirty="0"/>
                <a:t>Testing set:</a:t>
              </a:r>
            </a:p>
            <a:p>
              <a:pPr marL="93663" indent="-93663">
                <a:buFont typeface="Arial" panose="020B0604020202020204" pitchFamily="34" charset="0"/>
                <a:buChar char="•"/>
              </a:pPr>
              <a:r>
                <a:rPr lang="en-SG" sz="1300" dirty="0"/>
                <a:t>Char Kway Teow (40 </a:t>
              </a:r>
              <a:r>
                <a:rPr lang="en-SG" sz="1300" dirty="0" err="1"/>
                <a:t>pix</a:t>
              </a:r>
              <a:r>
                <a:rPr lang="en-SG" sz="1300" dirty="0"/>
                <a:t>)</a:t>
              </a:r>
            </a:p>
            <a:p>
              <a:pPr marL="93663" indent="-93663">
                <a:buFont typeface="Arial" panose="020B0604020202020204" pitchFamily="34" charset="0"/>
                <a:buChar char="•"/>
              </a:pPr>
              <a:r>
                <a:rPr lang="en-SG" sz="1300" dirty="0"/>
                <a:t>Nasi Lemak (40 </a:t>
              </a:r>
              <a:r>
                <a:rPr lang="en-SG" sz="1300" dirty="0" err="1"/>
                <a:t>pix</a:t>
              </a:r>
              <a:r>
                <a:rPr lang="en-SG" sz="1300" dirty="0"/>
                <a:t>)</a:t>
              </a:r>
            </a:p>
          </p:txBody>
        </p:sp>
        <p:sp>
          <p:nvSpPr>
            <p:cNvPr id="7" name="TextBox 6">
              <a:extLst>
                <a:ext uri="{FF2B5EF4-FFF2-40B4-BE49-F238E27FC236}">
                  <a16:creationId xmlns:a16="http://schemas.microsoft.com/office/drawing/2014/main" id="{619E588F-B6AC-059E-FC8F-C8F56D0FA0EF}"/>
                </a:ext>
              </a:extLst>
            </p:cNvPr>
            <p:cNvSpPr txBox="1"/>
            <p:nvPr/>
          </p:nvSpPr>
          <p:spPr>
            <a:xfrm>
              <a:off x="9870125" y="3137195"/>
              <a:ext cx="1670100" cy="892552"/>
            </a:xfrm>
            <a:prstGeom prst="rect">
              <a:avLst/>
            </a:prstGeom>
            <a:noFill/>
          </p:spPr>
          <p:txBody>
            <a:bodyPr wrap="square" rtlCol="0">
              <a:spAutoFit/>
            </a:bodyPr>
            <a:lstStyle/>
            <a:p>
              <a:r>
                <a:rPr lang="en-SG" sz="1300" dirty="0"/>
                <a:t>Scoring set:</a:t>
              </a:r>
            </a:p>
            <a:p>
              <a:pPr marL="93663" indent="-93663">
                <a:buFont typeface="Arial" panose="020B0604020202020204" pitchFamily="34" charset="0"/>
                <a:buChar char="•"/>
              </a:pPr>
              <a:r>
                <a:rPr lang="en-SG" sz="1300" dirty="0"/>
                <a:t>Char Kway Teow (4 </a:t>
              </a:r>
              <a:r>
                <a:rPr lang="en-SG" sz="1300" dirty="0" err="1"/>
                <a:t>pix</a:t>
              </a:r>
              <a:r>
                <a:rPr lang="en-SG" sz="1300" dirty="0"/>
                <a:t>)</a:t>
              </a:r>
            </a:p>
            <a:p>
              <a:pPr marL="93663" indent="-93663">
                <a:buFont typeface="Arial" panose="020B0604020202020204" pitchFamily="34" charset="0"/>
                <a:buChar char="•"/>
              </a:pPr>
              <a:r>
                <a:rPr lang="en-SG" sz="1300" dirty="0"/>
                <a:t>Nasi Lemak (4 </a:t>
              </a:r>
              <a:r>
                <a:rPr lang="en-SG" sz="1300" dirty="0" err="1"/>
                <a:t>pix</a:t>
              </a:r>
              <a:r>
                <a:rPr lang="en-SG" sz="1300" dirty="0"/>
                <a:t>)</a:t>
              </a:r>
            </a:p>
          </p:txBody>
        </p:sp>
      </p:grpSp>
      <p:cxnSp>
        <p:nvCxnSpPr>
          <p:cNvPr id="10" name="Straight Arrow Connector 9">
            <a:extLst>
              <a:ext uri="{FF2B5EF4-FFF2-40B4-BE49-F238E27FC236}">
                <a16:creationId xmlns:a16="http://schemas.microsoft.com/office/drawing/2014/main" id="{F8CAC3D5-4D19-9DAA-26C3-B8E305BD43E8}"/>
              </a:ext>
            </a:extLst>
          </p:cNvPr>
          <p:cNvCxnSpPr>
            <a:cxnSpLocks/>
          </p:cNvCxnSpPr>
          <p:nvPr/>
        </p:nvCxnSpPr>
        <p:spPr>
          <a:xfrm flipH="1">
            <a:off x="6832551" y="3689233"/>
            <a:ext cx="742197" cy="676469"/>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3F15C34-5379-C3DB-8F11-C42CE3E3E57F}"/>
              </a:ext>
            </a:extLst>
          </p:cNvPr>
          <p:cNvCxnSpPr>
            <a:cxnSpLocks/>
          </p:cNvCxnSpPr>
          <p:nvPr/>
        </p:nvCxnSpPr>
        <p:spPr>
          <a:xfrm>
            <a:off x="8969282" y="3720666"/>
            <a:ext cx="838043" cy="645036"/>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737FF6DF-EA8A-EA21-0001-412F8CB0F6C9}"/>
              </a:ext>
            </a:extLst>
          </p:cNvPr>
          <p:cNvCxnSpPr>
            <a:cxnSpLocks/>
          </p:cNvCxnSpPr>
          <p:nvPr/>
        </p:nvCxnSpPr>
        <p:spPr>
          <a:xfrm>
            <a:off x="8227085" y="3704949"/>
            <a:ext cx="0" cy="567995"/>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Rectangle: Rounded Corners 12">
            <a:extLst>
              <a:ext uri="{FF2B5EF4-FFF2-40B4-BE49-F238E27FC236}">
                <a16:creationId xmlns:a16="http://schemas.microsoft.com/office/drawing/2014/main" id="{8C403BC9-ADB9-06E7-8958-A112F023614C}"/>
              </a:ext>
            </a:extLst>
          </p:cNvPr>
          <p:cNvSpPr/>
          <p:nvPr/>
        </p:nvSpPr>
        <p:spPr>
          <a:xfrm>
            <a:off x="5588619" y="1744789"/>
            <a:ext cx="5765181" cy="1820862"/>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2" name="Group 11">
            <a:extLst>
              <a:ext uri="{FF2B5EF4-FFF2-40B4-BE49-F238E27FC236}">
                <a16:creationId xmlns:a16="http://schemas.microsoft.com/office/drawing/2014/main" id="{6012D5BF-6D11-5D81-5501-96ED9FDA9C01}"/>
              </a:ext>
            </a:extLst>
          </p:cNvPr>
          <p:cNvGrpSpPr/>
          <p:nvPr/>
        </p:nvGrpSpPr>
        <p:grpSpPr>
          <a:xfrm>
            <a:off x="6062271" y="2148080"/>
            <a:ext cx="4970245" cy="1381503"/>
            <a:chOff x="5851387" y="163086"/>
            <a:chExt cx="4970245" cy="1381503"/>
          </a:xfrm>
        </p:grpSpPr>
        <p:pic>
          <p:nvPicPr>
            <p:cNvPr id="4" name="Google Shape;992;p93">
              <a:extLst>
                <a:ext uri="{FF2B5EF4-FFF2-40B4-BE49-F238E27FC236}">
                  <a16:creationId xmlns:a16="http://schemas.microsoft.com/office/drawing/2014/main" id="{97591366-7F19-5EA4-4E12-B514925B5E9A}"/>
                </a:ext>
              </a:extLst>
            </p:cNvPr>
            <p:cNvPicPr preferRelativeResize="0"/>
            <p:nvPr/>
          </p:nvPicPr>
          <p:blipFill rotWithShape="1">
            <a:blip r:embed="rId3">
              <a:alphaModFix/>
            </a:blip>
            <a:srcRect/>
            <a:stretch/>
          </p:blipFill>
          <p:spPr>
            <a:xfrm>
              <a:off x="6466956" y="163086"/>
              <a:ext cx="1360713" cy="714374"/>
            </a:xfrm>
            <a:prstGeom prst="rect">
              <a:avLst/>
            </a:prstGeom>
            <a:noFill/>
            <a:ln>
              <a:noFill/>
            </a:ln>
          </p:spPr>
        </p:pic>
        <p:pic>
          <p:nvPicPr>
            <p:cNvPr id="9" name="Google Shape;993;p93">
              <a:extLst>
                <a:ext uri="{FF2B5EF4-FFF2-40B4-BE49-F238E27FC236}">
                  <a16:creationId xmlns:a16="http://schemas.microsoft.com/office/drawing/2014/main" id="{0E84DC20-46E5-8E02-074D-9F3E9E30EEE0}"/>
                </a:ext>
              </a:extLst>
            </p:cNvPr>
            <p:cNvPicPr preferRelativeResize="0"/>
            <p:nvPr/>
          </p:nvPicPr>
          <p:blipFill rotWithShape="1">
            <a:blip r:embed="rId4">
              <a:alphaModFix/>
            </a:blip>
            <a:srcRect/>
            <a:stretch/>
          </p:blipFill>
          <p:spPr>
            <a:xfrm>
              <a:off x="8644294" y="208333"/>
              <a:ext cx="1360713" cy="692009"/>
            </a:xfrm>
            <a:prstGeom prst="rect">
              <a:avLst/>
            </a:prstGeom>
            <a:noFill/>
            <a:ln>
              <a:noFill/>
            </a:ln>
          </p:spPr>
        </p:pic>
        <p:sp>
          <p:nvSpPr>
            <p:cNvPr id="11" name="Google Shape;1024;p95">
              <a:extLst>
                <a:ext uri="{FF2B5EF4-FFF2-40B4-BE49-F238E27FC236}">
                  <a16:creationId xmlns:a16="http://schemas.microsoft.com/office/drawing/2014/main" id="{55508230-8440-D498-17FD-16E27A7CCA91}"/>
                </a:ext>
              </a:extLst>
            </p:cNvPr>
            <p:cNvSpPr txBox="1">
              <a:spLocks/>
            </p:cNvSpPr>
            <p:nvPr/>
          </p:nvSpPr>
          <p:spPr>
            <a:xfrm>
              <a:off x="5851387" y="770058"/>
              <a:ext cx="4970245" cy="774531"/>
            </a:xfrm>
            <a:prstGeom prst="rect">
              <a:avLst/>
            </a:prstGeom>
            <a:noFill/>
            <a:ln>
              <a:noFill/>
            </a:ln>
          </p:spPr>
          <p:txBody>
            <a:bodyPr spcFirstLastPara="1" vert="horz" wrap="square" lIns="91425" tIns="45700" rIns="91425" bIns="45700" rtlCol="0" anchor="t" anchorCtr="0">
              <a:sp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139700">
                <a:buClr>
                  <a:schemeClr val="dk1"/>
                </a:buClr>
                <a:buSzPts val="1400"/>
              </a:pPr>
              <a:r>
                <a:rPr lang="en-US" sz="1800" dirty="0"/>
                <a:t>(Lo123.jpg) , (2jfds.jpg) to become 1.jpg , 2.jpg</a:t>
              </a:r>
            </a:p>
          </p:txBody>
        </p:sp>
      </p:grpSp>
      <p:cxnSp>
        <p:nvCxnSpPr>
          <p:cNvPr id="17" name="Straight Arrow Connector 16">
            <a:extLst>
              <a:ext uri="{FF2B5EF4-FFF2-40B4-BE49-F238E27FC236}">
                <a16:creationId xmlns:a16="http://schemas.microsoft.com/office/drawing/2014/main" id="{833EDCDE-2187-DFF4-1C47-CD248955BDE9}"/>
              </a:ext>
            </a:extLst>
          </p:cNvPr>
          <p:cNvCxnSpPr>
            <a:cxnSpLocks/>
          </p:cNvCxnSpPr>
          <p:nvPr/>
        </p:nvCxnSpPr>
        <p:spPr>
          <a:xfrm>
            <a:off x="8300040" y="1478750"/>
            <a:ext cx="0" cy="199088"/>
          </a:xfrm>
          <a:prstGeom prst="straightConnector1">
            <a:avLst/>
          </a:prstGeom>
          <a:ln w="4762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96"/>
          <p:cNvSpPr txBox="1">
            <a:spLocks noGrp="1"/>
          </p:cNvSpPr>
          <p:nvPr>
            <p:ph type="title"/>
          </p:nvPr>
        </p:nvSpPr>
        <p:spPr>
          <a:xfrm>
            <a:off x="533854" y="-21486"/>
            <a:ext cx="11658146" cy="785100"/>
          </a:xfrm>
          <a:prstGeom prst="rect">
            <a:avLst/>
          </a:prstGeom>
          <a:noFill/>
          <a:ln>
            <a:noFill/>
          </a:ln>
        </p:spPr>
        <p:txBody>
          <a:bodyPr spcFirstLastPara="1" wrap="square" lIns="91425" tIns="45700" rIns="91425" bIns="45700" anchor="b" anchorCtr="0">
            <a:noAutofit/>
          </a:bodyPr>
          <a:lstStyle/>
          <a:p>
            <a:pPr>
              <a:spcBef>
                <a:spcPts val="0"/>
              </a:spcBef>
              <a:buClr>
                <a:schemeClr val="dk1"/>
              </a:buClr>
              <a:buSzPts val="4000"/>
              <a:buFont typeface="Arial"/>
              <a:buNone/>
            </a:pPr>
            <a:r>
              <a:rPr lang="en-US" b="1" dirty="0"/>
              <a:t>Tuning and testing </a:t>
            </a:r>
            <a:br>
              <a:rPr lang="en-US" b="1" dirty="0"/>
            </a:br>
            <a:r>
              <a:rPr lang="en-US" b="1" dirty="0"/>
              <a:t>the deep learning Prediction model </a:t>
            </a:r>
          </a:p>
        </p:txBody>
      </p:sp>
      <p:sp>
        <p:nvSpPr>
          <p:cNvPr id="1035" name="Google Shape;1035;p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51</a:t>
            </a:fld>
            <a:endParaRPr/>
          </a:p>
        </p:txBody>
      </p:sp>
      <p:sp>
        <p:nvSpPr>
          <p:cNvPr id="1036" name="Google Shape;1036;p96"/>
          <p:cNvSpPr txBox="1"/>
          <p:nvPr/>
        </p:nvSpPr>
        <p:spPr>
          <a:xfrm>
            <a:off x="548640" y="1184366"/>
            <a:ext cx="74109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37" name="Google Shape;1037;p96" descr="Text&#10;&#10;Description automatically generated"/>
          <p:cNvPicPr preferRelativeResize="0"/>
          <p:nvPr/>
        </p:nvPicPr>
        <p:blipFill rotWithShape="1">
          <a:blip r:embed="rId3">
            <a:alphaModFix/>
          </a:blip>
          <a:srcRect/>
          <a:stretch/>
        </p:blipFill>
        <p:spPr>
          <a:xfrm>
            <a:off x="6315077" y="866776"/>
            <a:ext cx="5700200" cy="5775416"/>
          </a:xfrm>
          <a:prstGeom prst="rect">
            <a:avLst/>
          </a:prstGeom>
          <a:noFill/>
          <a:ln>
            <a:noFill/>
          </a:ln>
        </p:spPr>
      </p:pic>
      <p:pic>
        <p:nvPicPr>
          <p:cNvPr id="1038" name="Google Shape;1038;p96"/>
          <p:cNvPicPr preferRelativeResize="0"/>
          <p:nvPr/>
        </p:nvPicPr>
        <p:blipFill rotWithShape="1">
          <a:blip r:embed="rId4">
            <a:alphaModFix/>
          </a:blip>
          <a:srcRect/>
          <a:stretch/>
        </p:blipFill>
        <p:spPr>
          <a:xfrm>
            <a:off x="215325" y="785100"/>
            <a:ext cx="5700201" cy="5857099"/>
          </a:xfrm>
          <a:prstGeom prst="rect">
            <a:avLst/>
          </a:prstGeom>
          <a:noFill/>
          <a:ln>
            <a:noFill/>
          </a:ln>
        </p:spPr>
      </p:pic>
      <p:sp>
        <p:nvSpPr>
          <p:cNvPr id="1039" name="Google Shape;1039;p96"/>
          <p:cNvSpPr/>
          <p:nvPr/>
        </p:nvSpPr>
        <p:spPr>
          <a:xfrm>
            <a:off x="3349690" y="2367000"/>
            <a:ext cx="2965385" cy="2124000"/>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ea typeface="Arial"/>
                <a:cs typeface="Arial"/>
                <a:sym typeface="Arial"/>
              </a:rPr>
              <a:t>Most of us know the codes here as we all have copies. We would like to discuss the model used and the hyperparameters that we altered to get the best results.</a:t>
            </a:r>
            <a:endParaRPr sz="1400" b="0" i="0" u="none" strike="noStrike" cap="none" dirty="0">
              <a:solidFill>
                <a:srgbClr val="000000"/>
              </a:solidFill>
              <a:ea typeface="Arial"/>
              <a:cs typeface="Arial"/>
              <a:sym typeface="Arial"/>
            </a:endParaRPr>
          </a:p>
        </p:txBody>
      </p:sp>
      <p:sp>
        <p:nvSpPr>
          <p:cNvPr id="1040" name="Google Shape;1040;p96"/>
          <p:cNvSpPr/>
          <p:nvPr/>
        </p:nvSpPr>
        <p:spPr>
          <a:xfrm>
            <a:off x="84250" y="4607900"/>
            <a:ext cx="4600500" cy="865800"/>
          </a:xfrm>
          <a:prstGeom prst="roundRect">
            <a:avLst>
              <a:gd name="adj" fmla="val 16667"/>
            </a:avLst>
          </a:prstGeom>
          <a:noFill/>
          <a:ln w="571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96"/>
          <p:cNvSpPr txBox="1">
            <a:spLocks noGrp="1"/>
          </p:cNvSpPr>
          <p:nvPr>
            <p:ph type="title"/>
          </p:nvPr>
        </p:nvSpPr>
        <p:spPr>
          <a:xfrm>
            <a:off x="533854" y="-21486"/>
            <a:ext cx="11658146" cy="785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4000"/>
              <a:buFont typeface="Arial"/>
              <a:buNone/>
            </a:pPr>
            <a:r>
              <a:rPr lang="en-US" b="1" dirty="0"/>
              <a:t>Tuning and testing </a:t>
            </a:r>
            <a:br>
              <a:rPr lang="en-US" b="1" dirty="0"/>
            </a:br>
            <a:r>
              <a:rPr lang="en-US" b="1" dirty="0"/>
              <a:t>the deep learning Prediction model </a:t>
            </a:r>
            <a:endParaRPr b="1" dirty="0"/>
          </a:p>
        </p:txBody>
      </p:sp>
      <p:sp>
        <p:nvSpPr>
          <p:cNvPr id="1035" name="Google Shape;1035;p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52</a:t>
            </a:fld>
            <a:endParaRPr/>
          </a:p>
        </p:txBody>
      </p:sp>
      <p:sp>
        <p:nvSpPr>
          <p:cNvPr id="1036" name="Google Shape;1036;p96"/>
          <p:cNvSpPr txBox="1"/>
          <p:nvPr/>
        </p:nvSpPr>
        <p:spPr>
          <a:xfrm>
            <a:off x="548640" y="1184366"/>
            <a:ext cx="74109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E804438-F650-3AFF-D5C5-299137655F42}"/>
              </a:ext>
            </a:extLst>
          </p:cNvPr>
          <p:cNvSpPr txBox="1"/>
          <p:nvPr/>
        </p:nvSpPr>
        <p:spPr>
          <a:xfrm>
            <a:off x="533854" y="1184366"/>
            <a:ext cx="8626330" cy="5355312"/>
          </a:xfrm>
          <a:prstGeom prst="rect">
            <a:avLst/>
          </a:prstGeom>
          <a:noFill/>
        </p:spPr>
        <p:txBody>
          <a:bodyPr wrap="square" rtlCol="0">
            <a:spAutoFit/>
          </a:bodyPr>
          <a:lstStyle/>
          <a:p>
            <a:r>
              <a:rPr lang="en-US" dirty="0">
                <a:solidFill>
                  <a:srgbClr val="FF0000"/>
                </a:solidFill>
              </a:rPr>
              <a:t>Line 1: model = </a:t>
            </a:r>
            <a:r>
              <a:rPr lang="en-US" dirty="0" err="1">
                <a:solidFill>
                  <a:srgbClr val="FF0000"/>
                </a:solidFill>
              </a:rPr>
              <a:t>tf.keras.Sequential</a:t>
            </a:r>
            <a:r>
              <a:rPr lang="en-US" dirty="0">
                <a:solidFill>
                  <a:srgbClr val="FF0000"/>
                </a:solidFill>
              </a:rPr>
              <a:t>()</a:t>
            </a:r>
          </a:p>
          <a:p>
            <a:endParaRPr lang="en-US" dirty="0"/>
          </a:p>
          <a:p>
            <a:r>
              <a:rPr lang="en-SG" dirty="0"/>
              <a:t>Model accesses Sequential mode inside </a:t>
            </a:r>
            <a:r>
              <a:rPr lang="en-SG" dirty="0" err="1"/>
              <a:t>Keras</a:t>
            </a:r>
            <a:r>
              <a:rPr lang="en-SG" dirty="0"/>
              <a:t> library bundled within TensorFlow. </a:t>
            </a:r>
          </a:p>
          <a:p>
            <a:pPr marL="285750" indent="-285750">
              <a:buFont typeface="Arial" panose="020B0604020202020204" pitchFamily="34" charset="0"/>
              <a:buChar char="•"/>
            </a:pPr>
            <a:r>
              <a:rPr lang="en-SG" dirty="0"/>
              <a:t>TensorFlow is a free and open-source software library used for creating neural networks and deep learning models.  </a:t>
            </a:r>
          </a:p>
          <a:p>
            <a:pPr marL="285750" indent="-285750">
              <a:buFont typeface="Arial" panose="020B0604020202020204" pitchFamily="34" charset="0"/>
              <a:buChar char="•"/>
            </a:pPr>
            <a:r>
              <a:rPr lang="en-SG" dirty="0" err="1"/>
              <a:t>Keras</a:t>
            </a:r>
            <a:r>
              <a:rPr lang="en-SG" dirty="0"/>
              <a:t> is an open-source high level software library that provides a Python interface for artificial neural networks like TensorFlow.  It represents the actual neural network development and provides 2 modes (</a:t>
            </a:r>
            <a:r>
              <a:rPr lang="en-SG" dirty="0" err="1"/>
              <a:t>i</a:t>
            </a:r>
            <a:r>
              <a:rPr lang="en-SG" dirty="0"/>
              <a:t>) Sequential mode and (ii) Functional mode.</a:t>
            </a:r>
          </a:p>
          <a:p>
            <a:pPr marL="285750" indent="-285750">
              <a:buFont typeface="Arial" panose="020B0604020202020204" pitchFamily="34" charset="0"/>
              <a:buChar char="•"/>
            </a:pPr>
            <a:endParaRPr lang="en-SG" dirty="0"/>
          </a:p>
          <a:p>
            <a:pPr marL="742950" lvl="1" indent="-285750">
              <a:buFont typeface="Arial" panose="020B0604020202020204" pitchFamily="34" charset="0"/>
              <a:buChar char="•"/>
            </a:pPr>
            <a:r>
              <a:rPr lang="en-SG" dirty="0"/>
              <a:t>The Sequential mode is simple and easy to use as it arranges the layers in a linear stack of layers and is used to create models layer-by-layer. Data flows from one layer to another layer in a given order until the data finally reaches the output layer</a:t>
            </a:r>
          </a:p>
          <a:p>
            <a:pPr marL="742950" lvl="1" indent="-285750">
              <a:buFont typeface="Arial" panose="020B0604020202020204" pitchFamily="34" charset="0"/>
              <a:buChar char="•"/>
            </a:pPr>
            <a:r>
              <a:rPr lang="en-SG" dirty="0"/>
              <a:t>The Functional mode is used to create more complex models where it allows multiple input and outputs that share layers. </a:t>
            </a:r>
            <a:r>
              <a:rPr lang="en-SG" dirty="0" err="1"/>
              <a:t>Eg</a:t>
            </a:r>
            <a:r>
              <a:rPr lang="en-SG" dirty="0"/>
              <a:t>, branching off main branch and have child nodes.  </a:t>
            </a:r>
          </a:p>
          <a:p>
            <a:pPr marL="742950" lvl="1" indent="-285750">
              <a:buFont typeface="Arial" panose="020B0604020202020204" pitchFamily="34" charset="0"/>
              <a:buChar char="•"/>
            </a:pPr>
            <a:r>
              <a:rPr lang="en-SG" dirty="0"/>
              <a:t>For our business outcome, it is a simple binary classification model. Hence, the sequential mode is chosen</a:t>
            </a:r>
          </a:p>
        </p:txBody>
      </p:sp>
      <p:pic>
        <p:nvPicPr>
          <p:cNvPr id="5" name="Picture 4" descr="Chart&#10;&#10;Description automatically generated with medium confidence">
            <a:extLst>
              <a:ext uri="{FF2B5EF4-FFF2-40B4-BE49-F238E27FC236}">
                <a16:creationId xmlns:a16="http://schemas.microsoft.com/office/drawing/2014/main" id="{3FC1C214-0745-1670-79D6-7DD3C4D8E0B5}"/>
              </a:ext>
            </a:extLst>
          </p:cNvPr>
          <p:cNvPicPr>
            <a:picLocks noChangeAspect="1"/>
          </p:cNvPicPr>
          <p:nvPr/>
        </p:nvPicPr>
        <p:blipFill rotWithShape="1">
          <a:blip r:embed="rId3"/>
          <a:srcRect r="43749"/>
          <a:stretch/>
        </p:blipFill>
        <p:spPr>
          <a:xfrm>
            <a:off x="9365985" y="1626499"/>
            <a:ext cx="2743200" cy="2543900"/>
          </a:xfrm>
          <a:prstGeom prst="rect">
            <a:avLst/>
          </a:prstGeom>
        </p:spPr>
      </p:pic>
      <p:pic>
        <p:nvPicPr>
          <p:cNvPr id="4" name="Picture 3">
            <a:extLst>
              <a:ext uri="{FF2B5EF4-FFF2-40B4-BE49-F238E27FC236}">
                <a16:creationId xmlns:a16="http://schemas.microsoft.com/office/drawing/2014/main" id="{2D882C76-33F9-ADC9-B4D8-5582B8294974}"/>
              </a:ext>
            </a:extLst>
          </p:cNvPr>
          <p:cNvPicPr>
            <a:picLocks noChangeAspect="1"/>
          </p:cNvPicPr>
          <p:nvPr/>
        </p:nvPicPr>
        <p:blipFill>
          <a:blip r:embed="rId4"/>
          <a:stretch>
            <a:fillRect/>
          </a:stretch>
        </p:blipFill>
        <p:spPr>
          <a:xfrm>
            <a:off x="9428406" y="1751814"/>
            <a:ext cx="627697" cy="642914"/>
          </a:xfrm>
          <a:prstGeom prst="rect">
            <a:avLst/>
          </a:prstGeom>
        </p:spPr>
      </p:pic>
      <p:pic>
        <p:nvPicPr>
          <p:cNvPr id="6" name="Picture 5">
            <a:extLst>
              <a:ext uri="{FF2B5EF4-FFF2-40B4-BE49-F238E27FC236}">
                <a16:creationId xmlns:a16="http://schemas.microsoft.com/office/drawing/2014/main" id="{A06411B7-C5B7-8295-9D04-A45337AB59B5}"/>
              </a:ext>
            </a:extLst>
          </p:cNvPr>
          <p:cNvPicPr>
            <a:picLocks noChangeAspect="1"/>
          </p:cNvPicPr>
          <p:nvPr/>
        </p:nvPicPr>
        <p:blipFill>
          <a:blip r:embed="rId5"/>
          <a:stretch>
            <a:fillRect/>
          </a:stretch>
        </p:blipFill>
        <p:spPr>
          <a:xfrm>
            <a:off x="9365985" y="2613727"/>
            <a:ext cx="909381" cy="507445"/>
          </a:xfrm>
          <a:prstGeom prst="rect">
            <a:avLst/>
          </a:prstGeom>
        </p:spPr>
      </p:pic>
    </p:spTree>
    <p:extLst>
      <p:ext uri="{BB962C8B-B14F-4D97-AF65-F5344CB8AC3E}">
        <p14:creationId xmlns:p14="http://schemas.microsoft.com/office/powerpoint/2010/main" val="2622258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5" name="Google Shape;1035;p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53</a:t>
            </a:fld>
            <a:endParaRPr/>
          </a:p>
        </p:txBody>
      </p:sp>
      <p:sp>
        <p:nvSpPr>
          <p:cNvPr id="1036" name="Google Shape;1036;p96"/>
          <p:cNvSpPr txBox="1"/>
          <p:nvPr/>
        </p:nvSpPr>
        <p:spPr>
          <a:xfrm>
            <a:off x="548640" y="1184366"/>
            <a:ext cx="74109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E804438-F650-3AFF-D5C5-299137655F42}"/>
              </a:ext>
            </a:extLst>
          </p:cNvPr>
          <p:cNvSpPr txBox="1"/>
          <p:nvPr/>
        </p:nvSpPr>
        <p:spPr>
          <a:xfrm>
            <a:off x="544805" y="947190"/>
            <a:ext cx="7385095" cy="5416868"/>
          </a:xfrm>
          <a:prstGeom prst="rect">
            <a:avLst/>
          </a:prstGeom>
          <a:noFill/>
        </p:spPr>
        <p:txBody>
          <a:bodyPr wrap="square" rtlCol="0">
            <a:spAutoFit/>
          </a:bodyPr>
          <a:lstStyle/>
          <a:p>
            <a:pPr>
              <a:spcAft>
                <a:spcPts val="600"/>
              </a:spcAft>
            </a:pPr>
            <a:r>
              <a:rPr lang="en-US" dirty="0">
                <a:solidFill>
                  <a:srgbClr val="FF0000"/>
                </a:solidFill>
              </a:rPr>
              <a:t>Line 2: </a:t>
            </a:r>
            <a:r>
              <a:rPr lang="en-US" dirty="0" err="1">
                <a:solidFill>
                  <a:srgbClr val="FF0000"/>
                </a:solidFill>
              </a:rPr>
              <a:t>model.add</a:t>
            </a:r>
            <a:r>
              <a:rPr lang="en-US" dirty="0">
                <a:solidFill>
                  <a:srgbClr val="FF0000"/>
                </a:solidFill>
              </a:rPr>
              <a:t>(Conv2D(filters=32, </a:t>
            </a:r>
            <a:r>
              <a:rPr lang="en-US" dirty="0" err="1">
                <a:solidFill>
                  <a:srgbClr val="FF0000"/>
                </a:solidFill>
              </a:rPr>
              <a:t>kernel_size</a:t>
            </a:r>
            <a:r>
              <a:rPr lang="en-US" dirty="0">
                <a:solidFill>
                  <a:srgbClr val="FF0000"/>
                </a:solidFill>
              </a:rPr>
              <a:t>=(3), </a:t>
            </a:r>
            <a:r>
              <a:rPr lang="en-US" dirty="0" err="1">
                <a:solidFill>
                  <a:srgbClr val="FF0000"/>
                </a:solidFill>
              </a:rPr>
              <a:t>input_shape</a:t>
            </a:r>
            <a:r>
              <a:rPr lang="en-US" dirty="0">
                <a:solidFill>
                  <a:srgbClr val="FF0000"/>
                </a:solidFill>
              </a:rPr>
              <a:t>=(32,32,3)))</a:t>
            </a:r>
          </a:p>
          <a:p>
            <a:pPr marL="285750" indent="-285750">
              <a:spcAft>
                <a:spcPts val="600"/>
              </a:spcAft>
              <a:buFont typeface="Arial" panose="020B0604020202020204" pitchFamily="34" charset="0"/>
              <a:buChar char="•"/>
            </a:pPr>
            <a:r>
              <a:rPr lang="en-US" sz="1800" dirty="0"/>
              <a:t>In Line 2, “</a:t>
            </a:r>
            <a:r>
              <a:rPr lang="en-US" sz="1800" dirty="0" err="1"/>
              <a:t>Model.add</a:t>
            </a:r>
            <a:r>
              <a:rPr lang="en-US" dirty="0"/>
              <a:t>” adds an input layer to the model as the model needs to know what input shape it should expect</a:t>
            </a:r>
            <a:endParaRPr lang="en-US" sz="1800" dirty="0"/>
          </a:p>
          <a:p>
            <a:pPr marL="285750" indent="-285750">
              <a:spcAft>
                <a:spcPts val="600"/>
              </a:spcAft>
              <a:buFont typeface="Arial" panose="020B0604020202020204" pitchFamily="34" charset="0"/>
              <a:buChar char="•"/>
            </a:pPr>
            <a:r>
              <a:rPr lang="en-US" sz="1800" dirty="0"/>
              <a:t>“Conv2D” creates a 2D convoluted layer to extract fundamental features of the image for the CNN to process</a:t>
            </a:r>
          </a:p>
          <a:p>
            <a:pPr marL="285750" indent="-285750">
              <a:spcAft>
                <a:spcPts val="600"/>
              </a:spcAft>
              <a:buSzPct val="91503"/>
              <a:buFont typeface="Arial" panose="020B0604020202020204" pitchFamily="34" charset="0"/>
              <a:buChar char="•"/>
            </a:pPr>
            <a:r>
              <a:rPr lang="en-US" dirty="0"/>
              <a:t>“filters” are the number of Convolutional filters in that layer. </a:t>
            </a:r>
            <a:r>
              <a:rPr lang="en-US" dirty="0" err="1"/>
              <a:t>ie</a:t>
            </a:r>
            <a:r>
              <a:rPr lang="en-US" dirty="0"/>
              <a:t> 32 features in this case</a:t>
            </a:r>
          </a:p>
          <a:p>
            <a:pPr marL="285750" indent="-285750">
              <a:spcAft>
                <a:spcPts val="600"/>
              </a:spcAft>
              <a:buSzPct val="91503"/>
              <a:buFont typeface="Arial" panose="020B0604020202020204" pitchFamily="34" charset="0"/>
              <a:buChar char="•"/>
            </a:pPr>
            <a:r>
              <a:rPr lang="en-US" dirty="0"/>
              <a:t>“</a:t>
            </a:r>
            <a:r>
              <a:rPr lang="en-US" dirty="0" err="1"/>
              <a:t>kernel_size</a:t>
            </a:r>
            <a:r>
              <a:rPr lang="en-US" dirty="0"/>
              <a:t>” specifies the height and width of the 2D convolution window the size of image used as features </a:t>
            </a:r>
            <a:r>
              <a:rPr lang="en-US" dirty="0" err="1"/>
              <a:t>ie</a:t>
            </a:r>
            <a:r>
              <a:rPr lang="en-US" dirty="0"/>
              <a:t> 3x3 in this case</a:t>
            </a:r>
          </a:p>
          <a:p>
            <a:pPr marL="285750" lvl="0" indent="-285750" algn="l" rtl="0">
              <a:spcAft>
                <a:spcPts val="600"/>
              </a:spcAft>
              <a:buSzPct val="91503"/>
              <a:buFont typeface="Arial" panose="020B0604020202020204" pitchFamily="34" charset="0"/>
              <a:buChar char="•"/>
            </a:pPr>
            <a:r>
              <a:rPr lang="en-US" sz="1800" dirty="0"/>
              <a:t>“</a:t>
            </a:r>
            <a:r>
              <a:rPr lang="en-US" sz="1800" dirty="0" err="1"/>
              <a:t>input_shape</a:t>
            </a:r>
            <a:r>
              <a:rPr lang="en-US" sz="1800" dirty="0"/>
              <a:t>” defines the size of the images </a:t>
            </a:r>
            <a:r>
              <a:rPr lang="en-US" sz="1800" dirty="0" err="1"/>
              <a:t>ie</a:t>
            </a:r>
            <a:r>
              <a:rPr lang="en-US" sz="1800" dirty="0"/>
              <a:t> (32 pixels x 32 pixels x 3 [RGB])</a:t>
            </a:r>
          </a:p>
          <a:p>
            <a:pPr>
              <a:spcAft>
                <a:spcPts val="600"/>
              </a:spcAft>
            </a:pPr>
            <a:endParaRPr lang="en-US" sz="1800" dirty="0"/>
          </a:p>
          <a:p>
            <a:pPr>
              <a:spcAft>
                <a:spcPts val="600"/>
              </a:spcAft>
            </a:pPr>
            <a:r>
              <a:rPr lang="en-US" sz="1800" dirty="0"/>
              <a:t>The final numbers for the above hyperparameters were obtained through a series of model testing that gave the highest accuracy subject to memory constraints.</a:t>
            </a:r>
          </a:p>
          <a:p>
            <a:endParaRPr lang="en-US" dirty="0"/>
          </a:p>
        </p:txBody>
      </p:sp>
      <p:grpSp>
        <p:nvGrpSpPr>
          <p:cNvPr id="8" name="Google Shape;1061;p98">
            <a:extLst>
              <a:ext uri="{FF2B5EF4-FFF2-40B4-BE49-F238E27FC236}">
                <a16:creationId xmlns:a16="http://schemas.microsoft.com/office/drawing/2014/main" id="{6E83B01D-FA09-25D2-373C-31267D31F96C}"/>
              </a:ext>
            </a:extLst>
          </p:cNvPr>
          <p:cNvGrpSpPr/>
          <p:nvPr/>
        </p:nvGrpSpPr>
        <p:grpSpPr>
          <a:xfrm>
            <a:off x="8138046" y="749172"/>
            <a:ext cx="3811500" cy="2643900"/>
            <a:chOff x="324350" y="3925575"/>
            <a:chExt cx="3811500" cy="2643900"/>
          </a:xfrm>
        </p:grpSpPr>
        <p:sp>
          <p:nvSpPr>
            <p:cNvPr id="9" name="Google Shape;1062;p98">
              <a:extLst>
                <a:ext uri="{FF2B5EF4-FFF2-40B4-BE49-F238E27FC236}">
                  <a16:creationId xmlns:a16="http://schemas.microsoft.com/office/drawing/2014/main" id="{7A61EFE9-4A38-63C5-7ED4-2D32CF016536}"/>
                </a:ext>
              </a:extLst>
            </p:cNvPr>
            <p:cNvSpPr/>
            <p:nvPr/>
          </p:nvSpPr>
          <p:spPr>
            <a:xfrm>
              <a:off x="324350" y="3925575"/>
              <a:ext cx="3811500" cy="2643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63;p98">
              <a:extLst>
                <a:ext uri="{FF2B5EF4-FFF2-40B4-BE49-F238E27FC236}">
                  <a16:creationId xmlns:a16="http://schemas.microsoft.com/office/drawing/2014/main" id="{4AC527AE-CCB1-DBF0-3407-98C2DFC3A510}"/>
                </a:ext>
              </a:extLst>
            </p:cNvPr>
            <p:cNvSpPr txBox="1"/>
            <p:nvPr/>
          </p:nvSpPr>
          <p:spPr>
            <a:xfrm>
              <a:off x="460630" y="5904464"/>
              <a:ext cx="1259064"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Input Shape </a:t>
              </a: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(32,32,3)</a:t>
              </a:r>
              <a:endParaRPr sz="1400" b="1" i="0" u="none" strike="noStrike" cap="none" dirty="0">
                <a:solidFill>
                  <a:srgbClr val="000000"/>
                </a:solidFill>
                <a:latin typeface="Arial"/>
                <a:ea typeface="Arial"/>
                <a:cs typeface="Arial"/>
                <a:sym typeface="Arial"/>
              </a:endParaRPr>
            </a:p>
          </p:txBody>
        </p:sp>
      </p:grpSp>
      <p:pic>
        <p:nvPicPr>
          <p:cNvPr id="11" name="Google Shape;1066;p98">
            <a:extLst>
              <a:ext uri="{FF2B5EF4-FFF2-40B4-BE49-F238E27FC236}">
                <a16:creationId xmlns:a16="http://schemas.microsoft.com/office/drawing/2014/main" id="{69F7498E-34BB-2AA7-28F0-7BF03AC39397}"/>
              </a:ext>
            </a:extLst>
          </p:cNvPr>
          <p:cNvPicPr preferRelativeResize="0"/>
          <p:nvPr/>
        </p:nvPicPr>
        <p:blipFill rotWithShape="1">
          <a:blip r:embed="rId3">
            <a:alphaModFix/>
          </a:blip>
          <a:srcRect/>
          <a:stretch/>
        </p:blipFill>
        <p:spPr>
          <a:xfrm>
            <a:off x="8399546" y="1320609"/>
            <a:ext cx="3205575" cy="1973488"/>
          </a:xfrm>
          <a:prstGeom prst="rect">
            <a:avLst/>
          </a:prstGeom>
          <a:noFill/>
          <a:ln>
            <a:noFill/>
          </a:ln>
        </p:spPr>
      </p:pic>
      <p:sp>
        <p:nvSpPr>
          <p:cNvPr id="12" name="Google Shape;1063;p98">
            <a:extLst>
              <a:ext uri="{FF2B5EF4-FFF2-40B4-BE49-F238E27FC236}">
                <a16:creationId xmlns:a16="http://schemas.microsoft.com/office/drawing/2014/main" id="{5810E215-93FA-3D22-B945-8895D47EB627}"/>
              </a:ext>
            </a:extLst>
          </p:cNvPr>
          <p:cNvSpPr txBox="1"/>
          <p:nvPr/>
        </p:nvSpPr>
        <p:spPr>
          <a:xfrm>
            <a:off x="10353874" y="2813477"/>
            <a:ext cx="1423459" cy="61552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dirty="0">
                <a:solidFill>
                  <a:srgbClr val="000000"/>
                </a:solidFill>
                <a:latin typeface="Arial"/>
                <a:ea typeface="Arial"/>
                <a:cs typeface="Arial"/>
                <a:sym typeface="Arial"/>
              </a:rPr>
              <a:t>Convolutional Layer</a:t>
            </a:r>
            <a:endParaRPr sz="1400" b="1" i="0" u="none" strike="noStrike" cap="none" dirty="0">
              <a:solidFill>
                <a:srgbClr val="000000"/>
              </a:solidFill>
              <a:latin typeface="Arial"/>
              <a:ea typeface="Arial"/>
              <a:cs typeface="Arial"/>
              <a:sym typeface="Arial"/>
            </a:endParaRPr>
          </a:p>
        </p:txBody>
      </p:sp>
      <p:sp>
        <p:nvSpPr>
          <p:cNvPr id="13" name="Google Shape;1063;p98">
            <a:extLst>
              <a:ext uri="{FF2B5EF4-FFF2-40B4-BE49-F238E27FC236}">
                <a16:creationId xmlns:a16="http://schemas.microsoft.com/office/drawing/2014/main" id="{370D7BF5-4704-4E17-B3F7-038741099653}"/>
              </a:ext>
            </a:extLst>
          </p:cNvPr>
          <p:cNvSpPr txBox="1"/>
          <p:nvPr/>
        </p:nvSpPr>
        <p:spPr>
          <a:xfrm>
            <a:off x="9647359" y="1148891"/>
            <a:ext cx="11877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Kernel Size</a:t>
            </a:r>
          </a:p>
          <a:p>
            <a:pPr marL="0" marR="0" lvl="0" indent="0" algn="ctr" rtl="0">
              <a:lnSpc>
                <a:spcPct val="100000"/>
              </a:lnSpc>
              <a:spcBef>
                <a:spcPts val="0"/>
              </a:spcBef>
              <a:spcAft>
                <a:spcPts val="0"/>
              </a:spcAft>
              <a:buClr>
                <a:srgbClr val="000000"/>
              </a:buClr>
              <a:buSzPts val="1400"/>
              <a:buFont typeface="Arial"/>
              <a:buNone/>
            </a:pPr>
            <a:r>
              <a:rPr lang="en-US" sz="1400" b="1" dirty="0">
                <a:solidFill>
                  <a:srgbClr val="000000"/>
                </a:solidFill>
                <a:latin typeface="Arial"/>
                <a:ea typeface="Arial"/>
                <a:cs typeface="Arial"/>
                <a:sym typeface="Arial"/>
              </a:rPr>
              <a:t>(3,3)</a:t>
            </a:r>
            <a:endParaRPr sz="1400" b="1" i="0" u="none" strike="noStrike" cap="none" dirty="0">
              <a:solidFill>
                <a:srgbClr val="000000"/>
              </a:solidFill>
              <a:latin typeface="Arial"/>
              <a:ea typeface="Arial"/>
              <a:cs typeface="Arial"/>
              <a:sym typeface="Arial"/>
            </a:endParaRPr>
          </a:p>
        </p:txBody>
      </p:sp>
      <p:pic>
        <p:nvPicPr>
          <p:cNvPr id="17" name="Picture 16">
            <a:extLst>
              <a:ext uri="{FF2B5EF4-FFF2-40B4-BE49-F238E27FC236}">
                <a16:creationId xmlns:a16="http://schemas.microsoft.com/office/drawing/2014/main" id="{5F4DA898-9758-E2BA-CAA6-6BFD31516B8B}"/>
              </a:ext>
            </a:extLst>
          </p:cNvPr>
          <p:cNvPicPr>
            <a:picLocks noChangeAspect="1"/>
          </p:cNvPicPr>
          <p:nvPr/>
        </p:nvPicPr>
        <p:blipFill>
          <a:blip r:embed="rId4"/>
          <a:stretch>
            <a:fillRect/>
          </a:stretch>
        </p:blipFill>
        <p:spPr>
          <a:xfrm>
            <a:off x="8351742" y="3464929"/>
            <a:ext cx="2674397" cy="3256521"/>
          </a:xfrm>
          <a:prstGeom prst="rect">
            <a:avLst/>
          </a:prstGeom>
        </p:spPr>
      </p:pic>
      <p:sp>
        <p:nvSpPr>
          <p:cNvPr id="5" name="Google Shape;1034;p96">
            <a:extLst>
              <a:ext uri="{FF2B5EF4-FFF2-40B4-BE49-F238E27FC236}">
                <a16:creationId xmlns:a16="http://schemas.microsoft.com/office/drawing/2014/main" id="{CAB8DD9C-D897-6367-8A26-8B5325478A3C}"/>
              </a:ext>
            </a:extLst>
          </p:cNvPr>
          <p:cNvSpPr txBox="1">
            <a:spLocks/>
          </p:cNvSpPr>
          <p:nvPr/>
        </p:nvSpPr>
        <p:spPr>
          <a:xfrm>
            <a:off x="533854" y="-21486"/>
            <a:ext cx="11658146" cy="785100"/>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0"/>
              </a:spcBef>
              <a:buClr>
                <a:schemeClr val="dk1"/>
              </a:buClr>
              <a:buSzPts val="4000"/>
              <a:buFont typeface="Arial"/>
              <a:buNone/>
            </a:pPr>
            <a:r>
              <a:rPr lang="en-US" b="1"/>
              <a:t>Tuning and testing </a:t>
            </a:r>
            <a:br>
              <a:rPr lang="en-US" b="1"/>
            </a:br>
            <a:r>
              <a:rPr lang="en-US" b="1"/>
              <a:t>the deep learning Prediction model </a:t>
            </a:r>
          </a:p>
        </p:txBody>
      </p:sp>
    </p:spTree>
    <p:extLst>
      <p:ext uri="{BB962C8B-B14F-4D97-AF65-F5344CB8AC3E}">
        <p14:creationId xmlns:p14="http://schemas.microsoft.com/office/powerpoint/2010/main" val="2348918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5" name="Google Shape;1035;p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54</a:t>
            </a:fld>
            <a:endParaRPr/>
          </a:p>
        </p:txBody>
      </p:sp>
      <p:sp>
        <p:nvSpPr>
          <p:cNvPr id="1036" name="Google Shape;1036;p96"/>
          <p:cNvSpPr txBox="1"/>
          <p:nvPr/>
        </p:nvSpPr>
        <p:spPr>
          <a:xfrm>
            <a:off x="548640" y="1184366"/>
            <a:ext cx="74109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E804438-F650-3AFF-D5C5-299137655F42}"/>
              </a:ext>
            </a:extLst>
          </p:cNvPr>
          <p:cNvSpPr txBox="1"/>
          <p:nvPr/>
        </p:nvSpPr>
        <p:spPr>
          <a:xfrm>
            <a:off x="559592" y="1067770"/>
            <a:ext cx="6814016" cy="5970865"/>
          </a:xfrm>
          <a:prstGeom prst="rect">
            <a:avLst/>
          </a:prstGeom>
          <a:noFill/>
        </p:spPr>
        <p:txBody>
          <a:bodyPr wrap="square" rtlCol="0">
            <a:spAutoFit/>
          </a:bodyPr>
          <a:lstStyle/>
          <a:p>
            <a:pPr>
              <a:spcAft>
                <a:spcPts val="600"/>
              </a:spcAft>
            </a:pPr>
            <a:r>
              <a:rPr lang="en-US" dirty="0">
                <a:solidFill>
                  <a:srgbClr val="FF0000"/>
                </a:solidFill>
              </a:rPr>
              <a:t>Line 3: </a:t>
            </a:r>
            <a:r>
              <a:rPr lang="en-US" dirty="0" err="1">
                <a:solidFill>
                  <a:srgbClr val="FF0000"/>
                </a:solidFill>
              </a:rPr>
              <a:t>model.add</a:t>
            </a:r>
            <a:r>
              <a:rPr lang="en-US" dirty="0">
                <a:solidFill>
                  <a:srgbClr val="FF0000"/>
                </a:solidFill>
              </a:rPr>
              <a:t>(Flatten(</a:t>
            </a:r>
            <a:r>
              <a:rPr lang="en-US" dirty="0" err="1">
                <a:solidFill>
                  <a:srgbClr val="FF0000"/>
                </a:solidFill>
              </a:rPr>
              <a:t>input_shape</a:t>
            </a:r>
            <a:r>
              <a:rPr lang="en-US" dirty="0">
                <a:solidFill>
                  <a:srgbClr val="FF0000"/>
                </a:solidFill>
              </a:rPr>
              <a:t>=(32,32)))</a:t>
            </a:r>
          </a:p>
          <a:p>
            <a:pPr marL="285750" indent="-285750">
              <a:spcAft>
                <a:spcPts val="600"/>
              </a:spcAft>
              <a:buFont typeface="Arial" panose="020B0604020202020204" pitchFamily="34" charset="0"/>
              <a:buChar char="•"/>
            </a:pPr>
            <a:r>
              <a:rPr lang="en-US" sz="1800" dirty="0"/>
              <a:t>In Line 3, “</a:t>
            </a:r>
            <a:r>
              <a:rPr lang="en-US" dirty="0" err="1"/>
              <a:t>m</a:t>
            </a:r>
            <a:r>
              <a:rPr lang="en-US" sz="1800" dirty="0" err="1"/>
              <a:t>odel.add</a:t>
            </a:r>
            <a:r>
              <a:rPr lang="en-US" dirty="0"/>
              <a:t>” adds a hidden layer to the model </a:t>
            </a:r>
          </a:p>
          <a:p>
            <a:pPr marL="285750" indent="-285750">
              <a:spcAft>
                <a:spcPts val="600"/>
              </a:spcAft>
              <a:buFont typeface="Arial" panose="020B0604020202020204" pitchFamily="34" charset="0"/>
              <a:buChar char="•"/>
            </a:pPr>
            <a:r>
              <a:rPr lang="en-US" sz="1800" dirty="0"/>
              <a:t>In this </a:t>
            </a:r>
            <a:r>
              <a:rPr lang="en-US" dirty="0"/>
              <a:t>hidden layer, the </a:t>
            </a:r>
            <a:r>
              <a:rPr lang="en-US" sz="1800" dirty="0"/>
              <a:t>“Flatten” function is an important function to deal with multi-dimensional inputs such as image datasets. It flattens them into a single dimension and pass the data into every single neuron of the model.</a:t>
            </a:r>
          </a:p>
          <a:p>
            <a:pPr>
              <a:spcAft>
                <a:spcPts val="600"/>
              </a:spcAft>
            </a:pPr>
            <a:endParaRPr lang="en-US" dirty="0">
              <a:solidFill>
                <a:srgbClr val="FF0000"/>
              </a:solidFill>
            </a:endParaRPr>
          </a:p>
          <a:p>
            <a:pPr>
              <a:spcAft>
                <a:spcPts val="600"/>
              </a:spcAft>
            </a:pPr>
            <a:r>
              <a:rPr lang="en-US" dirty="0">
                <a:solidFill>
                  <a:srgbClr val="FF0000"/>
                </a:solidFill>
              </a:rPr>
              <a:t>Line 4: </a:t>
            </a:r>
            <a:r>
              <a:rPr lang="en-US" dirty="0" err="1">
                <a:solidFill>
                  <a:srgbClr val="FF0000"/>
                </a:solidFill>
              </a:rPr>
              <a:t>model.add</a:t>
            </a:r>
            <a:r>
              <a:rPr lang="en-US" dirty="0">
                <a:solidFill>
                  <a:srgbClr val="FF0000"/>
                </a:solidFill>
              </a:rPr>
              <a:t>(Dense(128, activation=‘linear’))</a:t>
            </a:r>
          </a:p>
          <a:p>
            <a:pPr marL="285750" indent="-285750">
              <a:spcAft>
                <a:spcPts val="600"/>
              </a:spcAft>
              <a:buFont typeface="Arial" panose="020B0604020202020204" pitchFamily="34" charset="0"/>
              <a:buChar char="•"/>
            </a:pPr>
            <a:r>
              <a:rPr lang="en-US" dirty="0"/>
              <a:t>In Line 4, “</a:t>
            </a:r>
            <a:r>
              <a:rPr lang="en-US" dirty="0" err="1"/>
              <a:t>model.add</a:t>
            </a:r>
            <a:r>
              <a:rPr lang="en-US" dirty="0"/>
              <a:t>” adds a second hidden layer</a:t>
            </a:r>
          </a:p>
          <a:p>
            <a:pPr marL="285750" indent="-285750">
              <a:spcAft>
                <a:spcPts val="600"/>
              </a:spcAft>
              <a:buFont typeface="Arial" panose="020B0604020202020204" pitchFamily="34" charset="0"/>
              <a:buChar char="•"/>
            </a:pPr>
            <a:r>
              <a:rPr lang="en-US" dirty="0"/>
              <a:t>In this hidden layer, the “Dense” function (with 2 parameters) performs the calculations which lead to parameters that can be trained and updated with the help of backpropagation.  </a:t>
            </a:r>
          </a:p>
          <a:p>
            <a:pPr marL="285750" indent="-285750">
              <a:spcAft>
                <a:spcPts val="600"/>
              </a:spcAft>
              <a:buFont typeface="Arial" panose="020B0604020202020204" pitchFamily="34" charset="0"/>
              <a:buChar char="•"/>
            </a:pPr>
            <a:r>
              <a:rPr lang="en-US" dirty="0"/>
              <a:t>The first parameter “128” represents the output size of the layer which was selected because it provided the highest accuracy while being within the Heroku overall size limit.  One observation we had was that higher number of dense nodes will result in higher file sizes, slower training time but better accuracy</a:t>
            </a:r>
          </a:p>
          <a:p>
            <a:pPr>
              <a:spcAft>
                <a:spcPts val="600"/>
              </a:spcAft>
            </a:pPr>
            <a:endParaRPr lang="en-US" dirty="0"/>
          </a:p>
        </p:txBody>
      </p:sp>
      <p:pic>
        <p:nvPicPr>
          <p:cNvPr id="6" name="Picture 5">
            <a:extLst>
              <a:ext uri="{FF2B5EF4-FFF2-40B4-BE49-F238E27FC236}">
                <a16:creationId xmlns:a16="http://schemas.microsoft.com/office/drawing/2014/main" id="{A4D91AFD-412A-BE34-A14F-5A15D3235F4F}"/>
              </a:ext>
            </a:extLst>
          </p:cNvPr>
          <p:cNvPicPr>
            <a:picLocks noChangeAspect="1"/>
          </p:cNvPicPr>
          <p:nvPr/>
        </p:nvPicPr>
        <p:blipFill>
          <a:blip r:embed="rId3"/>
          <a:stretch>
            <a:fillRect/>
          </a:stretch>
        </p:blipFill>
        <p:spPr>
          <a:xfrm>
            <a:off x="9324557" y="4376480"/>
            <a:ext cx="2734060" cy="1675714"/>
          </a:xfrm>
          <a:prstGeom prst="rect">
            <a:avLst/>
          </a:prstGeom>
        </p:spPr>
      </p:pic>
      <p:grpSp>
        <p:nvGrpSpPr>
          <p:cNvPr id="10" name="Group 9">
            <a:extLst>
              <a:ext uri="{FF2B5EF4-FFF2-40B4-BE49-F238E27FC236}">
                <a16:creationId xmlns:a16="http://schemas.microsoft.com/office/drawing/2014/main" id="{5C2D2391-1EEA-9E76-310A-924300809699}"/>
              </a:ext>
            </a:extLst>
          </p:cNvPr>
          <p:cNvGrpSpPr/>
          <p:nvPr/>
        </p:nvGrpSpPr>
        <p:grpSpPr>
          <a:xfrm>
            <a:off x="7484064" y="897210"/>
            <a:ext cx="4574553" cy="2218128"/>
            <a:chOff x="6973013" y="1670293"/>
            <a:chExt cx="5508002" cy="2672726"/>
          </a:xfrm>
        </p:grpSpPr>
        <p:pic>
          <p:nvPicPr>
            <p:cNvPr id="7" name="Google Shape;1076;p99">
              <a:extLst>
                <a:ext uri="{FF2B5EF4-FFF2-40B4-BE49-F238E27FC236}">
                  <a16:creationId xmlns:a16="http://schemas.microsoft.com/office/drawing/2014/main" id="{AFD397C0-F829-2D4C-B57F-002C73D270C2}"/>
                </a:ext>
              </a:extLst>
            </p:cNvPr>
            <p:cNvPicPr preferRelativeResize="0"/>
            <p:nvPr/>
          </p:nvPicPr>
          <p:blipFill rotWithShape="1">
            <a:blip r:embed="rId4">
              <a:alphaModFix/>
            </a:blip>
            <a:srcRect l="53222"/>
            <a:stretch/>
          </p:blipFill>
          <p:spPr>
            <a:xfrm>
              <a:off x="9411643" y="1670293"/>
              <a:ext cx="3069372" cy="2672725"/>
            </a:xfrm>
            <a:prstGeom prst="rect">
              <a:avLst/>
            </a:prstGeom>
            <a:noFill/>
            <a:ln>
              <a:noFill/>
            </a:ln>
          </p:spPr>
        </p:pic>
        <p:pic>
          <p:nvPicPr>
            <p:cNvPr id="9" name="Google Shape;1076;p99">
              <a:extLst>
                <a:ext uri="{FF2B5EF4-FFF2-40B4-BE49-F238E27FC236}">
                  <a16:creationId xmlns:a16="http://schemas.microsoft.com/office/drawing/2014/main" id="{39B44C27-254D-2519-E2ED-8C007C9F24AE}"/>
                </a:ext>
              </a:extLst>
            </p:cNvPr>
            <p:cNvPicPr preferRelativeResize="0"/>
            <p:nvPr/>
          </p:nvPicPr>
          <p:blipFill rotWithShape="1">
            <a:blip r:embed="rId4">
              <a:alphaModFix/>
            </a:blip>
            <a:srcRect r="61509"/>
            <a:stretch/>
          </p:blipFill>
          <p:spPr>
            <a:xfrm>
              <a:off x="6973013" y="1670294"/>
              <a:ext cx="2525591" cy="2672725"/>
            </a:xfrm>
            <a:prstGeom prst="rect">
              <a:avLst/>
            </a:prstGeom>
            <a:noFill/>
            <a:ln>
              <a:noFill/>
            </a:ln>
          </p:spPr>
        </p:pic>
      </p:grpSp>
      <p:sp>
        <p:nvSpPr>
          <p:cNvPr id="12" name="Google Shape;1077;p99">
            <a:extLst>
              <a:ext uri="{FF2B5EF4-FFF2-40B4-BE49-F238E27FC236}">
                <a16:creationId xmlns:a16="http://schemas.microsoft.com/office/drawing/2014/main" id="{39A877E4-529E-310D-6B85-B7287632BA1B}"/>
              </a:ext>
            </a:extLst>
          </p:cNvPr>
          <p:cNvSpPr txBox="1"/>
          <p:nvPr/>
        </p:nvSpPr>
        <p:spPr>
          <a:xfrm>
            <a:off x="10232517" y="3019293"/>
            <a:ext cx="182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DENSE LAYER</a:t>
            </a:r>
            <a:endParaRPr sz="1400" b="1" i="0" u="none" strike="noStrike" cap="none" dirty="0">
              <a:solidFill>
                <a:srgbClr val="000000"/>
              </a:solidFill>
              <a:latin typeface="Arial"/>
              <a:ea typeface="Arial"/>
              <a:cs typeface="Arial"/>
              <a:sym typeface="Arial"/>
            </a:endParaRPr>
          </a:p>
        </p:txBody>
      </p:sp>
      <p:sp>
        <p:nvSpPr>
          <p:cNvPr id="15" name="Google Shape;1034;p96">
            <a:extLst>
              <a:ext uri="{FF2B5EF4-FFF2-40B4-BE49-F238E27FC236}">
                <a16:creationId xmlns:a16="http://schemas.microsoft.com/office/drawing/2014/main" id="{67DAEA15-4808-086E-56D5-E85C65D34B8C}"/>
              </a:ext>
            </a:extLst>
          </p:cNvPr>
          <p:cNvSpPr txBox="1">
            <a:spLocks/>
          </p:cNvSpPr>
          <p:nvPr/>
        </p:nvSpPr>
        <p:spPr>
          <a:xfrm>
            <a:off x="533854" y="-21486"/>
            <a:ext cx="11658146" cy="785100"/>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0"/>
              </a:spcBef>
              <a:buClr>
                <a:schemeClr val="dk1"/>
              </a:buClr>
              <a:buSzPts val="4000"/>
              <a:buFont typeface="Arial"/>
              <a:buNone/>
            </a:pPr>
            <a:r>
              <a:rPr lang="en-US" b="1"/>
              <a:t>Tuning and testing </a:t>
            </a:r>
            <a:br>
              <a:rPr lang="en-US" b="1"/>
            </a:br>
            <a:r>
              <a:rPr lang="en-US" b="1"/>
              <a:t>the deep learning Prediction model </a:t>
            </a:r>
          </a:p>
        </p:txBody>
      </p:sp>
    </p:spTree>
    <p:extLst>
      <p:ext uri="{BB962C8B-B14F-4D97-AF65-F5344CB8AC3E}">
        <p14:creationId xmlns:p14="http://schemas.microsoft.com/office/powerpoint/2010/main" val="2080487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5" name="Google Shape;1035;p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55</a:t>
            </a:fld>
            <a:endParaRPr/>
          </a:p>
        </p:txBody>
      </p:sp>
      <p:sp>
        <p:nvSpPr>
          <p:cNvPr id="1036" name="Google Shape;1036;p96"/>
          <p:cNvSpPr txBox="1"/>
          <p:nvPr/>
        </p:nvSpPr>
        <p:spPr>
          <a:xfrm>
            <a:off x="548640" y="1184366"/>
            <a:ext cx="74109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E804438-F650-3AFF-D5C5-299137655F42}"/>
              </a:ext>
            </a:extLst>
          </p:cNvPr>
          <p:cNvSpPr txBox="1"/>
          <p:nvPr/>
        </p:nvSpPr>
        <p:spPr>
          <a:xfrm>
            <a:off x="548640" y="1009249"/>
            <a:ext cx="7675649" cy="55399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then tried adding an additional hidden layer with another dense function to see if this </a:t>
            </a:r>
            <a:r>
              <a:rPr lang="en-US" sz="1800" dirty="0"/>
              <a:t>extra dense layer can improve the accuracy of the model. However, we found that this additional layer decreased the model accuracy for all the nodes from 64 to 2048.  Hence, we decided not to have this second dense layer in the model.</a:t>
            </a:r>
            <a:endParaRPr lang="en-US" dirty="0"/>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The second parameter “activation=‘linear’” controls how well the network model learns from the training dataset.  </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sz="1800" dirty="0"/>
              <a:t>An activation function is a function that is added into an artificial neural network in order to help the network learn complex patterns in the data. It takes in the output signal from the previous cell and converts it into some form that can be taken as input to the next cell.</a:t>
            </a:r>
          </a:p>
          <a:p>
            <a:pPr marL="285750" indent="-285750">
              <a:spcAft>
                <a:spcPts val="600"/>
              </a:spcAft>
              <a:buFont typeface="Arial" panose="020B0604020202020204" pitchFamily="34" charset="0"/>
              <a:buChar char="•"/>
            </a:pPr>
            <a:endParaRPr lang="en-US" sz="1800" dirty="0"/>
          </a:p>
          <a:p>
            <a:pPr marL="285750" indent="-285750">
              <a:spcAft>
                <a:spcPts val="600"/>
              </a:spcAft>
              <a:buFont typeface="Arial" panose="020B0604020202020204" pitchFamily="34" charset="0"/>
              <a:buChar char="•"/>
            </a:pPr>
            <a:r>
              <a:rPr lang="en-US" dirty="0"/>
              <a:t>We tried the other </a:t>
            </a:r>
            <a:r>
              <a:rPr lang="en-US" dirty="0" err="1"/>
              <a:t>keras</a:t>
            </a:r>
            <a:r>
              <a:rPr lang="en-US" dirty="0"/>
              <a:t> activation functions recommended from websites and blogs such as “</a:t>
            </a:r>
            <a:r>
              <a:rPr lang="en-US" dirty="0" err="1"/>
              <a:t>ReLu</a:t>
            </a:r>
            <a:r>
              <a:rPr lang="en-US" dirty="0"/>
              <a:t>, Sigmoid and Tanh. But it didn’t perform to our satisfaction. We then tried the functions in the table and selected linear because it gave the highest accuracy.</a:t>
            </a:r>
          </a:p>
        </p:txBody>
      </p:sp>
      <p:graphicFrame>
        <p:nvGraphicFramePr>
          <p:cNvPr id="4" name="Google Shape;1092;p100">
            <a:extLst>
              <a:ext uri="{FF2B5EF4-FFF2-40B4-BE49-F238E27FC236}">
                <a16:creationId xmlns:a16="http://schemas.microsoft.com/office/drawing/2014/main" id="{D37AE2B6-ACD9-0061-4E21-0428E37DCF53}"/>
              </a:ext>
            </a:extLst>
          </p:cNvPr>
          <p:cNvGraphicFramePr/>
          <p:nvPr/>
        </p:nvGraphicFramePr>
        <p:xfrm>
          <a:off x="8899726" y="371064"/>
          <a:ext cx="2895984" cy="4765263"/>
        </p:xfrm>
        <a:graphic>
          <a:graphicData uri="http://schemas.openxmlformats.org/drawingml/2006/table">
            <a:tbl>
              <a:tblPr>
                <a:noFill/>
              </a:tblPr>
              <a:tblGrid>
                <a:gridCol w="1447992">
                  <a:extLst>
                    <a:ext uri="{9D8B030D-6E8A-4147-A177-3AD203B41FA5}">
                      <a16:colId xmlns:a16="http://schemas.microsoft.com/office/drawing/2014/main" val="20000"/>
                    </a:ext>
                  </a:extLst>
                </a:gridCol>
                <a:gridCol w="1447992">
                  <a:extLst>
                    <a:ext uri="{9D8B030D-6E8A-4147-A177-3AD203B41FA5}">
                      <a16:colId xmlns:a16="http://schemas.microsoft.com/office/drawing/2014/main" val="20001"/>
                    </a:ext>
                  </a:extLst>
                </a:gridCol>
              </a:tblGrid>
              <a:tr h="635383">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Activation Function</a:t>
                      </a:r>
                      <a:endParaRPr sz="1400" u="none" strike="noStrike" cap="none" dirty="0"/>
                    </a:p>
                  </a:txBody>
                  <a:tcPr marL="91425" marR="91425" marT="91425" marB="91425">
                    <a:solidFill>
                      <a:srgbClr val="7DC7FE"/>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Accuracy</a:t>
                      </a:r>
                      <a:endParaRPr sz="1400" u="none" strike="noStrike" cap="none" dirty="0"/>
                    </a:p>
                  </a:txBody>
                  <a:tcPr marL="91425" marR="91425" marT="91425" marB="91425">
                    <a:solidFill>
                      <a:srgbClr val="7DC7FE"/>
                    </a:solidFill>
                  </a:tcPr>
                </a:tc>
                <a:extLst>
                  <a:ext uri="{0D108BD9-81ED-4DB2-BD59-A6C34878D82A}">
                    <a16:rowId xmlns:a16="http://schemas.microsoft.com/office/drawing/2014/main" val="10000"/>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ReLu</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88%</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1"/>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Elu</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87%</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2"/>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Exponential</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50%</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3"/>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Selu</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50%</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4"/>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Sigmoid</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54%</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5"/>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highlight>
                            <a:srgbClr val="FFFF00"/>
                          </a:highlight>
                        </a:rPr>
                        <a:t>Linear</a:t>
                      </a:r>
                      <a:endParaRPr sz="1400" u="none" strike="noStrike" cap="none">
                        <a:highlight>
                          <a:srgbClr val="FFFF00"/>
                        </a:highlight>
                      </a:endParaRPr>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highlight>
                            <a:srgbClr val="FFFF00"/>
                          </a:highlight>
                        </a:rPr>
                        <a:t>90%</a:t>
                      </a:r>
                      <a:endParaRPr sz="1400" u="none" strike="noStrike" cap="none">
                        <a:highlight>
                          <a:srgbClr val="FFFF00"/>
                        </a:highlight>
                      </a:endParaRPr>
                    </a:p>
                  </a:txBody>
                  <a:tcPr marL="91425" marR="91425" marT="91425" marB="91425">
                    <a:solidFill>
                      <a:schemeClr val="lt1"/>
                    </a:solidFill>
                  </a:tcPr>
                </a:tc>
                <a:extLst>
                  <a:ext uri="{0D108BD9-81ED-4DB2-BD59-A6C34878D82A}">
                    <a16:rowId xmlns:a16="http://schemas.microsoft.com/office/drawing/2014/main" val="10006"/>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Tanh</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52%</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7"/>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Swish</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51%</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8"/>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Softplus</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54%</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09"/>
                  </a:ext>
                </a:extLst>
              </a:tr>
              <a:tr h="412988">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Serialised</a:t>
                      </a:r>
                      <a:endParaRPr sz="1400" u="none" strike="noStrike" cap="none"/>
                    </a:p>
                  </a:txBody>
                  <a:tcPr marL="91425" marR="91425" marT="91425" marB="91425">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NIL</a:t>
                      </a:r>
                      <a:endParaRPr sz="1400" u="none" strike="noStrike" cap="none" dirty="0"/>
                    </a:p>
                  </a:txBody>
                  <a:tcPr marL="91425" marR="91425" marT="91425" marB="91425">
                    <a:solidFill>
                      <a:schemeClr val="lt1"/>
                    </a:solidFill>
                  </a:tcPr>
                </a:tc>
                <a:extLst>
                  <a:ext uri="{0D108BD9-81ED-4DB2-BD59-A6C34878D82A}">
                    <a16:rowId xmlns:a16="http://schemas.microsoft.com/office/drawing/2014/main" val="10010"/>
                  </a:ext>
                </a:extLst>
              </a:tr>
            </a:tbl>
          </a:graphicData>
        </a:graphic>
      </p:graphicFrame>
      <p:sp>
        <p:nvSpPr>
          <p:cNvPr id="6" name="Google Shape;1034;p96">
            <a:extLst>
              <a:ext uri="{FF2B5EF4-FFF2-40B4-BE49-F238E27FC236}">
                <a16:creationId xmlns:a16="http://schemas.microsoft.com/office/drawing/2014/main" id="{ACC00DB6-C86A-05C7-6F1C-B51548CFB7E9}"/>
              </a:ext>
            </a:extLst>
          </p:cNvPr>
          <p:cNvSpPr txBox="1">
            <a:spLocks/>
          </p:cNvSpPr>
          <p:nvPr/>
        </p:nvSpPr>
        <p:spPr>
          <a:xfrm>
            <a:off x="533854" y="-21486"/>
            <a:ext cx="11658146" cy="785100"/>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0"/>
              </a:spcBef>
              <a:buClr>
                <a:schemeClr val="dk1"/>
              </a:buClr>
              <a:buSzPts val="4000"/>
              <a:buFont typeface="Arial"/>
              <a:buNone/>
            </a:pPr>
            <a:r>
              <a:rPr lang="en-US" b="1"/>
              <a:t>Tuning and testing </a:t>
            </a:r>
            <a:br>
              <a:rPr lang="en-US" b="1"/>
            </a:br>
            <a:r>
              <a:rPr lang="en-US" b="1"/>
              <a:t>the deep learning Prediction model </a:t>
            </a:r>
          </a:p>
        </p:txBody>
      </p:sp>
    </p:spTree>
    <p:extLst>
      <p:ext uri="{BB962C8B-B14F-4D97-AF65-F5344CB8AC3E}">
        <p14:creationId xmlns:p14="http://schemas.microsoft.com/office/powerpoint/2010/main" val="2576716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5" name="Google Shape;1035;p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56</a:t>
            </a:fld>
            <a:endParaRPr/>
          </a:p>
        </p:txBody>
      </p:sp>
      <p:sp>
        <p:nvSpPr>
          <p:cNvPr id="1036" name="Google Shape;1036;p96"/>
          <p:cNvSpPr txBox="1"/>
          <p:nvPr/>
        </p:nvSpPr>
        <p:spPr>
          <a:xfrm>
            <a:off x="548640" y="1184366"/>
            <a:ext cx="741099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CE804438-F650-3AFF-D5C5-299137655F42}"/>
              </a:ext>
            </a:extLst>
          </p:cNvPr>
          <p:cNvSpPr txBox="1"/>
          <p:nvPr/>
        </p:nvSpPr>
        <p:spPr>
          <a:xfrm>
            <a:off x="533854" y="689169"/>
            <a:ext cx="8941742" cy="3600986"/>
          </a:xfrm>
          <a:prstGeom prst="rect">
            <a:avLst/>
          </a:prstGeom>
          <a:noFill/>
        </p:spPr>
        <p:txBody>
          <a:bodyPr wrap="square" rtlCol="0">
            <a:spAutoFit/>
          </a:bodyPr>
          <a:lstStyle/>
          <a:p>
            <a:pPr>
              <a:spcAft>
                <a:spcPts val="600"/>
              </a:spcAft>
            </a:pPr>
            <a:r>
              <a:rPr lang="en-US" dirty="0">
                <a:solidFill>
                  <a:srgbClr val="FF0000"/>
                </a:solidFill>
              </a:rPr>
              <a:t>Line 5: </a:t>
            </a:r>
            <a:r>
              <a:rPr lang="en-US" dirty="0" err="1">
                <a:solidFill>
                  <a:srgbClr val="FF0000"/>
                </a:solidFill>
              </a:rPr>
              <a:t>model.add</a:t>
            </a:r>
            <a:r>
              <a:rPr lang="en-US" dirty="0">
                <a:solidFill>
                  <a:srgbClr val="FF0000"/>
                </a:solidFill>
              </a:rPr>
              <a:t>(Dense(2, activation=‘</a:t>
            </a:r>
            <a:r>
              <a:rPr lang="en-US" dirty="0" err="1">
                <a:solidFill>
                  <a:srgbClr val="FF0000"/>
                </a:solidFill>
              </a:rPr>
              <a:t>softmax</a:t>
            </a:r>
            <a:r>
              <a:rPr lang="en-US" dirty="0">
                <a:solidFill>
                  <a:srgbClr val="FF0000"/>
                </a:solidFill>
              </a:rPr>
              <a:t>’))</a:t>
            </a:r>
          </a:p>
          <a:p>
            <a:pPr marL="285750" indent="-285750">
              <a:spcAft>
                <a:spcPts val="600"/>
              </a:spcAft>
              <a:buFont typeface="Arial" panose="020B0604020202020204" pitchFamily="34" charset="0"/>
              <a:buChar char="•"/>
            </a:pPr>
            <a:r>
              <a:rPr lang="en-US" dirty="0"/>
              <a:t>In Line 5, </a:t>
            </a:r>
            <a:r>
              <a:rPr lang="en-US" dirty="0" err="1"/>
              <a:t>model.add</a:t>
            </a:r>
            <a:r>
              <a:rPr lang="en-US" dirty="0"/>
              <a:t> adds the output layer and because a binary prediction is required, the output layer is defined to have only 2 nodes</a:t>
            </a:r>
          </a:p>
          <a:p>
            <a:pPr marL="285750" indent="-285750">
              <a:spcAft>
                <a:spcPts val="600"/>
              </a:spcAft>
              <a:buFont typeface="Arial" panose="020B0604020202020204" pitchFamily="34" charset="0"/>
              <a:buChar char="•"/>
            </a:pPr>
            <a:r>
              <a:rPr lang="en-US" sz="1800" dirty="0" err="1"/>
              <a:t>Softmax</a:t>
            </a:r>
            <a:r>
              <a:rPr lang="en-US" sz="1800" dirty="0"/>
              <a:t> activation is used as </a:t>
            </a:r>
            <a:r>
              <a:rPr lang="en-US" sz="1800" dirty="0" err="1"/>
              <a:t>softmax</a:t>
            </a:r>
            <a:r>
              <a:rPr lang="en-US" sz="1800" dirty="0"/>
              <a:t> is a more </a:t>
            </a:r>
            <a:r>
              <a:rPr lang="en-US" sz="1800" dirty="0" err="1"/>
              <a:t>generalised</a:t>
            </a:r>
            <a:r>
              <a:rPr lang="en-US" sz="1800" dirty="0"/>
              <a:t> form of the sigmoid function used in </a:t>
            </a:r>
            <a:r>
              <a:rPr lang="en-US" sz="1800" b="1" dirty="0"/>
              <a:t>class classification problems</a:t>
            </a:r>
            <a:r>
              <a:rPr lang="en-US" sz="1800" dirty="0"/>
              <a:t>. Similar to sigmoid, it produces values in the range of 0–1 therefore it is used as the final layer in classification models.</a:t>
            </a:r>
          </a:p>
          <a:p>
            <a:pPr>
              <a:spcAft>
                <a:spcPts val="600"/>
              </a:spcAft>
            </a:pPr>
            <a:r>
              <a:rPr lang="en-US" b="1" dirty="0"/>
              <a:t>Testing the model with unseen data</a:t>
            </a:r>
          </a:p>
          <a:p>
            <a:pPr>
              <a:spcAft>
                <a:spcPts val="600"/>
              </a:spcAft>
            </a:pPr>
            <a:r>
              <a:rPr lang="en-US" dirty="0"/>
              <a:t>At each stage, we also used data from the Scoring set (unseen data) to make sure that the model provides the correct prediction on the unseen data.</a:t>
            </a:r>
          </a:p>
          <a:p>
            <a:pPr marL="285750" indent="-285750">
              <a:spcAft>
                <a:spcPts val="600"/>
              </a:spcAft>
              <a:buFont typeface="Arial" panose="020B0604020202020204" pitchFamily="34" charset="0"/>
              <a:buChar char="•"/>
            </a:pPr>
            <a:endParaRPr lang="en-US" sz="1800" dirty="0"/>
          </a:p>
          <a:p>
            <a:pPr>
              <a:spcAft>
                <a:spcPts val="600"/>
              </a:spcAft>
            </a:pPr>
            <a:endParaRPr lang="en-US" dirty="0"/>
          </a:p>
        </p:txBody>
      </p:sp>
      <p:sp>
        <p:nvSpPr>
          <p:cNvPr id="5" name="Google Shape;1034;p96">
            <a:extLst>
              <a:ext uri="{FF2B5EF4-FFF2-40B4-BE49-F238E27FC236}">
                <a16:creationId xmlns:a16="http://schemas.microsoft.com/office/drawing/2014/main" id="{B71E596E-8BFF-9EDE-13C3-8A365A18277B}"/>
              </a:ext>
            </a:extLst>
          </p:cNvPr>
          <p:cNvSpPr txBox="1">
            <a:spLocks/>
          </p:cNvSpPr>
          <p:nvPr/>
        </p:nvSpPr>
        <p:spPr>
          <a:xfrm>
            <a:off x="533854" y="-21486"/>
            <a:ext cx="11658146" cy="785100"/>
          </a:xfrm>
          <a:prstGeom prst="rect">
            <a:avLst/>
          </a:prstGeom>
          <a:noFill/>
          <a:ln>
            <a:noFill/>
          </a:ln>
        </p:spPr>
        <p:txBody>
          <a:bodyPr spcFirstLastPara="1" vert="horz" wrap="square" lIns="91425" tIns="45700" rIns="91425" bIns="45700" rtlCol="0" anchor="b" anchorCtr="0">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spcBef>
                <a:spcPts val="0"/>
              </a:spcBef>
              <a:buClr>
                <a:schemeClr val="dk1"/>
              </a:buClr>
              <a:buSzPts val="4000"/>
              <a:buFont typeface="Arial"/>
              <a:buNone/>
            </a:pPr>
            <a:r>
              <a:rPr lang="en-US" b="1"/>
              <a:t>Tuning and testing </a:t>
            </a:r>
            <a:br>
              <a:rPr lang="en-US" b="1"/>
            </a:br>
            <a:r>
              <a:rPr lang="en-US" b="1"/>
              <a:t>the deep learning Prediction model </a:t>
            </a:r>
          </a:p>
        </p:txBody>
      </p:sp>
      <p:grpSp>
        <p:nvGrpSpPr>
          <p:cNvPr id="3" name="Group 2">
            <a:extLst>
              <a:ext uri="{FF2B5EF4-FFF2-40B4-BE49-F238E27FC236}">
                <a16:creationId xmlns:a16="http://schemas.microsoft.com/office/drawing/2014/main" id="{FC9F39E0-9624-6085-412B-2D57E9273F12}"/>
              </a:ext>
            </a:extLst>
          </p:cNvPr>
          <p:cNvGrpSpPr/>
          <p:nvPr/>
        </p:nvGrpSpPr>
        <p:grpSpPr>
          <a:xfrm>
            <a:off x="1267315" y="3619893"/>
            <a:ext cx="7340019" cy="2736457"/>
            <a:chOff x="1270581" y="3184082"/>
            <a:chExt cx="7773485" cy="3172268"/>
          </a:xfrm>
        </p:grpSpPr>
        <p:pic>
          <p:nvPicPr>
            <p:cNvPr id="4" name="Picture 3" descr="Diagram&#10;&#10;Description automatically generated">
              <a:extLst>
                <a:ext uri="{FF2B5EF4-FFF2-40B4-BE49-F238E27FC236}">
                  <a16:creationId xmlns:a16="http://schemas.microsoft.com/office/drawing/2014/main" id="{03838878-51E3-B1FB-3062-1C353292EE3E}"/>
                </a:ext>
              </a:extLst>
            </p:cNvPr>
            <p:cNvPicPr>
              <a:picLocks noChangeAspect="1"/>
            </p:cNvPicPr>
            <p:nvPr/>
          </p:nvPicPr>
          <p:blipFill>
            <a:blip r:embed="rId3"/>
            <a:stretch>
              <a:fillRect/>
            </a:stretch>
          </p:blipFill>
          <p:spPr>
            <a:xfrm>
              <a:off x="1270581" y="3184082"/>
              <a:ext cx="7773485" cy="3172268"/>
            </a:xfrm>
            <a:prstGeom prst="rect">
              <a:avLst/>
            </a:prstGeom>
          </p:spPr>
        </p:pic>
        <p:sp>
          <p:nvSpPr>
            <p:cNvPr id="6" name="Rectangle 5">
              <a:extLst>
                <a:ext uri="{FF2B5EF4-FFF2-40B4-BE49-F238E27FC236}">
                  <a16:creationId xmlns:a16="http://schemas.microsoft.com/office/drawing/2014/main" id="{153A8BFA-5FA6-834F-7D30-D29390C4EE1B}"/>
                </a:ext>
              </a:extLst>
            </p:cNvPr>
            <p:cNvSpPr/>
            <p:nvPr/>
          </p:nvSpPr>
          <p:spPr>
            <a:xfrm>
              <a:off x="7015795" y="3184082"/>
              <a:ext cx="1594805" cy="4249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B7517B16-C477-9689-A3A2-0F2B5557B4CD}"/>
                </a:ext>
              </a:extLst>
            </p:cNvPr>
            <p:cNvSpPr/>
            <p:nvPr/>
          </p:nvSpPr>
          <p:spPr>
            <a:xfrm>
              <a:off x="7684956" y="4027219"/>
              <a:ext cx="1215542" cy="2737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t>Nasi Lemak</a:t>
              </a:r>
            </a:p>
          </p:txBody>
        </p:sp>
        <p:sp>
          <p:nvSpPr>
            <p:cNvPr id="10" name="Rectangle 9">
              <a:extLst>
                <a:ext uri="{FF2B5EF4-FFF2-40B4-BE49-F238E27FC236}">
                  <a16:creationId xmlns:a16="http://schemas.microsoft.com/office/drawing/2014/main" id="{45BB85D0-9951-BFE9-B67B-C31E8B2E1D6C}"/>
                </a:ext>
              </a:extLst>
            </p:cNvPr>
            <p:cNvSpPr/>
            <p:nvPr/>
          </p:nvSpPr>
          <p:spPr>
            <a:xfrm>
              <a:off x="7684215" y="4616616"/>
              <a:ext cx="1215542" cy="2737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t>Char Kway Teow</a:t>
              </a:r>
            </a:p>
          </p:txBody>
        </p:sp>
        <p:sp>
          <p:nvSpPr>
            <p:cNvPr id="12" name="Rectangle 11">
              <a:extLst>
                <a:ext uri="{FF2B5EF4-FFF2-40B4-BE49-F238E27FC236}">
                  <a16:creationId xmlns:a16="http://schemas.microsoft.com/office/drawing/2014/main" id="{0C16AB9A-2C57-0420-E354-98D6CC963A46}"/>
                </a:ext>
              </a:extLst>
            </p:cNvPr>
            <p:cNvSpPr/>
            <p:nvPr/>
          </p:nvSpPr>
          <p:spPr>
            <a:xfrm>
              <a:off x="1791865" y="4801366"/>
              <a:ext cx="668114" cy="2001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t>Nasi Lemak</a:t>
              </a:r>
            </a:p>
          </p:txBody>
        </p:sp>
      </p:grpSp>
    </p:spTree>
    <p:extLst>
      <p:ext uri="{BB962C8B-B14F-4D97-AF65-F5344CB8AC3E}">
        <p14:creationId xmlns:p14="http://schemas.microsoft.com/office/powerpoint/2010/main" val="2361439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1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57</a:t>
            </a:fld>
            <a:endParaRPr/>
          </a:p>
        </p:txBody>
      </p:sp>
      <p:sp>
        <p:nvSpPr>
          <p:cNvPr id="1101" name="Google Shape;1101;p101"/>
          <p:cNvSpPr txBox="1"/>
          <p:nvPr/>
        </p:nvSpPr>
        <p:spPr>
          <a:xfrm>
            <a:off x="993843" y="136550"/>
            <a:ext cx="7616757"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000000"/>
                </a:solidFill>
                <a:latin typeface="+mj-lt"/>
                <a:ea typeface="Arial"/>
                <a:cs typeface="Arial"/>
                <a:sym typeface="Arial"/>
              </a:rPr>
              <a:t>PREDICTION RESULT</a:t>
            </a:r>
            <a:endParaRPr sz="4000" b="1" i="0" u="none" strike="noStrike" cap="none" dirty="0">
              <a:solidFill>
                <a:srgbClr val="000000"/>
              </a:solidFill>
              <a:latin typeface="+mj-lt"/>
              <a:ea typeface="Arial"/>
              <a:cs typeface="Arial"/>
              <a:sym typeface="Arial"/>
            </a:endParaRPr>
          </a:p>
        </p:txBody>
      </p:sp>
      <p:pic>
        <p:nvPicPr>
          <p:cNvPr id="3" name="Picture 2">
            <a:extLst>
              <a:ext uri="{FF2B5EF4-FFF2-40B4-BE49-F238E27FC236}">
                <a16:creationId xmlns:a16="http://schemas.microsoft.com/office/drawing/2014/main" id="{AA928595-1D46-D23D-3D0F-1805374C21E3}"/>
              </a:ext>
            </a:extLst>
          </p:cNvPr>
          <p:cNvPicPr>
            <a:picLocks noChangeAspect="1"/>
          </p:cNvPicPr>
          <p:nvPr/>
        </p:nvPicPr>
        <p:blipFill>
          <a:blip r:embed="rId3"/>
          <a:stretch>
            <a:fillRect/>
          </a:stretch>
        </p:blipFill>
        <p:spPr>
          <a:xfrm>
            <a:off x="1557494" y="936950"/>
            <a:ext cx="8884694" cy="5724923"/>
          </a:xfrm>
          <a:prstGeom prst="rect">
            <a:avLst/>
          </a:prstGeom>
        </p:spPr>
      </p:pic>
    </p:spTree>
    <p:extLst>
      <p:ext uri="{BB962C8B-B14F-4D97-AF65-F5344CB8AC3E}">
        <p14:creationId xmlns:p14="http://schemas.microsoft.com/office/powerpoint/2010/main" val="1020304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62"/>
          <p:cNvSpPr txBox="1">
            <a:spLocks noGrp="1"/>
          </p:cNvSpPr>
          <p:nvPr>
            <p:ph type="title"/>
          </p:nvPr>
        </p:nvSpPr>
        <p:spPr>
          <a:xfrm>
            <a:off x="1264538" y="2549463"/>
            <a:ext cx="6320826" cy="120491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600"/>
              <a:buFont typeface="Arial"/>
              <a:buNone/>
            </a:pPr>
            <a:r>
              <a:rPr lang="en-US" sz="3600" b="1" dirty="0"/>
              <a:t>SECTION 7:</a:t>
            </a:r>
            <a:br>
              <a:rPr lang="en-US" sz="3600" b="1" dirty="0"/>
            </a:br>
            <a:r>
              <a:rPr lang="en-US" sz="3600" b="1" dirty="0"/>
              <a:t>CHATBOT DESIGN, IMPLEMENTATION AND DEPLOYMENT</a:t>
            </a:r>
            <a:endParaRPr dirty="0"/>
          </a:p>
        </p:txBody>
      </p:sp>
      <p:sp>
        <p:nvSpPr>
          <p:cNvPr id="1150" name="Google Shape;1150;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8632157-9364-6171-B7EF-AF7ADBE46988}"/>
              </a:ext>
            </a:extLst>
          </p:cNvPr>
          <p:cNvSpPr>
            <a:spLocks noGrp="1"/>
          </p:cNvSpPr>
          <p:nvPr>
            <p:ph type="title"/>
          </p:nvPr>
        </p:nvSpPr>
        <p:spPr>
          <a:xfrm>
            <a:off x="1773188" y="406985"/>
            <a:ext cx="8421688" cy="1325563"/>
          </a:xfrm>
        </p:spPr>
        <p:txBody>
          <a:bodyPr>
            <a:normAutofit/>
          </a:bodyPr>
          <a:lstStyle/>
          <a:p>
            <a:r>
              <a:rPr lang="en-SG" sz="4000" b="1" dirty="0">
                <a:latin typeface="+mj-lt"/>
              </a:rPr>
              <a:t>Chatbot purpose and design</a:t>
            </a:r>
          </a:p>
        </p:txBody>
      </p:sp>
      <p:sp>
        <p:nvSpPr>
          <p:cNvPr id="15" name="Slide Number Placeholder 14">
            <a:extLst>
              <a:ext uri="{FF2B5EF4-FFF2-40B4-BE49-F238E27FC236}">
                <a16:creationId xmlns:a16="http://schemas.microsoft.com/office/drawing/2014/main" id="{66D6046B-B59E-04CB-8B56-D155B154D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59</a:t>
            </a:fld>
            <a:endParaRPr lang="en-SG"/>
          </a:p>
        </p:txBody>
      </p:sp>
      <p:graphicFrame>
        <p:nvGraphicFramePr>
          <p:cNvPr id="6" name="Table 4">
            <a:extLst>
              <a:ext uri="{FF2B5EF4-FFF2-40B4-BE49-F238E27FC236}">
                <a16:creationId xmlns:a16="http://schemas.microsoft.com/office/drawing/2014/main" id="{76E8E196-5B57-A65D-018C-B13F3BDF1579}"/>
              </a:ext>
            </a:extLst>
          </p:cNvPr>
          <p:cNvGraphicFramePr>
            <a:graphicFrameLocks noGrp="1"/>
          </p:cNvGraphicFramePr>
          <p:nvPr>
            <p:extLst>
              <p:ext uri="{D42A27DB-BD31-4B8C-83A1-F6EECF244321}">
                <p14:modId xmlns:p14="http://schemas.microsoft.com/office/powerpoint/2010/main" val="2379129485"/>
              </p:ext>
            </p:extLst>
          </p:nvPr>
        </p:nvGraphicFramePr>
        <p:xfrm>
          <a:off x="985247" y="1440879"/>
          <a:ext cx="10368553" cy="5010136"/>
        </p:xfrm>
        <a:graphic>
          <a:graphicData uri="http://schemas.openxmlformats.org/drawingml/2006/table">
            <a:tbl>
              <a:tblPr firstRow="1" bandRow="1">
                <a:tableStyleId>{5A111915-BE36-4E01-A7E5-04B1672EAD32}</a:tableStyleId>
              </a:tblPr>
              <a:tblGrid>
                <a:gridCol w="4239897">
                  <a:extLst>
                    <a:ext uri="{9D8B030D-6E8A-4147-A177-3AD203B41FA5}">
                      <a16:colId xmlns:a16="http://schemas.microsoft.com/office/drawing/2014/main" val="3940452044"/>
                    </a:ext>
                  </a:extLst>
                </a:gridCol>
                <a:gridCol w="6128656">
                  <a:extLst>
                    <a:ext uri="{9D8B030D-6E8A-4147-A177-3AD203B41FA5}">
                      <a16:colId xmlns:a16="http://schemas.microsoft.com/office/drawing/2014/main" val="3576947814"/>
                    </a:ext>
                  </a:extLst>
                </a:gridCol>
              </a:tblGrid>
              <a:tr h="438136">
                <a:tc>
                  <a:txBody>
                    <a:bodyPr/>
                    <a:lstStyle/>
                    <a:p>
                      <a:r>
                        <a:rPr lang="en-US" sz="1600" dirty="0"/>
                        <a:t>Purpose of chatbot</a:t>
                      </a:r>
                      <a:endParaRPr lang="en-SG" sz="1600" dirty="0"/>
                    </a:p>
                  </a:txBody>
                  <a:tcPr/>
                </a:tc>
                <a:tc>
                  <a:txBody>
                    <a:bodyPr/>
                    <a:lstStyle/>
                    <a:p>
                      <a:pPr algn="ctr"/>
                      <a:r>
                        <a:rPr lang="en-US" sz="1600" dirty="0"/>
                        <a:t>Chatbot feature</a:t>
                      </a:r>
                      <a:endParaRPr lang="en-SG" sz="1600" dirty="0"/>
                    </a:p>
                  </a:txBody>
                  <a:tcPr/>
                </a:tc>
                <a:extLst>
                  <a:ext uri="{0D108BD9-81ED-4DB2-BD59-A6C34878D82A}">
                    <a16:rowId xmlns:a16="http://schemas.microsoft.com/office/drawing/2014/main" val="937385792"/>
                  </a:ext>
                </a:extLst>
              </a:tr>
              <a:tr h="438136">
                <a:tc>
                  <a:txBody>
                    <a:bodyPr/>
                    <a:lstStyle/>
                    <a:p>
                      <a:pPr marL="342900" indent="-342900">
                        <a:buFont typeface="+mj-lt"/>
                        <a:buAutoNum type="arabicPeriod"/>
                      </a:pPr>
                      <a:r>
                        <a:rPr lang="en-US" sz="1600" dirty="0"/>
                        <a:t>Provide enhanced 24/7 customer engagement at the convenience of the customer + relieve staff from routine work</a:t>
                      </a:r>
                      <a:endParaRPr lang="en-SG" sz="16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Allows customers to query information about their </a:t>
                      </a:r>
                      <a:r>
                        <a:rPr lang="en-US" sz="1600" dirty="0" err="1"/>
                        <a:t>favourite</a:t>
                      </a:r>
                      <a:r>
                        <a:rPr lang="en-US" sz="1600" dirty="0"/>
                        <a:t> Singapore foods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Provides recipe suggestions for </a:t>
                      </a:r>
                      <a:r>
                        <a:rPr lang="en-US" sz="1600" dirty="0" err="1"/>
                        <a:t>favourite</a:t>
                      </a:r>
                      <a:r>
                        <a:rPr lang="en-US" sz="1600" dirty="0"/>
                        <a:t> Singaporean food and list of ingredients required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Tells context-specific jokes to engage customer and informs customer on latest promotions and where items are located in the store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Provides answers to FAQs for customers in real </a:t>
                      </a:r>
                      <a:r>
                        <a:rPr lang="en-US" sz="1600" dirty="0">
                          <a:solidFill>
                            <a:schemeClr val="tx1"/>
                          </a:solidFill>
                        </a:rPr>
                        <a:t>time for example store locations, opening hours </a:t>
                      </a:r>
                      <a:r>
                        <a:rPr lang="en-US" sz="1600" dirty="0" err="1">
                          <a:solidFill>
                            <a:schemeClr val="tx1"/>
                          </a:solidFill>
                        </a:rPr>
                        <a:t>etc</a:t>
                      </a:r>
                      <a:endParaRPr lang="en-US" sz="16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Allows feedback channel for customers to provide both positive and negative feedback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SG" sz="1600" dirty="0"/>
                    </a:p>
                  </a:txBody>
                  <a:tcPr/>
                </a:tc>
                <a:extLst>
                  <a:ext uri="{0D108BD9-81ED-4DB2-BD59-A6C34878D82A}">
                    <a16:rowId xmlns:a16="http://schemas.microsoft.com/office/drawing/2014/main" val="273014527"/>
                  </a:ext>
                </a:extLst>
              </a:tr>
              <a:tr h="438136">
                <a:tc>
                  <a:txBody>
                    <a:bodyPr/>
                    <a:lstStyle/>
                    <a:p>
                      <a:pPr marL="342900" indent="-342900">
                        <a:buFont typeface="+mj-lt"/>
                        <a:buAutoNum type="arabicPeriod" startAt="2"/>
                      </a:pPr>
                      <a:r>
                        <a:rPr lang="en-US" sz="1600" dirty="0"/>
                        <a:t>Increase supermarket sales</a:t>
                      </a:r>
                    </a:p>
                  </a:txBody>
                  <a:tcPr/>
                </a:tc>
                <a:tc>
                  <a:txBody>
                    <a:bodyPr/>
                    <a:lstStyle/>
                    <a:p>
                      <a:pPr marL="342900" lvl="0" indent="-342900">
                        <a:buFont typeface="Arial" panose="020B0604020202020204" pitchFamily="34" charset="0"/>
                        <a:buChar char="•"/>
                      </a:pPr>
                      <a:r>
                        <a:rPr lang="en-US" sz="1600" dirty="0"/>
                        <a:t>Ingredient list is conveniently linked to the supermarket e-commerce website for customer to order online with ingredients needed pre-filled</a:t>
                      </a:r>
                    </a:p>
                    <a:p>
                      <a:pPr marL="342900" lvl="0" indent="-342900">
                        <a:buFont typeface="Arial" panose="020B0604020202020204" pitchFamily="34" charset="0"/>
                        <a:buChar char="•"/>
                      </a:pPr>
                      <a:r>
                        <a:rPr lang="en-US" sz="1600" dirty="0"/>
                        <a:t>Sends a downloaded copy to customer’s device if the customer wants to visit a physical store to buy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extLst>
                  <a:ext uri="{0D108BD9-81ED-4DB2-BD59-A6C34878D82A}">
                    <a16:rowId xmlns:a16="http://schemas.microsoft.com/office/drawing/2014/main" val="2238880277"/>
                  </a:ext>
                </a:extLst>
              </a:tr>
            </a:tbl>
          </a:graphicData>
        </a:graphic>
      </p:graphicFrame>
    </p:spTree>
    <p:extLst>
      <p:ext uri="{BB962C8B-B14F-4D97-AF65-F5344CB8AC3E}">
        <p14:creationId xmlns:p14="http://schemas.microsoft.com/office/powerpoint/2010/main" val="5216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0313" y="0"/>
            <a:ext cx="5857616" cy="1325563"/>
          </a:xfrm>
        </p:spPr>
        <p:txBody>
          <a:bodyPr>
            <a:normAutofit/>
          </a:bodyPr>
          <a:lstStyle/>
          <a:p>
            <a:r>
              <a:rPr lang="en-US" sz="4000" b="1" dirty="0">
                <a:effectLst>
                  <a:outerShdw blurRad="38100" dist="38100" dir="2700000" algn="tl">
                    <a:srgbClr val="000000">
                      <a:alpha val="43137"/>
                    </a:srgbClr>
                  </a:outerShdw>
                </a:effectLst>
              </a:rPr>
              <a:t>PROJECT OBJECTIVES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15" name="TextBox 14">
            <a:extLst>
              <a:ext uri="{FF2B5EF4-FFF2-40B4-BE49-F238E27FC236}">
                <a16:creationId xmlns:a16="http://schemas.microsoft.com/office/drawing/2014/main" id="{09E765D0-0766-0987-8384-FE9C48C47922}"/>
              </a:ext>
            </a:extLst>
          </p:cNvPr>
          <p:cNvSpPr txBox="1"/>
          <p:nvPr/>
        </p:nvSpPr>
        <p:spPr>
          <a:xfrm>
            <a:off x="408992" y="1418254"/>
            <a:ext cx="11374016" cy="4893647"/>
          </a:xfrm>
          <a:prstGeom prst="rect">
            <a:avLst/>
          </a:prstGeom>
          <a:noFill/>
        </p:spPr>
        <p:txBody>
          <a:bodyPr wrap="square" rtlCol="0">
            <a:spAutoFit/>
          </a:bodyPr>
          <a:lstStyle/>
          <a:p>
            <a:r>
              <a:rPr lang="en-US" sz="2400" b="1" dirty="0"/>
              <a:t>Objective</a:t>
            </a:r>
          </a:p>
          <a:p>
            <a:r>
              <a:rPr lang="en-US" sz="2400" dirty="0"/>
              <a:t>To use AI to increase customer engagement and sales for a local supermarket chain, ACE Fresh Market.</a:t>
            </a:r>
          </a:p>
          <a:p>
            <a:endParaRPr lang="en-US" sz="2400" dirty="0"/>
          </a:p>
          <a:p>
            <a:r>
              <a:rPr lang="en-US" sz="2400" b="1" dirty="0"/>
              <a:t>Background</a:t>
            </a:r>
          </a:p>
          <a:p>
            <a:pPr marL="342900" indent="-342900">
              <a:buFont typeface="Arial" panose="020B0604020202020204" pitchFamily="34" charset="0"/>
              <a:buChar char="•"/>
            </a:pPr>
            <a:r>
              <a:rPr lang="en-US" sz="2400" dirty="0"/>
              <a:t>More than 87% of Singaporeans now shop online (Statista and Rakuten, Oct 2021) and more than half of Singaporeans shopped less frequently in physical stores (Visa, 3 Sep 2021)</a:t>
            </a:r>
          </a:p>
          <a:p>
            <a:pPr marL="342900" indent="-342900">
              <a:buFont typeface="Arial" panose="020B0604020202020204" pitchFamily="34" charset="0"/>
              <a:buChar char="•"/>
            </a:pPr>
            <a:r>
              <a:rPr lang="en-US" sz="2400" dirty="0"/>
              <a:t>Local supermarkets face intense (both online and offline) competition for customers, rising business costs due to inflation and manpower shortages</a:t>
            </a:r>
          </a:p>
          <a:p>
            <a:pPr marL="342900" indent="-342900">
              <a:buFont typeface="Arial" panose="020B0604020202020204" pitchFamily="34" charset="0"/>
              <a:buChar char="•"/>
            </a:pPr>
            <a:r>
              <a:rPr lang="en-US" sz="2400" dirty="0"/>
              <a:t>Successful supermarkets are those who can use AI and cloud technologies to enhance their customers’ engagement 24/7 while optimizing their employees’ time to do higher value tasks</a:t>
            </a:r>
            <a:endParaRPr lang="en-SG" sz="2400" dirty="0"/>
          </a:p>
        </p:txBody>
      </p:sp>
      <p:pic>
        <p:nvPicPr>
          <p:cNvPr id="4" name="Picture 3">
            <a:extLst>
              <a:ext uri="{FF2B5EF4-FFF2-40B4-BE49-F238E27FC236}">
                <a16:creationId xmlns:a16="http://schemas.microsoft.com/office/drawing/2014/main" id="{75B812A7-6544-1FA1-6DFC-B47F01517843}"/>
              </a:ext>
            </a:extLst>
          </p:cNvPr>
          <p:cNvPicPr>
            <a:picLocks noChangeAspect="1"/>
          </p:cNvPicPr>
          <p:nvPr/>
        </p:nvPicPr>
        <p:blipFill>
          <a:blip r:embed="rId3"/>
          <a:stretch>
            <a:fillRect/>
          </a:stretch>
        </p:blipFill>
        <p:spPr>
          <a:xfrm>
            <a:off x="8662847" y="546099"/>
            <a:ext cx="1648840" cy="1245327"/>
          </a:xfrm>
          <a:prstGeom prst="rect">
            <a:avLst/>
          </a:prstGeom>
        </p:spPr>
      </p:pic>
    </p:spTree>
    <p:extLst>
      <p:ext uri="{BB962C8B-B14F-4D97-AF65-F5344CB8AC3E}">
        <p14:creationId xmlns:p14="http://schemas.microsoft.com/office/powerpoint/2010/main" val="4283860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8632157-9364-6171-B7EF-AF7ADBE46988}"/>
              </a:ext>
            </a:extLst>
          </p:cNvPr>
          <p:cNvSpPr>
            <a:spLocks noGrp="1"/>
          </p:cNvSpPr>
          <p:nvPr>
            <p:ph type="title"/>
          </p:nvPr>
        </p:nvSpPr>
        <p:spPr>
          <a:xfrm>
            <a:off x="1148037" y="340658"/>
            <a:ext cx="10487236" cy="1325563"/>
          </a:xfrm>
        </p:spPr>
        <p:txBody>
          <a:bodyPr>
            <a:normAutofit/>
          </a:bodyPr>
          <a:lstStyle/>
          <a:p>
            <a:r>
              <a:rPr lang="en-US" sz="4000" b="1" dirty="0">
                <a:latin typeface="+mj-lt"/>
              </a:rPr>
              <a:t>C</a:t>
            </a:r>
            <a:r>
              <a:rPr lang="en-SG" sz="4000" b="1" dirty="0" err="1">
                <a:latin typeface="+mj-lt"/>
              </a:rPr>
              <a:t>hatbot</a:t>
            </a:r>
            <a:r>
              <a:rPr lang="en-SG" sz="4000" b="1" dirty="0">
                <a:latin typeface="+mj-lt"/>
              </a:rPr>
              <a:t> creation on Watson assistant</a:t>
            </a:r>
          </a:p>
        </p:txBody>
      </p:sp>
      <p:sp>
        <p:nvSpPr>
          <p:cNvPr id="15" name="Slide Number Placeholder 14">
            <a:extLst>
              <a:ext uri="{FF2B5EF4-FFF2-40B4-BE49-F238E27FC236}">
                <a16:creationId xmlns:a16="http://schemas.microsoft.com/office/drawing/2014/main" id="{66D6046B-B59E-04CB-8B56-D155B154DB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SG" smtClean="0"/>
              <a:t>60</a:t>
            </a:fld>
            <a:endParaRPr lang="en-SG"/>
          </a:p>
        </p:txBody>
      </p:sp>
      <p:pic>
        <p:nvPicPr>
          <p:cNvPr id="6" name="Picture 5">
            <a:extLst>
              <a:ext uri="{FF2B5EF4-FFF2-40B4-BE49-F238E27FC236}">
                <a16:creationId xmlns:a16="http://schemas.microsoft.com/office/drawing/2014/main" id="{F17C0736-E64F-50D8-8F2B-2DA86AB904CA}"/>
              </a:ext>
            </a:extLst>
          </p:cNvPr>
          <p:cNvPicPr>
            <a:picLocks noChangeAspect="1"/>
          </p:cNvPicPr>
          <p:nvPr/>
        </p:nvPicPr>
        <p:blipFill>
          <a:blip r:embed="rId3"/>
          <a:stretch>
            <a:fillRect/>
          </a:stretch>
        </p:blipFill>
        <p:spPr>
          <a:xfrm>
            <a:off x="658762" y="2183577"/>
            <a:ext cx="11052533" cy="2306693"/>
          </a:xfrm>
          <a:prstGeom prst="rect">
            <a:avLst/>
          </a:prstGeom>
        </p:spPr>
      </p:pic>
    </p:spTree>
    <p:extLst>
      <p:ext uri="{BB962C8B-B14F-4D97-AF65-F5344CB8AC3E}">
        <p14:creationId xmlns:p14="http://schemas.microsoft.com/office/powerpoint/2010/main" val="192048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65"/>
          <p:cNvSpPr txBox="1">
            <a:spLocks noGrp="1"/>
          </p:cNvSpPr>
          <p:nvPr>
            <p:ph type="title"/>
          </p:nvPr>
        </p:nvSpPr>
        <p:spPr>
          <a:xfrm>
            <a:off x="1773188" y="406985"/>
            <a:ext cx="8421688"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Arial"/>
              <a:buNone/>
            </a:pPr>
            <a:r>
              <a:rPr lang="en-US" sz="4000" b="1" dirty="0">
                <a:latin typeface="+mj-lt"/>
              </a:rPr>
              <a:t>DIALOGUE CREATION - INTENTS</a:t>
            </a:r>
            <a:endParaRPr sz="4000" dirty="0">
              <a:latin typeface="+mj-lt"/>
            </a:endParaRPr>
          </a:p>
        </p:txBody>
      </p:sp>
      <p:sp>
        <p:nvSpPr>
          <p:cNvPr id="1173" name="Google Shape;11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61</a:t>
            </a:fld>
            <a:endParaRPr/>
          </a:p>
        </p:txBody>
      </p:sp>
      <p:grpSp>
        <p:nvGrpSpPr>
          <p:cNvPr id="1174" name="Google Shape;1174;p65"/>
          <p:cNvGrpSpPr/>
          <p:nvPr/>
        </p:nvGrpSpPr>
        <p:grpSpPr>
          <a:xfrm>
            <a:off x="1433792" y="1278940"/>
            <a:ext cx="8717427" cy="5172075"/>
            <a:chOff x="1433792" y="1278940"/>
            <a:chExt cx="8717427" cy="5172075"/>
          </a:xfrm>
        </p:grpSpPr>
        <p:sp>
          <p:nvSpPr>
            <p:cNvPr id="1175" name="Google Shape;1175;p65"/>
            <p:cNvSpPr txBox="1"/>
            <p:nvPr/>
          </p:nvSpPr>
          <p:spPr>
            <a:xfrm>
              <a:off x="1529461" y="1840544"/>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a:t>
              </a:r>
              <a:endParaRPr sz="1400">
                <a:solidFill>
                  <a:schemeClr val="dk1"/>
                </a:solidFill>
                <a:latin typeface="Arial"/>
                <a:ea typeface="Arial"/>
                <a:cs typeface="Arial"/>
                <a:sym typeface="Arial"/>
              </a:endParaRPr>
            </a:p>
          </p:txBody>
        </p:sp>
        <p:sp>
          <p:nvSpPr>
            <p:cNvPr id="1176" name="Google Shape;1176;p65"/>
            <p:cNvSpPr txBox="1"/>
            <p:nvPr/>
          </p:nvSpPr>
          <p:spPr>
            <a:xfrm>
              <a:off x="1529460" y="2220912"/>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2</a:t>
              </a:r>
              <a:endParaRPr sz="1400">
                <a:solidFill>
                  <a:schemeClr val="dk1"/>
                </a:solidFill>
                <a:latin typeface="Arial"/>
                <a:ea typeface="Arial"/>
                <a:cs typeface="Arial"/>
                <a:sym typeface="Arial"/>
              </a:endParaRPr>
            </a:p>
          </p:txBody>
        </p:sp>
        <p:sp>
          <p:nvSpPr>
            <p:cNvPr id="1177" name="Google Shape;1177;p65"/>
            <p:cNvSpPr txBox="1"/>
            <p:nvPr/>
          </p:nvSpPr>
          <p:spPr>
            <a:xfrm>
              <a:off x="1506355" y="2684947"/>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3</a:t>
              </a:r>
              <a:endParaRPr sz="1400">
                <a:solidFill>
                  <a:schemeClr val="dk1"/>
                </a:solidFill>
                <a:latin typeface="Arial"/>
                <a:ea typeface="Arial"/>
                <a:cs typeface="Arial"/>
                <a:sym typeface="Arial"/>
              </a:endParaRPr>
            </a:p>
          </p:txBody>
        </p:sp>
        <p:sp>
          <p:nvSpPr>
            <p:cNvPr id="1178" name="Google Shape;1178;p65"/>
            <p:cNvSpPr txBox="1"/>
            <p:nvPr/>
          </p:nvSpPr>
          <p:spPr>
            <a:xfrm>
              <a:off x="1503043" y="3115251"/>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4</a:t>
              </a:r>
              <a:endParaRPr sz="1400">
                <a:solidFill>
                  <a:schemeClr val="dk1"/>
                </a:solidFill>
                <a:latin typeface="Arial"/>
                <a:ea typeface="Arial"/>
                <a:cs typeface="Arial"/>
                <a:sym typeface="Arial"/>
              </a:endParaRPr>
            </a:p>
          </p:txBody>
        </p:sp>
        <p:sp>
          <p:nvSpPr>
            <p:cNvPr id="1179" name="Google Shape;1179;p65"/>
            <p:cNvSpPr txBox="1"/>
            <p:nvPr/>
          </p:nvSpPr>
          <p:spPr>
            <a:xfrm>
              <a:off x="1481627" y="5180484"/>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9</a:t>
              </a:r>
              <a:endParaRPr sz="1400">
                <a:solidFill>
                  <a:schemeClr val="dk1"/>
                </a:solidFill>
                <a:latin typeface="Arial"/>
                <a:ea typeface="Arial"/>
                <a:cs typeface="Arial"/>
                <a:sym typeface="Arial"/>
              </a:endParaRPr>
            </a:p>
          </p:txBody>
        </p:sp>
        <p:sp>
          <p:nvSpPr>
            <p:cNvPr id="1180" name="Google Shape;1180;p65"/>
            <p:cNvSpPr txBox="1"/>
            <p:nvPr/>
          </p:nvSpPr>
          <p:spPr>
            <a:xfrm>
              <a:off x="1502704" y="3526512"/>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5</a:t>
              </a:r>
              <a:endParaRPr sz="1400">
                <a:solidFill>
                  <a:schemeClr val="dk1"/>
                </a:solidFill>
                <a:latin typeface="Arial"/>
                <a:ea typeface="Arial"/>
                <a:cs typeface="Arial"/>
                <a:sym typeface="Arial"/>
              </a:endParaRPr>
            </a:p>
          </p:txBody>
        </p:sp>
        <p:sp>
          <p:nvSpPr>
            <p:cNvPr id="1181" name="Google Shape;1181;p65"/>
            <p:cNvSpPr txBox="1"/>
            <p:nvPr/>
          </p:nvSpPr>
          <p:spPr>
            <a:xfrm>
              <a:off x="1433792" y="6041092"/>
              <a:ext cx="42168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11</a:t>
              </a:r>
              <a:endParaRPr sz="1400">
                <a:solidFill>
                  <a:schemeClr val="dk1"/>
                </a:solidFill>
                <a:latin typeface="Arial"/>
                <a:ea typeface="Arial"/>
                <a:cs typeface="Arial"/>
                <a:sym typeface="Arial"/>
              </a:endParaRPr>
            </a:p>
          </p:txBody>
        </p:sp>
        <p:sp>
          <p:nvSpPr>
            <p:cNvPr id="1182" name="Google Shape;1182;p65"/>
            <p:cNvSpPr txBox="1"/>
            <p:nvPr/>
          </p:nvSpPr>
          <p:spPr>
            <a:xfrm>
              <a:off x="1453387" y="5610788"/>
              <a:ext cx="4020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10</a:t>
              </a:r>
              <a:endParaRPr sz="1400">
                <a:solidFill>
                  <a:schemeClr val="dk1"/>
                </a:solidFill>
                <a:latin typeface="Arial"/>
                <a:ea typeface="Arial"/>
                <a:cs typeface="Arial"/>
                <a:sym typeface="Arial"/>
              </a:endParaRPr>
            </a:p>
          </p:txBody>
        </p:sp>
        <p:sp>
          <p:nvSpPr>
            <p:cNvPr id="1183" name="Google Shape;1183;p65"/>
            <p:cNvSpPr txBox="1"/>
            <p:nvPr/>
          </p:nvSpPr>
          <p:spPr>
            <a:xfrm>
              <a:off x="1491424" y="4759499"/>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8</a:t>
              </a:r>
              <a:endParaRPr sz="1400">
                <a:solidFill>
                  <a:schemeClr val="dk1"/>
                </a:solidFill>
                <a:latin typeface="Arial"/>
                <a:ea typeface="Arial"/>
                <a:cs typeface="Arial"/>
                <a:sym typeface="Arial"/>
              </a:endParaRPr>
            </a:p>
          </p:txBody>
        </p:sp>
        <p:sp>
          <p:nvSpPr>
            <p:cNvPr id="1184" name="Google Shape;1184;p65"/>
            <p:cNvSpPr txBox="1"/>
            <p:nvPr/>
          </p:nvSpPr>
          <p:spPr>
            <a:xfrm>
              <a:off x="1500942" y="4349034"/>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Arial"/>
                  <a:ea typeface="Arial"/>
                  <a:cs typeface="Arial"/>
                  <a:sym typeface="Arial"/>
                </a:rPr>
                <a:t>7</a:t>
              </a:r>
              <a:endParaRPr sz="1400" dirty="0">
                <a:solidFill>
                  <a:schemeClr val="dk1"/>
                </a:solidFill>
                <a:latin typeface="Arial"/>
                <a:ea typeface="Arial"/>
                <a:cs typeface="Arial"/>
                <a:sym typeface="Arial"/>
              </a:endParaRPr>
            </a:p>
          </p:txBody>
        </p:sp>
        <p:sp>
          <p:nvSpPr>
            <p:cNvPr id="1185" name="Google Shape;1185;p65"/>
            <p:cNvSpPr txBox="1"/>
            <p:nvPr/>
          </p:nvSpPr>
          <p:spPr>
            <a:xfrm>
              <a:off x="1500943" y="3937773"/>
              <a:ext cx="2873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6</a:t>
              </a:r>
              <a:endParaRPr sz="1400">
                <a:solidFill>
                  <a:schemeClr val="dk1"/>
                </a:solidFill>
                <a:latin typeface="Arial"/>
                <a:ea typeface="Arial"/>
                <a:cs typeface="Arial"/>
                <a:sym typeface="Arial"/>
              </a:endParaRPr>
            </a:p>
          </p:txBody>
        </p:sp>
        <p:pic>
          <p:nvPicPr>
            <p:cNvPr id="1186" name="Google Shape;1186;p65"/>
            <p:cNvPicPr preferRelativeResize="0"/>
            <p:nvPr/>
          </p:nvPicPr>
          <p:blipFill rotWithShape="1">
            <a:blip r:embed="rId3">
              <a:alphaModFix/>
            </a:blip>
            <a:srcRect/>
            <a:stretch/>
          </p:blipFill>
          <p:spPr>
            <a:xfrm>
              <a:off x="1816844" y="1278940"/>
              <a:ext cx="8334375" cy="5172075"/>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66"/>
          <p:cNvSpPr txBox="1">
            <a:spLocks noGrp="1"/>
          </p:cNvSpPr>
          <p:nvPr>
            <p:ph type="title"/>
          </p:nvPr>
        </p:nvSpPr>
        <p:spPr>
          <a:xfrm>
            <a:off x="1773188" y="406985"/>
            <a:ext cx="8421688"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Arial"/>
              <a:buNone/>
            </a:pPr>
            <a:r>
              <a:rPr lang="en-US" sz="4000" b="1" dirty="0">
                <a:latin typeface="+mj-lt"/>
              </a:rPr>
              <a:t>DIALOGUE CREATION - ENTITIES</a:t>
            </a:r>
            <a:endParaRPr sz="4000" dirty="0">
              <a:latin typeface="+mj-lt"/>
            </a:endParaRPr>
          </a:p>
        </p:txBody>
      </p:sp>
      <p:sp>
        <p:nvSpPr>
          <p:cNvPr id="1193" name="Google Shape;1193;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62</a:t>
            </a:fld>
            <a:endParaRPr dirty="0"/>
          </a:p>
        </p:txBody>
      </p:sp>
      <p:pic>
        <p:nvPicPr>
          <p:cNvPr id="3" name="Picture 2">
            <a:extLst>
              <a:ext uri="{FF2B5EF4-FFF2-40B4-BE49-F238E27FC236}">
                <a16:creationId xmlns:a16="http://schemas.microsoft.com/office/drawing/2014/main" id="{A105B856-D738-F3F7-D550-05C0ECB3D07E}"/>
              </a:ext>
            </a:extLst>
          </p:cNvPr>
          <p:cNvPicPr>
            <a:picLocks noChangeAspect="1"/>
          </p:cNvPicPr>
          <p:nvPr/>
        </p:nvPicPr>
        <p:blipFill>
          <a:blip r:embed="rId3"/>
          <a:stretch>
            <a:fillRect/>
          </a:stretch>
        </p:blipFill>
        <p:spPr>
          <a:xfrm>
            <a:off x="1135626" y="1629389"/>
            <a:ext cx="9920748" cy="341025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7"/>
          <p:cNvSpPr txBox="1">
            <a:spLocks noGrp="1"/>
          </p:cNvSpPr>
          <p:nvPr>
            <p:ph type="title"/>
          </p:nvPr>
        </p:nvSpPr>
        <p:spPr>
          <a:xfrm>
            <a:off x="466530" y="0"/>
            <a:ext cx="10170368"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sz="4000" b="1" dirty="0">
                <a:latin typeface="+mj-lt"/>
                <a:ea typeface="Arial"/>
                <a:cs typeface="Arial"/>
                <a:sym typeface="Arial"/>
              </a:rPr>
              <a:t>OVERVIEW OF CONVERSATION FLOW</a:t>
            </a:r>
            <a:endParaRPr sz="4000" dirty="0">
              <a:latin typeface="+mj-lt"/>
              <a:ea typeface="Arial"/>
              <a:cs typeface="Arial"/>
              <a:sym typeface="Arial"/>
            </a:endParaRPr>
          </a:p>
        </p:txBody>
      </p:sp>
      <p:sp>
        <p:nvSpPr>
          <p:cNvPr id="1201" name="Google Shape;1201;p67"/>
          <p:cNvSpPr/>
          <p:nvPr/>
        </p:nvSpPr>
        <p:spPr>
          <a:xfrm>
            <a:off x="1395677" y="1485486"/>
            <a:ext cx="2013625" cy="947057"/>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If: </a:t>
            </a:r>
            <a:r>
              <a:rPr lang="en-US" sz="1400" b="1" i="0" u="none" strike="noStrike" cap="none">
                <a:solidFill>
                  <a:srgbClr val="FF0000"/>
                </a:solidFill>
                <a:latin typeface="Arial"/>
                <a:ea typeface="Arial"/>
                <a:cs typeface="Arial"/>
                <a:sym typeface="Arial"/>
              </a:rPr>
              <a:t>#Select_Foods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Then: ask user to select food to explore</a:t>
            </a:r>
            <a:endParaRPr sz="1800">
              <a:solidFill>
                <a:schemeClr val="dk1"/>
              </a:solidFill>
              <a:latin typeface="Arial"/>
              <a:ea typeface="Arial"/>
              <a:cs typeface="Arial"/>
              <a:sym typeface="Arial"/>
            </a:endParaRPr>
          </a:p>
        </p:txBody>
      </p:sp>
      <p:sp>
        <p:nvSpPr>
          <p:cNvPr id="1202" name="Google Shape;1202;p67"/>
          <p:cNvSpPr/>
          <p:nvPr/>
        </p:nvSpPr>
        <p:spPr>
          <a:xfrm>
            <a:off x="1384778" y="2818984"/>
            <a:ext cx="2013625" cy="848098"/>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If: </a:t>
            </a:r>
            <a:r>
              <a:rPr lang="en-US" sz="1400" b="1" i="0" u="none" strike="noStrike" cap="none">
                <a:solidFill>
                  <a:srgbClr val="FF0000"/>
                </a:solidFill>
                <a:latin typeface="Arial"/>
                <a:ea typeface="Arial"/>
                <a:cs typeface="Arial"/>
                <a:sym typeface="Arial"/>
              </a:rPr>
              <a:t>#General_Jokes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Then: show food jokes</a:t>
            </a:r>
            <a:endParaRPr sz="1800">
              <a:solidFill>
                <a:schemeClr val="dk1"/>
              </a:solidFill>
              <a:latin typeface="Arial"/>
              <a:ea typeface="Arial"/>
              <a:cs typeface="Arial"/>
              <a:sym typeface="Arial"/>
            </a:endParaRPr>
          </a:p>
        </p:txBody>
      </p:sp>
      <p:sp>
        <p:nvSpPr>
          <p:cNvPr id="1203" name="Google Shape;1203;p67"/>
          <p:cNvSpPr/>
          <p:nvPr/>
        </p:nvSpPr>
        <p:spPr>
          <a:xfrm>
            <a:off x="1384777" y="4162598"/>
            <a:ext cx="2013625" cy="991373"/>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If: </a:t>
            </a:r>
            <a:r>
              <a:rPr lang="en-US" sz="1400" b="1" i="0" u="none" strike="noStrike" cap="none" dirty="0">
                <a:solidFill>
                  <a:srgbClr val="FF0000"/>
                </a:solidFill>
                <a:latin typeface="Arial"/>
                <a:ea typeface="Arial"/>
                <a:cs typeface="Arial"/>
                <a:sym typeface="Arial"/>
              </a:rPr>
              <a:t>#Tell_Me_About</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Then: call out to webhook to get info from Wikipedia</a:t>
            </a:r>
            <a:endParaRPr sz="1800" dirty="0">
              <a:solidFill>
                <a:schemeClr val="dk1"/>
              </a:solidFill>
              <a:latin typeface="Arial"/>
              <a:ea typeface="Arial"/>
              <a:cs typeface="Arial"/>
              <a:sym typeface="Arial"/>
            </a:endParaRPr>
          </a:p>
        </p:txBody>
      </p:sp>
      <p:sp>
        <p:nvSpPr>
          <p:cNvPr id="1204" name="Google Shape;1204;p67"/>
          <p:cNvSpPr/>
          <p:nvPr/>
        </p:nvSpPr>
        <p:spPr>
          <a:xfrm>
            <a:off x="3834075" y="1409057"/>
            <a:ext cx="2327228" cy="1099688"/>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If: ‘Char kway teow(CKT)’ </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Then: -display CKT info (through Webhook)</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-ask user want to view recipe?</a:t>
            </a:r>
            <a:endParaRPr sz="1800">
              <a:solidFill>
                <a:schemeClr val="dk1"/>
              </a:solidFill>
              <a:latin typeface="Arial"/>
              <a:ea typeface="Arial"/>
              <a:cs typeface="Arial"/>
              <a:sym typeface="Arial"/>
            </a:endParaRPr>
          </a:p>
        </p:txBody>
      </p:sp>
      <p:sp>
        <p:nvSpPr>
          <p:cNvPr id="1205" name="Google Shape;1205;p67"/>
          <p:cNvSpPr/>
          <p:nvPr/>
        </p:nvSpPr>
        <p:spPr>
          <a:xfrm>
            <a:off x="3834075" y="4341200"/>
            <a:ext cx="1042725" cy="622571"/>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Webhook</a:t>
            </a:r>
            <a:endParaRPr sz="1800">
              <a:solidFill>
                <a:schemeClr val="dk1"/>
              </a:solidFill>
              <a:latin typeface="Arial"/>
              <a:ea typeface="Arial"/>
              <a:cs typeface="Arial"/>
              <a:sym typeface="Arial"/>
            </a:endParaRPr>
          </a:p>
        </p:txBody>
      </p:sp>
      <p:sp>
        <p:nvSpPr>
          <p:cNvPr id="1206" name="Google Shape;1206;p67"/>
          <p:cNvSpPr/>
          <p:nvPr/>
        </p:nvSpPr>
        <p:spPr>
          <a:xfrm>
            <a:off x="6586076" y="1409058"/>
            <a:ext cx="1819766" cy="1099688"/>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If: yes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Then: -display CKT recipe</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-ask user want to view ingredients?</a:t>
            </a:r>
            <a:endParaRPr sz="1800">
              <a:solidFill>
                <a:schemeClr val="dk1"/>
              </a:solidFill>
              <a:latin typeface="Arial"/>
              <a:ea typeface="Arial"/>
              <a:cs typeface="Arial"/>
              <a:sym typeface="Arial"/>
            </a:endParaRPr>
          </a:p>
        </p:txBody>
      </p:sp>
      <p:sp>
        <p:nvSpPr>
          <p:cNvPr id="1207" name="Google Shape;1207;p67"/>
          <p:cNvSpPr/>
          <p:nvPr/>
        </p:nvSpPr>
        <p:spPr>
          <a:xfrm>
            <a:off x="8863277" y="1409057"/>
            <a:ext cx="2013625" cy="1099687"/>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If: yes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Then: -display CKT ingredients</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-ask user want to buy ingredients?</a:t>
            </a:r>
            <a:endParaRPr sz="1800">
              <a:solidFill>
                <a:schemeClr val="dk1"/>
              </a:solidFill>
              <a:latin typeface="Arial"/>
              <a:ea typeface="Arial"/>
              <a:cs typeface="Arial"/>
              <a:sym typeface="Arial"/>
            </a:endParaRPr>
          </a:p>
        </p:txBody>
      </p:sp>
      <p:sp>
        <p:nvSpPr>
          <p:cNvPr id="1208" name="Google Shape;1208;p67"/>
          <p:cNvSpPr/>
          <p:nvPr/>
        </p:nvSpPr>
        <p:spPr>
          <a:xfrm>
            <a:off x="7723901" y="3057584"/>
            <a:ext cx="2013625" cy="1099687"/>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If: ‘yes, on-line’</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Then: link to our e-commerce web page to submit shopping list  </a:t>
            </a:r>
            <a:endParaRPr sz="1800" dirty="0">
              <a:solidFill>
                <a:schemeClr val="dk1"/>
              </a:solidFill>
              <a:latin typeface="Arial"/>
              <a:ea typeface="Arial"/>
              <a:cs typeface="Arial"/>
              <a:sym typeface="Arial"/>
            </a:endParaRPr>
          </a:p>
        </p:txBody>
      </p:sp>
      <p:sp>
        <p:nvSpPr>
          <p:cNvPr id="1209" name="Google Shape;1209;p67"/>
          <p:cNvSpPr/>
          <p:nvPr/>
        </p:nvSpPr>
        <p:spPr>
          <a:xfrm>
            <a:off x="9982200" y="3062912"/>
            <a:ext cx="2013625" cy="1099687"/>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If: ‘yes, in-store’</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Then: link to our web page to download ingredients</a:t>
            </a:r>
            <a:endParaRPr sz="1800" dirty="0">
              <a:solidFill>
                <a:schemeClr val="dk1"/>
              </a:solidFill>
              <a:latin typeface="Arial"/>
              <a:ea typeface="Arial"/>
              <a:cs typeface="Arial"/>
              <a:sym typeface="Arial"/>
            </a:endParaRPr>
          </a:p>
        </p:txBody>
      </p:sp>
      <p:sp>
        <p:nvSpPr>
          <p:cNvPr id="1210" name="Google Shape;1210;p67"/>
          <p:cNvSpPr/>
          <p:nvPr/>
        </p:nvSpPr>
        <p:spPr>
          <a:xfrm>
            <a:off x="3834075" y="2688242"/>
            <a:ext cx="2327228" cy="1099688"/>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If: ‘Nasi Lemak(NL)’ </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Then: -display NL info (through Webhook)</a:t>
            </a:r>
            <a:endParaRPr sz="18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-ask user want to view recipe?</a:t>
            </a:r>
            <a:endParaRPr sz="1800">
              <a:solidFill>
                <a:schemeClr val="dk1"/>
              </a:solidFill>
              <a:latin typeface="Arial"/>
              <a:ea typeface="Arial"/>
              <a:cs typeface="Arial"/>
              <a:sym typeface="Arial"/>
            </a:endParaRPr>
          </a:p>
        </p:txBody>
      </p:sp>
      <p:sp>
        <p:nvSpPr>
          <p:cNvPr id="1211" name="Google Shape;1211;p67"/>
          <p:cNvSpPr txBox="1"/>
          <p:nvPr/>
        </p:nvSpPr>
        <p:spPr>
          <a:xfrm>
            <a:off x="6096232" y="2931951"/>
            <a:ext cx="130035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Same as CKT</a:t>
            </a:r>
            <a:endParaRPr sz="1800">
              <a:solidFill>
                <a:schemeClr val="dk1"/>
              </a:solidFill>
              <a:latin typeface="Arial"/>
              <a:ea typeface="Arial"/>
              <a:cs typeface="Arial"/>
              <a:sym typeface="Arial"/>
            </a:endParaRPr>
          </a:p>
        </p:txBody>
      </p:sp>
      <p:sp>
        <p:nvSpPr>
          <p:cNvPr id="1212" name="Google Shape;1212;p67"/>
          <p:cNvSpPr/>
          <p:nvPr/>
        </p:nvSpPr>
        <p:spPr>
          <a:xfrm>
            <a:off x="5460441" y="4249860"/>
            <a:ext cx="1936147" cy="802116"/>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Cloud function to pull text and picture from Wikipedia</a:t>
            </a:r>
            <a:endParaRPr sz="1800">
              <a:solidFill>
                <a:schemeClr val="dk1"/>
              </a:solidFill>
              <a:latin typeface="Arial"/>
              <a:ea typeface="Arial"/>
              <a:cs typeface="Arial"/>
              <a:sym typeface="Arial"/>
            </a:endParaRPr>
          </a:p>
        </p:txBody>
      </p:sp>
      <p:cxnSp>
        <p:nvCxnSpPr>
          <p:cNvPr id="1213" name="Google Shape;1213;p67"/>
          <p:cNvCxnSpPr>
            <a:stCxn id="1201" idx="3"/>
            <a:endCxn id="1204" idx="1"/>
          </p:cNvCxnSpPr>
          <p:nvPr/>
        </p:nvCxnSpPr>
        <p:spPr>
          <a:xfrm>
            <a:off x="3409302" y="1959015"/>
            <a:ext cx="424800" cy="0"/>
          </a:xfrm>
          <a:prstGeom prst="straightConnector1">
            <a:avLst/>
          </a:prstGeom>
          <a:noFill/>
          <a:ln w="9525" cap="flat" cmpd="sng">
            <a:solidFill>
              <a:schemeClr val="dk1"/>
            </a:solidFill>
            <a:prstDash val="solid"/>
            <a:round/>
            <a:headEnd type="none" w="sm" len="sm"/>
            <a:tailEnd type="triangle" w="med" len="med"/>
          </a:ln>
        </p:spPr>
      </p:cxnSp>
      <p:cxnSp>
        <p:nvCxnSpPr>
          <p:cNvPr id="1214" name="Google Shape;1214;p67"/>
          <p:cNvCxnSpPr>
            <a:stCxn id="1204" idx="3"/>
            <a:endCxn id="1206" idx="1"/>
          </p:cNvCxnSpPr>
          <p:nvPr/>
        </p:nvCxnSpPr>
        <p:spPr>
          <a:xfrm>
            <a:off x="6161303" y="1958901"/>
            <a:ext cx="424800" cy="0"/>
          </a:xfrm>
          <a:prstGeom prst="straightConnector1">
            <a:avLst/>
          </a:prstGeom>
          <a:noFill/>
          <a:ln w="9525" cap="flat" cmpd="sng">
            <a:solidFill>
              <a:schemeClr val="dk1"/>
            </a:solidFill>
            <a:prstDash val="solid"/>
            <a:round/>
            <a:headEnd type="none" w="sm" len="sm"/>
            <a:tailEnd type="triangle" w="med" len="med"/>
          </a:ln>
        </p:spPr>
      </p:cxnSp>
      <p:cxnSp>
        <p:nvCxnSpPr>
          <p:cNvPr id="1215" name="Google Shape;1215;p67"/>
          <p:cNvCxnSpPr>
            <a:stCxn id="1206" idx="3"/>
            <a:endCxn id="1207" idx="1"/>
          </p:cNvCxnSpPr>
          <p:nvPr/>
        </p:nvCxnSpPr>
        <p:spPr>
          <a:xfrm>
            <a:off x="8405842" y="1958902"/>
            <a:ext cx="457500" cy="0"/>
          </a:xfrm>
          <a:prstGeom prst="straightConnector1">
            <a:avLst/>
          </a:prstGeom>
          <a:noFill/>
          <a:ln w="9525" cap="flat" cmpd="sng">
            <a:solidFill>
              <a:schemeClr val="dk1"/>
            </a:solidFill>
            <a:prstDash val="solid"/>
            <a:round/>
            <a:headEnd type="none" w="sm" len="sm"/>
            <a:tailEnd type="triangle" w="med" len="med"/>
          </a:ln>
        </p:spPr>
      </p:cxnSp>
      <p:cxnSp>
        <p:nvCxnSpPr>
          <p:cNvPr id="1216" name="Google Shape;1216;p67"/>
          <p:cNvCxnSpPr>
            <a:stCxn id="1210" idx="3"/>
          </p:cNvCxnSpPr>
          <p:nvPr/>
        </p:nvCxnSpPr>
        <p:spPr>
          <a:xfrm>
            <a:off x="6161303" y="3238086"/>
            <a:ext cx="990600" cy="0"/>
          </a:xfrm>
          <a:prstGeom prst="straightConnector1">
            <a:avLst/>
          </a:prstGeom>
          <a:noFill/>
          <a:ln w="9525" cap="flat" cmpd="sng">
            <a:solidFill>
              <a:schemeClr val="dk1"/>
            </a:solidFill>
            <a:prstDash val="solid"/>
            <a:round/>
            <a:headEnd type="none" w="sm" len="sm"/>
            <a:tailEnd type="triangle" w="med" len="med"/>
          </a:ln>
        </p:spPr>
      </p:cxnSp>
      <p:cxnSp>
        <p:nvCxnSpPr>
          <p:cNvPr id="1217" name="Google Shape;1217;p67"/>
          <p:cNvCxnSpPr>
            <a:endCxn id="1210" idx="1"/>
          </p:cNvCxnSpPr>
          <p:nvPr/>
        </p:nvCxnSpPr>
        <p:spPr>
          <a:xfrm rot="-5400000" flipH="1">
            <a:off x="3094575" y="2498586"/>
            <a:ext cx="1272900" cy="206100"/>
          </a:xfrm>
          <a:prstGeom prst="bentConnector2">
            <a:avLst/>
          </a:prstGeom>
          <a:noFill/>
          <a:ln w="9525" cap="flat" cmpd="sng">
            <a:solidFill>
              <a:schemeClr val="dk1"/>
            </a:solidFill>
            <a:prstDash val="solid"/>
            <a:round/>
            <a:headEnd type="none" w="sm" len="sm"/>
            <a:tailEnd type="triangle" w="med" len="med"/>
          </a:ln>
        </p:spPr>
      </p:cxnSp>
      <p:cxnSp>
        <p:nvCxnSpPr>
          <p:cNvPr id="1218" name="Google Shape;1218;p67"/>
          <p:cNvCxnSpPr>
            <a:stCxn id="1207" idx="2"/>
            <a:endCxn id="1209" idx="0"/>
          </p:cNvCxnSpPr>
          <p:nvPr/>
        </p:nvCxnSpPr>
        <p:spPr>
          <a:xfrm rot="-5400000" flipH="1">
            <a:off x="10152540" y="2226294"/>
            <a:ext cx="554100" cy="1119000"/>
          </a:xfrm>
          <a:prstGeom prst="bentConnector3">
            <a:avLst>
              <a:gd name="adj1" fmla="val 50006"/>
            </a:avLst>
          </a:prstGeom>
          <a:noFill/>
          <a:ln w="9525" cap="flat" cmpd="sng">
            <a:solidFill>
              <a:schemeClr val="dk1"/>
            </a:solidFill>
            <a:prstDash val="solid"/>
            <a:round/>
            <a:headEnd type="none" w="sm" len="sm"/>
            <a:tailEnd type="triangle" w="med" len="med"/>
          </a:ln>
        </p:spPr>
      </p:cxnSp>
      <p:cxnSp>
        <p:nvCxnSpPr>
          <p:cNvPr id="1219" name="Google Shape;1219;p67"/>
          <p:cNvCxnSpPr>
            <a:stCxn id="1207" idx="2"/>
            <a:endCxn id="1208" idx="0"/>
          </p:cNvCxnSpPr>
          <p:nvPr/>
        </p:nvCxnSpPr>
        <p:spPr>
          <a:xfrm rot="5400000">
            <a:off x="9026040" y="2213394"/>
            <a:ext cx="548700" cy="1139400"/>
          </a:xfrm>
          <a:prstGeom prst="bentConnector3">
            <a:avLst>
              <a:gd name="adj1" fmla="val 50013"/>
            </a:avLst>
          </a:prstGeom>
          <a:noFill/>
          <a:ln w="9525" cap="flat" cmpd="sng">
            <a:solidFill>
              <a:schemeClr val="dk1"/>
            </a:solidFill>
            <a:prstDash val="solid"/>
            <a:round/>
            <a:headEnd type="none" w="sm" len="sm"/>
            <a:tailEnd type="triangle" w="med" len="med"/>
          </a:ln>
        </p:spPr>
      </p:cxnSp>
      <p:sp>
        <p:nvSpPr>
          <p:cNvPr id="1220" name="Google Shape;1220;p67"/>
          <p:cNvSpPr/>
          <p:nvPr/>
        </p:nvSpPr>
        <p:spPr>
          <a:xfrm>
            <a:off x="3398402" y="4522600"/>
            <a:ext cx="424773" cy="251949"/>
          </a:xfrm>
          <a:prstGeom prst="leftRightArrow">
            <a:avLst>
              <a:gd name="adj1" fmla="val 50000"/>
              <a:gd name="adj2" fmla="val 5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21" name="Google Shape;1221;p67"/>
          <p:cNvSpPr/>
          <p:nvPr/>
        </p:nvSpPr>
        <p:spPr>
          <a:xfrm>
            <a:off x="4887701" y="4532310"/>
            <a:ext cx="551214" cy="242240"/>
          </a:xfrm>
          <a:prstGeom prst="leftRightArrow">
            <a:avLst>
              <a:gd name="adj1" fmla="val 50000"/>
              <a:gd name="adj2" fmla="val 5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22" name="Google Shape;1222;p67"/>
          <p:cNvSpPr/>
          <p:nvPr/>
        </p:nvSpPr>
        <p:spPr>
          <a:xfrm>
            <a:off x="1395677" y="5394827"/>
            <a:ext cx="2838866" cy="1144744"/>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400"/>
              <a:buFont typeface="Arial"/>
              <a:buNone/>
            </a:pPr>
            <a:r>
              <a:rPr lang="en-US" sz="1400" b="1" i="0" u="none" strike="noStrike" cap="none" dirty="0">
                <a:solidFill>
                  <a:schemeClr val="dk1"/>
                </a:solidFill>
                <a:latin typeface="Arial"/>
                <a:ea typeface="Arial"/>
                <a:cs typeface="Arial"/>
                <a:sym typeface="Arial"/>
              </a:rPr>
              <a:t>If: </a:t>
            </a:r>
            <a:r>
              <a:rPr lang="en-US" sz="1400" b="1" i="0" u="none" strike="noStrike" cap="none" dirty="0">
                <a:solidFill>
                  <a:srgbClr val="FF0000"/>
                </a:solidFill>
                <a:latin typeface="Arial"/>
                <a:ea typeface="Arial"/>
                <a:cs typeface="Arial"/>
                <a:sym typeface="Arial"/>
              </a:rPr>
              <a:t>#General_Greetings</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US" sz="1400" b="1" i="0" u="none" strike="noStrike" cap="none" dirty="0">
                <a:solidFill>
                  <a:srgbClr val="FF0000"/>
                </a:solidFill>
                <a:latin typeface="Arial"/>
                <a:ea typeface="Arial"/>
                <a:cs typeface="Arial"/>
                <a:sym typeface="Arial"/>
              </a:rPr>
              <a:t>#General_Ending</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US" sz="1400" b="1" i="0" u="none" strike="noStrike" cap="none" dirty="0">
                <a:solidFill>
                  <a:srgbClr val="FF0000"/>
                </a:solidFill>
                <a:latin typeface="Arial"/>
                <a:ea typeface="Arial"/>
                <a:cs typeface="Arial"/>
                <a:sym typeface="Arial"/>
              </a:rPr>
              <a:t>#General_Connect_to_Agent</a:t>
            </a:r>
            <a:endParaRPr sz="1800"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FF0000"/>
              </a:buClr>
              <a:buSzPts val="1400"/>
              <a:buFont typeface="Arial"/>
              <a:buNone/>
            </a:pPr>
            <a:r>
              <a:rPr lang="en-US" sz="1400" b="1" i="0" u="none" strike="noStrike" cap="none" dirty="0">
                <a:solidFill>
                  <a:srgbClr val="FF0000"/>
                </a:solidFill>
                <a:latin typeface="Arial"/>
                <a:ea typeface="Arial"/>
                <a:cs typeface="Arial"/>
                <a:sym typeface="Arial"/>
              </a:rPr>
              <a:t>#General_Feedback</a:t>
            </a:r>
            <a:endParaRPr sz="1400" b="1" i="0" u="none" strike="noStrike" cap="none" dirty="0">
              <a:solidFill>
                <a:srgbClr val="FF0000"/>
              </a:solidFill>
              <a:latin typeface="Arial"/>
              <a:ea typeface="Arial"/>
              <a:cs typeface="Arial"/>
              <a:sym typeface="Arial"/>
            </a:endParaRPr>
          </a:p>
        </p:txBody>
      </p:sp>
      <p:sp>
        <p:nvSpPr>
          <p:cNvPr id="1223" name="Google Shape;1223;p67"/>
          <p:cNvSpPr/>
          <p:nvPr/>
        </p:nvSpPr>
        <p:spPr>
          <a:xfrm>
            <a:off x="4641945" y="5616132"/>
            <a:ext cx="1377855" cy="724383"/>
          </a:xfrm>
          <a:prstGeom prst="rect">
            <a:avLst/>
          </a:prstGeom>
          <a:solidFill>
            <a:schemeClr val="accent1"/>
          </a:solidFill>
          <a:ln w="25400" cap="flat" cmpd="sng">
            <a:solidFill>
              <a:srgbClr val="AAA7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1" i="0" u="none" strike="noStrike" cap="none">
                <a:solidFill>
                  <a:schemeClr val="dk1"/>
                </a:solidFill>
                <a:latin typeface="Arial"/>
                <a:ea typeface="Arial"/>
                <a:cs typeface="Arial"/>
                <a:sym typeface="Arial"/>
              </a:rPr>
              <a:t>Response accordingly</a:t>
            </a:r>
            <a:endParaRPr sz="1800">
              <a:solidFill>
                <a:schemeClr val="dk1"/>
              </a:solidFill>
              <a:latin typeface="Arial"/>
              <a:ea typeface="Arial"/>
              <a:cs typeface="Arial"/>
              <a:sym typeface="Arial"/>
            </a:endParaRPr>
          </a:p>
        </p:txBody>
      </p:sp>
      <p:cxnSp>
        <p:nvCxnSpPr>
          <p:cNvPr id="1224" name="Google Shape;1224;p67"/>
          <p:cNvCxnSpPr/>
          <p:nvPr/>
        </p:nvCxnSpPr>
        <p:spPr>
          <a:xfrm>
            <a:off x="511869" y="1977789"/>
            <a:ext cx="886641" cy="4947"/>
          </a:xfrm>
          <a:prstGeom prst="straightConnector1">
            <a:avLst/>
          </a:prstGeom>
          <a:noFill/>
          <a:ln w="9525" cap="flat" cmpd="sng">
            <a:solidFill>
              <a:schemeClr val="dk1"/>
            </a:solidFill>
            <a:prstDash val="solid"/>
            <a:round/>
            <a:headEnd type="none" w="sm" len="sm"/>
            <a:tailEnd type="triangle" w="med" len="med"/>
          </a:ln>
        </p:spPr>
      </p:cxnSp>
      <p:cxnSp>
        <p:nvCxnSpPr>
          <p:cNvPr id="1225" name="Google Shape;1225;p67"/>
          <p:cNvCxnSpPr>
            <a:stCxn id="1222" idx="3"/>
            <a:endCxn id="1223" idx="1"/>
          </p:cNvCxnSpPr>
          <p:nvPr/>
        </p:nvCxnSpPr>
        <p:spPr>
          <a:xfrm>
            <a:off x="4234543" y="5967199"/>
            <a:ext cx="407400" cy="11100"/>
          </a:xfrm>
          <a:prstGeom prst="straightConnector1">
            <a:avLst/>
          </a:prstGeom>
          <a:noFill/>
          <a:ln w="9525" cap="flat" cmpd="sng">
            <a:solidFill>
              <a:schemeClr val="dk1"/>
            </a:solidFill>
            <a:prstDash val="solid"/>
            <a:round/>
            <a:headEnd type="none" w="sm" len="sm"/>
            <a:tailEnd type="triangle" w="med" len="med"/>
          </a:ln>
        </p:spPr>
      </p:cxnSp>
      <p:sp>
        <p:nvSpPr>
          <p:cNvPr id="1226" name="Google Shape;1226;p67"/>
          <p:cNvSpPr txBox="1"/>
          <p:nvPr/>
        </p:nvSpPr>
        <p:spPr>
          <a:xfrm>
            <a:off x="348582" y="1605227"/>
            <a:ext cx="10695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User input</a:t>
            </a:r>
            <a:endParaRPr sz="1800">
              <a:solidFill>
                <a:schemeClr val="dk1"/>
              </a:solidFill>
              <a:latin typeface="Arial"/>
              <a:ea typeface="Arial"/>
              <a:cs typeface="Arial"/>
              <a:sym typeface="Arial"/>
            </a:endParaRPr>
          </a:p>
        </p:txBody>
      </p:sp>
      <p:cxnSp>
        <p:nvCxnSpPr>
          <p:cNvPr id="1227" name="Google Shape;1227;p67"/>
          <p:cNvCxnSpPr>
            <a:endCxn id="1202" idx="1"/>
          </p:cNvCxnSpPr>
          <p:nvPr/>
        </p:nvCxnSpPr>
        <p:spPr>
          <a:xfrm rot="-5400000" flipH="1">
            <a:off x="517628" y="2375883"/>
            <a:ext cx="1277700" cy="456600"/>
          </a:xfrm>
          <a:prstGeom prst="bentConnector2">
            <a:avLst/>
          </a:prstGeom>
          <a:noFill/>
          <a:ln w="9525" cap="flat" cmpd="sng">
            <a:solidFill>
              <a:schemeClr val="dk1"/>
            </a:solidFill>
            <a:prstDash val="solid"/>
            <a:round/>
            <a:headEnd type="none" w="sm" len="sm"/>
            <a:tailEnd type="triangle" w="med" len="med"/>
          </a:ln>
        </p:spPr>
      </p:cxnSp>
      <p:cxnSp>
        <p:nvCxnSpPr>
          <p:cNvPr id="1228" name="Google Shape;1228;p67"/>
          <p:cNvCxnSpPr>
            <a:endCxn id="1203" idx="1"/>
          </p:cNvCxnSpPr>
          <p:nvPr/>
        </p:nvCxnSpPr>
        <p:spPr>
          <a:xfrm rot="-5400000" flipH="1">
            <a:off x="-164423" y="3109085"/>
            <a:ext cx="2639700" cy="458700"/>
          </a:xfrm>
          <a:prstGeom prst="bentConnector2">
            <a:avLst/>
          </a:prstGeom>
          <a:noFill/>
          <a:ln w="9525" cap="flat" cmpd="sng">
            <a:solidFill>
              <a:schemeClr val="dk1"/>
            </a:solidFill>
            <a:prstDash val="solid"/>
            <a:round/>
            <a:headEnd type="none" w="sm" len="sm"/>
            <a:tailEnd type="triangle" w="med" len="med"/>
          </a:ln>
        </p:spPr>
      </p:cxnSp>
      <p:cxnSp>
        <p:nvCxnSpPr>
          <p:cNvPr id="1229" name="Google Shape;1229;p67"/>
          <p:cNvCxnSpPr>
            <a:endCxn id="1222" idx="1"/>
          </p:cNvCxnSpPr>
          <p:nvPr/>
        </p:nvCxnSpPr>
        <p:spPr>
          <a:xfrm rot="-5400000" flipH="1">
            <a:off x="-825073" y="3746449"/>
            <a:ext cx="3972000" cy="469500"/>
          </a:xfrm>
          <a:prstGeom prst="bentConnector2">
            <a:avLst/>
          </a:prstGeom>
          <a:noFill/>
          <a:ln w="9525" cap="flat" cmpd="sng">
            <a:solidFill>
              <a:schemeClr val="dk1"/>
            </a:solidFill>
            <a:prstDash val="solid"/>
            <a:round/>
            <a:headEnd type="none" w="sm" len="sm"/>
            <a:tailEnd type="triangle" w="med" len="med"/>
          </a:ln>
        </p:spPr>
      </p:cxnSp>
      <p:sp>
        <p:nvSpPr>
          <p:cNvPr id="1230" name="Google Shape;1230;p67"/>
          <p:cNvSpPr txBox="1"/>
          <p:nvPr/>
        </p:nvSpPr>
        <p:spPr>
          <a:xfrm>
            <a:off x="1528211" y="1081345"/>
            <a:ext cx="1981016"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600"/>
              <a:buFont typeface="Arial"/>
              <a:buNone/>
            </a:pPr>
            <a:r>
              <a:rPr lang="en-US" sz="1600" b="1" i="0" u="none" strike="noStrike" cap="none" dirty="0">
                <a:solidFill>
                  <a:srgbClr val="0070C0"/>
                </a:solidFill>
                <a:latin typeface="Arial"/>
                <a:ea typeface="Arial"/>
                <a:cs typeface="Arial"/>
                <a:sym typeface="Arial"/>
              </a:rPr>
              <a:t>First-layer nodes</a:t>
            </a:r>
            <a:endParaRPr sz="1800" dirty="0">
              <a:solidFill>
                <a:schemeClr val="dk1"/>
              </a:solidFill>
              <a:latin typeface="Arial"/>
              <a:ea typeface="Arial"/>
              <a:cs typeface="Arial"/>
              <a:sym typeface="Arial"/>
            </a:endParaRPr>
          </a:p>
        </p:txBody>
      </p:sp>
      <p:sp>
        <p:nvSpPr>
          <p:cNvPr id="2" name="Google Shape;1193;p66">
            <a:extLst>
              <a:ext uri="{FF2B5EF4-FFF2-40B4-BE49-F238E27FC236}">
                <a16:creationId xmlns:a16="http://schemas.microsoft.com/office/drawing/2014/main" id="{EC0807DA-3304-D34A-0C97-F54D1F3E484C}"/>
              </a:ext>
            </a:extLst>
          </p:cNvPr>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68"/>
          <p:cNvSpPr txBox="1">
            <a:spLocks noGrp="1"/>
          </p:cNvSpPr>
          <p:nvPr>
            <p:ph type="title"/>
          </p:nvPr>
        </p:nvSpPr>
        <p:spPr>
          <a:xfrm>
            <a:off x="1166949" y="406985"/>
            <a:ext cx="960555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3111"/>
              <a:buNone/>
            </a:pPr>
            <a:r>
              <a:rPr lang="en-US" sz="4000" b="1" dirty="0">
                <a:solidFill>
                  <a:schemeClr val="dk1"/>
                </a:solidFill>
                <a:latin typeface="+mj-lt"/>
                <a:ea typeface="Arial"/>
                <a:cs typeface="Arial"/>
                <a:sym typeface="Arial"/>
              </a:rPr>
              <a:t>TRANSLATING CONVERSATION FLOW TO DIALOG NODES</a:t>
            </a:r>
            <a:endParaRPr sz="4000" dirty="0">
              <a:solidFill>
                <a:schemeClr val="dk1"/>
              </a:solidFill>
              <a:latin typeface="+mj-lt"/>
              <a:ea typeface="Arial"/>
              <a:cs typeface="Arial"/>
              <a:sym typeface="Arial"/>
            </a:endParaRPr>
          </a:p>
        </p:txBody>
      </p:sp>
      <p:sp>
        <p:nvSpPr>
          <p:cNvPr id="1237" name="Google Shape;1237;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Arial"/>
              <a:buNone/>
            </a:pPr>
            <a:fld id="{00000000-1234-1234-1234-123412341234}" type="slidenum">
              <a:rPr lang="en-US"/>
              <a:t>64</a:t>
            </a:fld>
            <a:endParaRPr/>
          </a:p>
        </p:txBody>
      </p:sp>
      <p:pic>
        <p:nvPicPr>
          <p:cNvPr id="1238" name="Google Shape;1238;p68"/>
          <p:cNvPicPr preferRelativeResize="0"/>
          <p:nvPr/>
        </p:nvPicPr>
        <p:blipFill rotWithShape="1">
          <a:blip r:embed="rId3">
            <a:alphaModFix/>
          </a:blip>
          <a:srcRect t="7724" r="6295" b="28749"/>
          <a:stretch/>
        </p:blipFill>
        <p:spPr>
          <a:xfrm>
            <a:off x="254055" y="3105158"/>
            <a:ext cx="1365356" cy="1784700"/>
          </a:xfrm>
          <a:prstGeom prst="rect">
            <a:avLst/>
          </a:prstGeom>
          <a:noFill/>
          <a:ln w="19050" cap="flat" cmpd="sng">
            <a:solidFill>
              <a:schemeClr val="dk1"/>
            </a:solidFill>
            <a:prstDash val="solid"/>
            <a:round/>
            <a:headEnd type="none" w="sm" len="sm"/>
            <a:tailEnd type="none" w="sm" len="sm"/>
          </a:ln>
        </p:spPr>
      </p:pic>
      <p:sp>
        <p:nvSpPr>
          <p:cNvPr id="1239" name="Google Shape;1239;p68"/>
          <p:cNvSpPr/>
          <p:nvPr/>
        </p:nvSpPr>
        <p:spPr>
          <a:xfrm>
            <a:off x="2203139" y="3137927"/>
            <a:ext cx="1883672" cy="694514"/>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“Explore Singapore Foods”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a:t>
            </a:r>
            <a:r>
              <a:rPr lang="en-US" sz="1100">
                <a:solidFill>
                  <a:schemeClr val="dk1"/>
                </a:solidFill>
                <a:latin typeface="Arial"/>
                <a:ea typeface="Arial"/>
                <a:cs typeface="Arial"/>
                <a:sym typeface="Arial"/>
              </a:rPr>
              <a:t>9</a:t>
            </a:r>
            <a:r>
              <a:rPr lang="en-US" sz="1100" b="0" i="0" u="none" strike="noStrike" cap="none">
                <a:solidFill>
                  <a:schemeClr val="dk1"/>
                </a:solidFill>
                <a:latin typeface="Arial"/>
                <a:ea typeface="Arial"/>
                <a:cs typeface="Arial"/>
                <a:sym typeface="Arial"/>
              </a:rPr>
              <a:t>. </a:t>
            </a:r>
            <a:r>
              <a:rPr lang="en-US" sz="1100" b="0" i="0" u="none" strike="noStrike" cap="none">
                <a:solidFill>
                  <a:srgbClr val="FF0000"/>
                </a:solidFill>
                <a:latin typeface="Arial"/>
                <a:ea typeface="Arial"/>
                <a:cs typeface="Arial"/>
                <a:sym typeface="Arial"/>
              </a:rPr>
              <a:t>#Select_Foods</a:t>
            </a:r>
            <a:r>
              <a:rPr lang="en-US" sz="11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40" name="Google Shape;1240;p68"/>
          <p:cNvSpPr/>
          <p:nvPr/>
        </p:nvSpPr>
        <p:spPr>
          <a:xfrm>
            <a:off x="2203139" y="4325233"/>
            <a:ext cx="1883672" cy="694514"/>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“Hear a Joke!”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(5. </a:t>
            </a:r>
            <a:r>
              <a:rPr lang="en-US" sz="1100" b="0" i="0" u="none" strike="noStrike" cap="none">
                <a:solidFill>
                  <a:srgbClr val="FF0000"/>
                </a:solidFill>
                <a:latin typeface="Arial"/>
                <a:ea typeface="Arial"/>
                <a:cs typeface="Arial"/>
                <a:sym typeface="Arial"/>
              </a:rPr>
              <a:t>#General_Jokes</a:t>
            </a:r>
            <a:r>
              <a:rPr lang="en-US" sz="11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41" name="Google Shape;1241;p68"/>
          <p:cNvSpPr/>
          <p:nvPr/>
        </p:nvSpPr>
        <p:spPr>
          <a:xfrm>
            <a:off x="2193808" y="5562276"/>
            <a:ext cx="1883672" cy="694514"/>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“Feedback”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(11</a:t>
            </a:r>
            <a:r>
              <a:rPr lang="en-US" sz="1100" b="0" i="0" u="none" strike="noStrike" cap="none">
                <a:solidFill>
                  <a:srgbClr val="FF0000"/>
                </a:solidFill>
                <a:latin typeface="Arial"/>
                <a:ea typeface="Arial"/>
                <a:cs typeface="Arial"/>
                <a:sym typeface="Arial"/>
              </a:rPr>
              <a:t>.#User_feedback_input</a:t>
            </a:r>
            <a:r>
              <a:rPr lang="en-US" sz="11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242" name="Google Shape;1242;p68"/>
          <p:cNvSpPr/>
          <p:nvPr/>
        </p:nvSpPr>
        <p:spPr>
          <a:xfrm>
            <a:off x="2175146" y="1968049"/>
            <a:ext cx="1883672" cy="694514"/>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Arial"/>
                <a:ea typeface="Arial"/>
                <a:cs typeface="Arial"/>
                <a:sym typeface="Arial"/>
              </a:rPr>
              <a:t>Types “Hi!”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Arial"/>
                <a:ea typeface="Arial"/>
                <a:cs typeface="Arial"/>
                <a:sym typeface="Arial"/>
              </a:rPr>
              <a:t>(4</a:t>
            </a:r>
            <a:r>
              <a:rPr lang="en-US" sz="1100" b="0" i="0" u="none" strike="noStrike" cap="none" dirty="0">
                <a:solidFill>
                  <a:srgbClr val="FF0000"/>
                </a:solidFill>
                <a:latin typeface="Arial"/>
                <a:ea typeface="Arial"/>
                <a:cs typeface="Arial"/>
                <a:sym typeface="Arial"/>
              </a:rPr>
              <a:t>.#General_Greetings</a:t>
            </a:r>
            <a:r>
              <a:rPr lang="en-US" sz="1100" b="0" i="0" u="none" strike="noStrike" cap="none" dirty="0">
                <a:solidFill>
                  <a:schemeClr val="dk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243" name="Google Shape;1243;p68"/>
          <p:cNvSpPr/>
          <p:nvPr/>
        </p:nvSpPr>
        <p:spPr>
          <a:xfrm>
            <a:off x="4398943" y="1752529"/>
            <a:ext cx="2011192" cy="1115813"/>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Hello, I'm Alice, your virtual Singapore Food recipe assistant. I can tell you more about the different types of food in Singapore and help you look these recipes if you like.</a:t>
            </a:r>
            <a:br>
              <a:rPr lang="en-US" sz="1000" b="0" i="0" u="none" strike="noStrike" cap="none" dirty="0">
                <a:solidFill>
                  <a:schemeClr val="dk1"/>
                </a:solidFill>
                <a:latin typeface="Arial"/>
                <a:ea typeface="Arial"/>
                <a:cs typeface="Arial"/>
                <a:sym typeface="Arial"/>
              </a:rPr>
            </a:br>
            <a:r>
              <a:rPr lang="en-US" sz="1000" b="0" i="0" u="none" strike="noStrike" cap="none" dirty="0">
                <a:solidFill>
                  <a:schemeClr val="dk1"/>
                </a:solidFill>
                <a:latin typeface="Arial"/>
                <a:ea typeface="Arial"/>
                <a:cs typeface="Arial"/>
                <a:sym typeface="Arial"/>
              </a:rPr>
              <a:t>What shall I call you?</a:t>
            </a:r>
            <a:endParaRPr sz="1000" b="0" i="0" u="none" strike="noStrike" cap="none" dirty="0">
              <a:solidFill>
                <a:schemeClr val="dk1"/>
              </a:solidFill>
              <a:latin typeface="Arial"/>
              <a:ea typeface="Arial"/>
              <a:cs typeface="Arial"/>
              <a:sym typeface="Arial"/>
            </a:endParaRPr>
          </a:p>
        </p:txBody>
      </p:sp>
      <p:sp>
        <p:nvSpPr>
          <p:cNvPr id="1244" name="Google Shape;1244;p68"/>
          <p:cNvSpPr/>
          <p:nvPr/>
        </p:nvSpPr>
        <p:spPr>
          <a:xfrm>
            <a:off x="6735388" y="2107933"/>
            <a:ext cx="1883672" cy="365126"/>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Types “Adam” </a:t>
            </a:r>
            <a:endParaRPr sz="1400" b="0" i="0" u="none" strike="noStrike" cap="none">
              <a:solidFill>
                <a:srgbClr val="000000"/>
              </a:solidFill>
              <a:latin typeface="Arial"/>
              <a:ea typeface="Arial"/>
              <a:cs typeface="Arial"/>
              <a:sym typeface="Arial"/>
            </a:endParaRPr>
          </a:p>
        </p:txBody>
      </p:sp>
      <p:sp>
        <p:nvSpPr>
          <p:cNvPr id="1245" name="Google Shape;1245;p68"/>
          <p:cNvSpPr/>
          <p:nvPr/>
        </p:nvSpPr>
        <p:spPr>
          <a:xfrm>
            <a:off x="8930490" y="1962382"/>
            <a:ext cx="2011192" cy="694514"/>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000"/>
            </a:pPr>
            <a:r>
              <a:rPr lang="en-US" sz="1000" dirty="0">
                <a:solidFill>
                  <a:schemeClr val="dk1"/>
                </a:solidFill>
                <a:latin typeface="Arial"/>
                <a:cs typeface="Arial"/>
                <a:sym typeface="Arial"/>
              </a:rPr>
              <a:t>[Stores username]</a:t>
            </a:r>
            <a:endParaRPr sz="1000" dirty="0">
              <a:solidFill>
                <a:schemeClr val="dk1"/>
              </a:solidFill>
              <a:latin typeface="Arial"/>
              <a:cs typeface="Arial"/>
              <a:sym typeface="Arial"/>
            </a:endParaRPr>
          </a:p>
          <a:p>
            <a:pPr>
              <a:buClr>
                <a:srgbClr val="000000"/>
              </a:buClr>
              <a:buSzPts val="1000"/>
            </a:pPr>
            <a:endParaRPr sz="1000" dirty="0">
              <a:solidFill>
                <a:schemeClr val="dk1"/>
              </a:solidFill>
              <a:latin typeface="Arial"/>
              <a:cs typeface="Arial"/>
              <a:sym typeface="Arial"/>
            </a:endParaRPr>
          </a:p>
          <a:p>
            <a:pPr>
              <a:buClr>
                <a:srgbClr val="000000"/>
              </a:buClr>
              <a:buSzPts val="1000"/>
            </a:pPr>
            <a:r>
              <a:rPr lang="en-US" sz="1000" dirty="0">
                <a:solidFill>
                  <a:schemeClr val="dk1"/>
                </a:solidFill>
                <a:latin typeface="Arial"/>
                <a:cs typeface="Arial"/>
                <a:sym typeface="IBM Plex Sans"/>
              </a:rPr>
              <a:t>Hello, Adam! It's lovely to meet you. How can I help you today?</a:t>
            </a:r>
            <a:endParaRPr sz="1000" dirty="0">
              <a:solidFill>
                <a:schemeClr val="dk1"/>
              </a:solidFill>
              <a:latin typeface="Arial"/>
              <a:cs typeface="Arial"/>
              <a:sym typeface="Arial"/>
            </a:endParaRPr>
          </a:p>
        </p:txBody>
      </p:sp>
      <p:sp>
        <p:nvSpPr>
          <p:cNvPr id="1246" name="Google Shape;1246;p68"/>
          <p:cNvSpPr/>
          <p:nvPr/>
        </p:nvSpPr>
        <p:spPr>
          <a:xfrm>
            <a:off x="4404290" y="4252847"/>
            <a:ext cx="2011192" cy="857947"/>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[Shows a context specific joke which also adds information about latest promotions and where this item can be located in the supermarket]</a:t>
            </a:r>
            <a:endParaRPr sz="1000" b="0" i="0" u="none" strike="noStrike" cap="none" dirty="0">
              <a:solidFill>
                <a:schemeClr val="dk1"/>
              </a:solidFill>
              <a:latin typeface="Arial"/>
              <a:ea typeface="Arial"/>
              <a:cs typeface="Arial"/>
              <a:sym typeface="Arial"/>
            </a:endParaRPr>
          </a:p>
        </p:txBody>
      </p:sp>
      <p:sp>
        <p:nvSpPr>
          <p:cNvPr id="1247" name="Google Shape;1247;p68"/>
          <p:cNvSpPr txBox="1"/>
          <p:nvPr/>
        </p:nvSpPr>
        <p:spPr>
          <a:xfrm>
            <a:off x="4435145" y="3148786"/>
            <a:ext cx="1576876"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Arial"/>
                <a:ea typeface="Arial"/>
                <a:cs typeface="Arial"/>
                <a:sym typeface="Arial"/>
              </a:rPr>
              <a:t>Go to next page</a:t>
            </a:r>
            <a:endParaRPr sz="1800" b="0" i="0" u="none" strike="noStrike" cap="none">
              <a:solidFill>
                <a:srgbClr val="FF0000"/>
              </a:solidFill>
              <a:latin typeface="Arial"/>
              <a:ea typeface="Arial"/>
              <a:cs typeface="Arial"/>
              <a:sym typeface="Arial"/>
            </a:endParaRPr>
          </a:p>
        </p:txBody>
      </p:sp>
      <p:sp>
        <p:nvSpPr>
          <p:cNvPr id="1248" name="Google Shape;1248;p68"/>
          <p:cNvSpPr/>
          <p:nvPr/>
        </p:nvSpPr>
        <p:spPr>
          <a:xfrm>
            <a:off x="4426934" y="5562276"/>
            <a:ext cx="2011192" cy="770885"/>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000"/>
            </a:pPr>
            <a:r>
              <a:rPr lang="en-US" sz="1000" dirty="0">
                <a:solidFill>
                  <a:schemeClr val="dk1"/>
                </a:solidFill>
                <a:latin typeface="Arial"/>
                <a:cs typeface="Arial"/>
              </a:rPr>
              <a:t>Direct user to ACE webpage feedback area to type in and submit feedback</a:t>
            </a:r>
            <a:endParaRPr sz="1000" dirty="0">
              <a:solidFill>
                <a:schemeClr val="dk1"/>
              </a:solidFill>
              <a:latin typeface="Arial"/>
              <a:cs typeface="Arial"/>
              <a:sym typeface="Arial"/>
            </a:endParaRPr>
          </a:p>
        </p:txBody>
      </p:sp>
      <p:cxnSp>
        <p:nvCxnSpPr>
          <p:cNvPr id="1249" name="Google Shape;1249;p68"/>
          <p:cNvCxnSpPr>
            <a:cxnSpLocks/>
            <a:stCxn id="1238" idx="3"/>
            <a:endCxn id="1242" idx="1"/>
          </p:cNvCxnSpPr>
          <p:nvPr/>
        </p:nvCxnSpPr>
        <p:spPr>
          <a:xfrm flipV="1">
            <a:off x="1619411" y="2315306"/>
            <a:ext cx="555735" cy="1682202"/>
          </a:xfrm>
          <a:prstGeom prst="bentConnector3">
            <a:avLst>
              <a:gd name="adj1" fmla="val 50000"/>
            </a:avLst>
          </a:prstGeom>
          <a:noFill/>
          <a:ln w="9525" cap="flat" cmpd="sng">
            <a:solidFill>
              <a:schemeClr val="dk1"/>
            </a:solidFill>
            <a:prstDash val="solid"/>
            <a:miter lim="800000"/>
            <a:headEnd type="none" w="sm" len="sm"/>
            <a:tailEnd type="triangle" w="med" len="med"/>
          </a:ln>
        </p:spPr>
      </p:cxnSp>
      <p:cxnSp>
        <p:nvCxnSpPr>
          <p:cNvPr id="1250" name="Google Shape;1250;p68"/>
          <p:cNvCxnSpPr/>
          <p:nvPr/>
        </p:nvCxnSpPr>
        <p:spPr>
          <a:xfrm>
            <a:off x="1912779" y="3536302"/>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1" name="Google Shape;1251;p68"/>
          <p:cNvCxnSpPr/>
          <p:nvPr/>
        </p:nvCxnSpPr>
        <p:spPr>
          <a:xfrm rot="-5400000" flipH="1">
            <a:off x="1134964" y="4750308"/>
            <a:ext cx="1784700" cy="271800"/>
          </a:xfrm>
          <a:prstGeom prst="bentConnector2">
            <a:avLst/>
          </a:prstGeom>
          <a:noFill/>
          <a:ln w="9525" cap="flat" cmpd="sng">
            <a:solidFill>
              <a:schemeClr val="dk1"/>
            </a:solidFill>
            <a:prstDash val="solid"/>
            <a:miter lim="800000"/>
            <a:headEnd type="none" w="sm" len="sm"/>
            <a:tailEnd type="triangle" w="med" len="med"/>
          </a:ln>
        </p:spPr>
      </p:cxnSp>
      <p:cxnSp>
        <p:nvCxnSpPr>
          <p:cNvPr id="1252" name="Google Shape;1252;p68"/>
          <p:cNvCxnSpPr/>
          <p:nvPr/>
        </p:nvCxnSpPr>
        <p:spPr>
          <a:xfrm>
            <a:off x="1906552" y="4687083"/>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3" name="Google Shape;1253;p68"/>
          <p:cNvCxnSpPr/>
          <p:nvPr/>
        </p:nvCxnSpPr>
        <p:spPr>
          <a:xfrm>
            <a:off x="4083692" y="4680858"/>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4" name="Google Shape;1254;p68"/>
          <p:cNvCxnSpPr/>
          <p:nvPr/>
        </p:nvCxnSpPr>
        <p:spPr>
          <a:xfrm>
            <a:off x="4086796" y="5915615"/>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5" name="Google Shape;1255;p68"/>
          <p:cNvCxnSpPr/>
          <p:nvPr/>
        </p:nvCxnSpPr>
        <p:spPr>
          <a:xfrm>
            <a:off x="4096127" y="3470983"/>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6" name="Google Shape;1256;p68"/>
          <p:cNvCxnSpPr/>
          <p:nvPr/>
        </p:nvCxnSpPr>
        <p:spPr>
          <a:xfrm>
            <a:off x="4052576" y="2317098"/>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7" name="Google Shape;1257;p68"/>
          <p:cNvCxnSpPr/>
          <p:nvPr/>
        </p:nvCxnSpPr>
        <p:spPr>
          <a:xfrm>
            <a:off x="6397666" y="2310877"/>
            <a:ext cx="309022" cy="0"/>
          </a:xfrm>
          <a:prstGeom prst="straightConnector1">
            <a:avLst/>
          </a:prstGeom>
          <a:noFill/>
          <a:ln w="9525" cap="flat" cmpd="sng">
            <a:solidFill>
              <a:schemeClr val="dk1"/>
            </a:solidFill>
            <a:prstDash val="solid"/>
            <a:miter lim="800000"/>
            <a:headEnd type="none" w="sm" len="sm"/>
            <a:tailEnd type="triangle" w="med" len="med"/>
          </a:ln>
        </p:spPr>
      </p:cxnSp>
      <p:cxnSp>
        <p:nvCxnSpPr>
          <p:cNvPr id="1258" name="Google Shape;1258;p68"/>
          <p:cNvCxnSpPr/>
          <p:nvPr/>
        </p:nvCxnSpPr>
        <p:spPr>
          <a:xfrm>
            <a:off x="8621468" y="2313984"/>
            <a:ext cx="309022" cy="0"/>
          </a:xfrm>
          <a:prstGeom prst="straightConnector1">
            <a:avLst/>
          </a:prstGeom>
          <a:noFill/>
          <a:ln w="9525" cap="flat" cmpd="sng">
            <a:solidFill>
              <a:schemeClr val="dk1"/>
            </a:solidFill>
            <a:prstDash val="solid"/>
            <a:miter lim="800000"/>
            <a:headEnd type="none" w="sm" len="sm"/>
            <a:tailEnd type="triangle" w="med" len="med"/>
          </a:ln>
        </p:spPr>
      </p:cxnSp>
      <p:sp>
        <p:nvSpPr>
          <p:cNvPr id="1259" name="Google Shape;1259;p68"/>
          <p:cNvSpPr/>
          <p:nvPr/>
        </p:nvSpPr>
        <p:spPr>
          <a:xfrm>
            <a:off x="8994250" y="3002678"/>
            <a:ext cx="1883672" cy="468305"/>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chemeClr val="dk1"/>
                </a:solidFill>
                <a:latin typeface="Arial"/>
                <a:ea typeface="Arial"/>
                <a:cs typeface="Arial"/>
                <a:sym typeface="Arial"/>
              </a:rPr>
              <a:t>Types “tell me about your company” </a:t>
            </a:r>
            <a:endParaRPr sz="1400" b="0" i="0" u="none" strike="noStrike" cap="none" dirty="0">
              <a:solidFill>
                <a:srgbClr val="000000"/>
              </a:solidFill>
              <a:latin typeface="Arial"/>
              <a:ea typeface="Arial"/>
              <a:cs typeface="Arial"/>
              <a:sym typeface="Arial"/>
            </a:endParaRPr>
          </a:p>
        </p:txBody>
      </p:sp>
      <p:sp>
        <p:nvSpPr>
          <p:cNvPr id="1260" name="Google Shape;1260;p68"/>
          <p:cNvSpPr/>
          <p:nvPr/>
        </p:nvSpPr>
        <p:spPr>
          <a:xfrm>
            <a:off x="8930490" y="3829841"/>
            <a:ext cx="2011192" cy="694514"/>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000"/>
            </a:pPr>
            <a:r>
              <a:rPr lang="en-US" sz="1000" dirty="0">
                <a:solidFill>
                  <a:schemeClr val="dk1"/>
                </a:solidFill>
                <a:latin typeface="Arial"/>
                <a:cs typeface="Arial"/>
                <a:sym typeface="Arial"/>
              </a:rPr>
              <a:t>[Introduces ACE store with embedded picture.  </a:t>
            </a:r>
            <a:endParaRPr sz="1000" dirty="0">
              <a:solidFill>
                <a:schemeClr val="dk1"/>
              </a:solidFill>
              <a:latin typeface="Arial"/>
              <a:cs typeface="Arial"/>
              <a:sym typeface="Arial"/>
            </a:endParaRPr>
          </a:p>
          <a:p>
            <a:pPr>
              <a:buClr>
                <a:srgbClr val="000000"/>
              </a:buClr>
              <a:buSzPts val="1000"/>
            </a:pPr>
            <a:r>
              <a:rPr lang="en-US" sz="1000" dirty="0">
                <a:solidFill>
                  <a:schemeClr val="dk1"/>
                </a:solidFill>
                <a:latin typeface="Arial"/>
                <a:cs typeface="Arial"/>
                <a:sym typeface="Arial"/>
              </a:rPr>
              <a:t>8. </a:t>
            </a:r>
            <a:r>
              <a:rPr lang="en-US" sz="1000" dirty="0">
                <a:solidFill>
                  <a:srgbClr val="FF0000"/>
                </a:solidFill>
                <a:latin typeface="Arial"/>
                <a:cs typeface="Arial"/>
                <a:sym typeface="Arial"/>
              </a:rPr>
              <a:t>#Introduce_ACE]</a:t>
            </a:r>
            <a:endParaRPr sz="1000" dirty="0">
              <a:solidFill>
                <a:srgbClr val="FF0000"/>
              </a:solidFill>
              <a:latin typeface="Arial"/>
              <a:cs typeface="Arial"/>
              <a:sym typeface="Arial"/>
            </a:endParaRPr>
          </a:p>
        </p:txBody>
      </p:sp>
      <p:cxnSp>
        <p:nvCxnSpPr>
          <p:cNvPr id="1261" name="Google Shape;1261;p68"/>
          <p:cNvCxnSpPr>
            <a:stCxn id="1245" idx="2"/>
            <a:endCxn id="1259" idx="0"/>
          </p:cNvCxnSpPr>
          <p:nvPr/>
        </p:nvCxnSpPr>
        <p:spPr>
          <a:xfrm>
            <a:off x="9936086" y="2656896"/>
            <a:ext cx="0" cy="345900"/>
          </a:xfrm>
          <a:prstGeom prst="straightConnector1">
            <a:avLst/>
          </a:prstGeom>
          <a:noFill/>
          <a:ln w="9525" cap="flat" cmpd="sng">
            <a:solidFill>
              <a:schemeClr val="dk1"/>
            </a:solidFill>
            <a:prstDash val="solid"/>
            <a:miter lim="800000"/>
            <a:headEnd type="none" w="sm" len="sm"/>
            <a:tailEnd type="triangle" w="med" len="med"/>
          </a:ln>
        </p:spPr>
      </p:cxnSp>
      <p:cxnSp>
        <p:nvCxnSpPr>
          <p:cNvPr id="1262" name="Google Shape;1262;p68"/>
          <p:cNvCxnSpPr/>
          <p:nvPr/>
        </p:nvCxnSpPr>
        <p:spPr>
          <a:xfrm>
            <a:off x="9936086" y="3484059"/>
            <a:ext cx="0" cy="345782"/>
          </a:xfrm>
          <a:prstGeom prst="straightConnector1">
            <a:avLst/>
          </a:prstGeom>
          <a:noFill/>
          <a:ln w="9525" cap="flat" cmpd="sng">
            <a:solidFill>
              <a:schemeClr val="dk1"/>
            </a:solidFill>
            <a:prstDash val="solid"/>
            <a:miter lim="800000"/>
            <a:headEnd type="none" w="sm" len="sm"/>
            <a:tailEnd type="triangle" w="med" len="med"/>
          </a:ln>
        </p:spPr>
      </p:cxnSp>
      <p:sp>
        <p:nvSpPr>
          <p:cNvPr id="1263" name="Google Shape;1263;p68"/>
          <p:cNvSpPr/>
          <p:nvPr/>
        </p:nvSpPr>
        <p:spPr>
          <a:xfrm>
            <a:off x="347818" y="6256790"/>
            <a:ext cx="1071690" cy="365125"/>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400" b="1" i="0" u="none" strike="noStrike" cap="none" dirty="0">
                <a:solidFill>
                  <a:schemeClr val="dk1"/>
                </a:solidFill>
                <a:latin typeface="Arial"/>
                <a:ea typeface="Arial"/>
                <a:cs typeface="Arial"/>
                <a:sym typeface="Arial"/>
              </a:rPr>
              <a:t>Chatbot</a:t>
            </a:r>
            <a:endParaRPr sz="1400" b="1" i="0" u="none" strike="noStrike" cap="none" dirty="0">
              <a:solidFill>
                <a:schemeClr val="dk1"/>
              </a:solidFill>
              <a:latin typeface="Arial"/>
              <a:ea typeface="Arial"/>
              <a:cs typeface="Arial"/>
              <a:sym typeface="Arial"/>
            </a:endParaRPr>
          </a:p>
        </p:txBody>
      </p:sp>
      <p:sp>
        <p:nvSpPr>
          <p:cNvPr id="1264" name="Google Shape;1264;p68"/>
          <p:cNvSpPr/>
          <p:nvPr/>
        </p:nvSpPr>
        <p:spPr>
          <a:xfrm>
            <a:off x="347818" y="5726885"/>
            <a:ext cx="1071690" cy="365125"/>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a:buClr>
                <a:srgbClr val="000000"/>
              </a:buClr>
              <a:buSzPts val="1100"/>
            </a:pPr>
            <a:r>
              <a:rPr lang="en-US" sz="1400" b="1" dirty="0">
                <a:solidFill>
                  <a:schemeClr val="dk1"/>
                </a:solidFill>
                <a:latin typeface="Arial"/>
                <a:cs typeface="Arial"/>
                <a:sym typeface="Arial"/>
              </a:rPr>
              <a:t>User input</a:t>
            </a:r>
            <a:endParaRPr sz="1400" b="1" dirty="0">
              <a:solidFill>
                <a:schemeClr val="dk1"/>
              </a:solidFill>
              <a:latin typeface="Arial"/>
              <a:cs typeface="Arial"/>
              <a:sym typeface="Arial"/>
            </a:endParaRPr>
          </a:p>
        </p:txBody>
      </p:sp>
      <p:sp>
        <p:nvSpPr>
          <p:cNvPr id="1265" name="Google Shape;1265;p68"/>
          <p:cNvSpPr txBox="1"/>
          <p:nvPr/>
        </p:nvSpPr>
        <p:spPr>
          <a:xfrm>
            <a:off x="254055" y="5291681"/>
            <a:ext cx="9402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Key:</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69"/>
          <p:cNvSpPr txBox="1">
            <a:spLocks noGrp="1"/>
          </p:cNvSpPr>
          <p:nvPr>
            <p:ph type="title"/>
          </p:nvPr>
        </p:nvSpPr>
        <p:spPr>
          <a:xfrm>
            <a:off x="1073250" y="215302"/>
            <a:ext cx="9605700" cy="1050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Arial"/>
              <a:buNone/>
            </a:pPr>
            <a:r>
              <a:rPr lang="en-US" sz="4000" b="1" dirty="0">
                <a:solidFill>
                  <a:srgbClr val="FF0000"/>
                </a:solidFill>
                <a:latin typeface="+mj-lt"/>
                <a:ea typeface="Arial"/>
                <a:cs typeface="Arial"/>
                <a:sym typeface="Arial"/>
              </a:rPr>
              <a:t>#SELECT_FOODS</a:t>
            </a:r>
            <a:endParaRPr sz="4000" dirty="0">
              <a:latin typeface="+mj-lt"/>
              <a:ea typeface="Arial"/>
              <a:cs typeface="Arial"/>
              <a:sym typeface="Arial"/>
            </a:endParaRPr>
          </a:p>
        </p:txBody>
      </p:sp>
      <p:sp>
        <p:nvSpPr>
          <p:cNvPr id="1272" name="Google Shape;1272;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Arial"/>
              <a:buNone/>
            </a:pPr>
            <a:fld id="{00000000-1234-1234-1234-123412341234}" type="slidenum">
              <a:rPr lang="en-US"/>
              <a:t>65</a:t>
            </a:fld>
            <a:endParaRPr/>
          </a:p>
        </p:txBody>
      </p:sp>
      <p:sp>
        <p:nvSpPr>
          <p:cNvPr id="1273" name="Google Shape;1273;p69"/>
          <p:cNvSpPr/>
          <p:nvPr/>
        </p:nvSpPr>
        <p:spPr>
          <a:xfrm>
            <a:off x="4394718" y="1492430"/>
            <a:ext cx="2962596" cy="541640"/>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Here are some Singaporean food suggestions.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Please select: [Char kway teow/ Nasi Lemak/ Not on this list/ Upload my picture]</a:t>
            </a:r>
            <a:endParaRPr sz="1000" b="0" i="0" u="none" strike="noStrike" cap="none">
              <a:solidFill>
                <a:schemeClr val="dk1"/>
              </a:solidFill>
              <a:latin typeface="Arial"/>
              <a:ea typeface="Arial"/>
              <a:cs typeface="Arial"/>
              <a:sym typeface="Arial"/>
            </a:endParaRPr>
          </a:p>
        </p:txBody>
      </p:sp>
      <p:sp>
        <p:nvSpPr>
          <p:cNvPr id="1274" name="Google Shape;1274;p69"/>
          <p:cNvSpPr/>
          <p:nvPr/>
        </p:nvSpPr>
        <p:spPr>
          <a:xfrm>
            <a:off x="1536061" y="2237128"/>
            <a:ext cx="2837889" cy="311183"/>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“Char kway teow” or “Nasi Lemak”</a:t>
            </a:r>
            <a:endParaRPr sz="1400" b="0" i="0" u="none" strike="noStrike" cap="none">
              <a:solidFill>
                <a:srgbClr val="000000"/>
              </a:solidFill>
              <a:latin typeface="Arial"/>
              <a:ea typeface="Arial"/>
              <a:cs typeface="Arial"/>
              <a:sym typeface="Arial"/>
            </a:endParaRPr>
          </a:p>
        </p:txBody>
      </p:sp>
      <p:sp>
        <p:nvSpPr>
          <p:cNvPr id="1275" name="Google Shape;1275;p69"/>
          <p:cNvSpPr/>
          <p:nvPr/>
        </p:nvSpPr>
        <p:spPr>
          <a:xfrm>
            <a:off x="6394796" y="2261119"/>
            <a:ext cx="1758452" cy="313051"/>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“Not on this list”</a:t>
            </a:r>
            <a:endParaRPr sz="1400" b="0" i="0" u="none" strike="noStrike" cap="none">
              <a:solidFill>
                <a:srgbClr val="000000"/>
              </a:solidFill>
              <a:latin typeface="Arial"/>
              <a:ea typeface="Arial"/>
              <a:cs typeface="Arial"/>
              <a:sym typeface="Arial"/>
            </a:endParaRPr>
          </a:p>
        </p:txBody>
      </p:sp>
      <p:sp>
        <p:nvSpPr>
          <p:cNvPr id="1276" name="Google Shape;1276;p69"/>
          <p:cNvSpPr/>
          <p:nvPr/>
        </p:nvSpPr>
        <p:spPr>
          <a:xfrm>
            <a:off x="9304680" y="2259246"/>
            <a:ext cx="1837079" cy="313051"/>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“Upload my picture”</a:t>
            </a:r>
            <a:endParaRPr sz="1400" b="0" i="0" u="none" strike="noStrike" cap="none">
              <a:solidFill>
                <a:srgbClr val="000000"/>
              </a:solidFill>
              <a:latin typeface="Arial"/>
              <a:ea typeface="Arial"/>
              <a:cs typeface="Arial"/>
              <a:sym typeface="Arial"/>
            </a:endParaRPr>
          </a:p>
        </p:txBody>
      </p:sp>
      <p:sp>
        <p:nvSpPr>
          <p:cNvPr id="1277" name="Google Shape;1277;p69"/>
          <p:cNvSpPr/>
          <p:nvPr/>
        </p:nvSpPr>
        <p:spPr>
          <a:xfrm>
            <a:off x="1390580" y="2661174"/>
            <a:ext cx="3080482" cy="600660"/>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dirty="0">
                <a:solidFill>
                  <a:schemeClr val="dk1"/>
                </a:solidFill>
                <a:latin typeface="Arial"/>
                <a:cs typeface="Arial"/>
              </a:rPr>
              <a:t>Display</a:t>
            </a:r>
            <a:r>
              <a:rPr lang="en-US" sz="1000" b="0" i="0" u="none" strike="noStrike" cap="none" dirty="0">
                <a:solidFill>
                  <a:schemeClr val="dk1"/>
                </a:solidFill>
                <a:latin typeface="Arial"/>
                <a:ea typeface="Arial"/>
                <a:cs typeface="Arial"/>
                <a:sym typeface="Arial"/>
              </a:rPr>
              <a:t> Wikipedia information  10</a:t>
            </a:r>
            <a:r>
              <a:rPr lang="en-US" sz="1000" b="0" i="0" u="none" strike="noStrike" cap="none" dirty="0">
                <a:solidFill>
                  <a:srgbClr val="FF0000"/>
                </a:solidFill>
                <a:latin typeface="Arial"/>
                <a:ea typeface="Arial"/>
                <a:cs typeface="Arial"/>
                <a:sym typeface="Arial"/>
              </a:rPr>
              <a:t>. #Tell_Me_About</a:t>
            </a:r>
            <a:r>
              <a:rPr lang="en-US" sz="10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Do you want to see the recipe? [Yes/Not now]</a:t>
            </a:r>
            <a:endParaRPr sz="1400" b="0" i="0" u="none" strike="noStrike" cap="none" dirty="0">
              <a:solidFill>
                <a:srgbClr val="000000"/>
              </a:solidFill>
              <a:latin typeface="Arial"/>
              <a:ea typeface="Arial"/>
              <a:cs typeface="Arial"/>
              <a:sym typeface="Arial"/>
            </a:endParaRPr>
          </a:p>
        </p:txBody>
      </p:sp>
      <p:sp>
        <p:nvSpPr>
          <p:cNvPr id="1278" name="Google Shape;1278;p69"/>
          <p:cNvSpPr/>
          <p:nvPr/>
        </p:nvSpPr>
        <p:spPr>
          <a:xfrm>
            <a:off x="2347328" y="3362527"/>
            <a:ext cx="1115385" cy="313050"/>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“Yes”</a:t>
            </a:r>
            <a:endParaRPr sz="1400" b="0" i="0" u="none" strike="noStrike" cap="none">
              <a:solidFill>
                <a:srgbClr val="000000"/>
              </a:solidFill>
              <a:latin typeface="Arial"/>
              <a:ea typeface="Arial"/>
              <a:cs typeface="Arial"/>
              <a:sym typeface="Arial"/>
            </a:endParaRPr>
          </a:p>
        </p:txBody>
      </p:sp>
      <p:sp>
        <p:nvSpPr>
          <p:cNvPr id="1279" name="Google Shape;1279;p69"/>
          <p:cNvSpPr/>
          <p:nvPr/>
        </p:nvSpPr>
        <p:spPr>
          <a:xfrm>
            <a:off x="5583031" y="4365295"/>
            <a:ext cx="811764" cy="313051"/>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“Not now”</a:t>
            </a:r>
            <a:endParaRPr sz="1400" b="0" i="0" u="none" strike="noStrike" cap="none">
              <a:solidFill>
                <a:srgbClr val="000000"/>
              </a:solidFill>
              <a:latin typeface="Arial"/>
              <a:ea typeface="Arial"/>
              <a:cs typeface="Arial"/>
              <a:sym typeface="Arial"/>
            </a:endParaRPr>
          </a:p>
        </p:txBody>
      </p:sp>
      <p:sp>
        <p:nvSpPr>
          <p:cNvPr id="1280" name="Google Shape;1280;p69"/>
          <p:cNvSpPr/>
          <p:nvPr/>
        </p:nvSpPr>
        <p:spPr>
          <a:xfrm>
            <a:off x="6626720" y="5470700"/>
            <a:ext cx="1300210" cy="505170"/>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Anything else I can help you with?</a:t>
            </a:r>
            <a:endParaRPr sz="1000" b="0" i="0" u="none" strike="noStrike" cap="none" dirty="0">
              <a:solidFill>
                <a:schemeClr val="dk1"/>
              </a:solidFill>
              <a:latin typeface="Arial"/>
              <a:ea typeface="Arial"/>
              <a:cs typeface="Arial"/>
              <a:sym typeface="Arial"/>
            </a:endParaRPr>
          </a:p>
        </p:txBody>
      </p:sp>
      <p:sp>
        <p:nvSpPr>
          <p:cNvPr id="1281" name="Google Shape;1281;p69"/>
          <p:cNvSpPr/>
          <p:nvPr/>
        </p:nvSpPr>
        <p:spPr>
          <a:xfrm>
            <a:off x="1430016" y="3801768"/>
            <a:ext cx="2962596" cy="388784"/>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[Provides relevant recipe]  Do you want to see the ingredients to cook [dish]? [Yes/Not now]</a:t>
            </a:r>
            <a:endParaRPr sz="1400" b="0" i="0" u="none" strike="noStrike" cap="none">
              <a:solidFill>
                <a:srgbClr val="000000"/>
              </a:solidFill>
              <a:latin typeface="Arial"/>
              <a:ea typeface="Arial"/>
              <a:cs typeface="Arial"/>
              <a:sym typeface="Arial"/>
            </a:endParaRPr>
          </a:p>
        </p:txBody>
      </p:sp>
      <p:sp>
        <p:nvSpPr>
          <p:cNvPr id="1282" name="Google Shape;1282;p69"/>
          <p:cNvSpPr/>
          <p:nvPr/>
        </p:nvSpPr>
        <p:spPr>
          <a:xfrm>
            <a:off x="2347330" y="4297269"/>
            <a:ext cx="1115385" cy="313050"/>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“Yes”</a:t>
            </a:r>
            <a:endParaRPr sz="1400" b="0" i="0" u="none" strike="noStrike" cap="none">
              <a:solidFill>
                <a:srgbClr val="000000"/>
              </a:solidFill>
              <a:latin typeface="Arial"/>
              <a:ea typeface="Arial"/>
              <a:cs typeface="Arial"/>
              <a:sym typeface="Arial"/>
            </a:endParaRPr>
          </a:p>
        </p:txBody>
      </p:sp>
      <p:sp>
        <p:nvSpPr>
          <p:cNvPr id="1283" name="Google Shape;1283;p69"/>
          <p:cNvSpPr/>
          <p:nvPr/>
        </p:nvSpPr>
        <p:spPr>
          <a:xfrm>
            <a:off x="1411354" y="4784369"/>
            <a:ext cx="2962596" cy="686331"/>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[Provides ingredients]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Do you want to buy these ingredients? Please select one: [Buy online/ Buy from store.  Download recipe to my device /Not now]</a:t>
            </a:r>
            <a:endParaRPr sz="1400" b="0" i="0" u="none" strike="noStrike" cap="none">
              <a:solidFill>
                <a:srgbClr val="000000"/>
              </a:solidFill>
              <a:latin typeface="Arial"/>
              <a:ea typeface="Arial"/>
              <a:cs typeface="Arial"/>
              <a:sym typeface="Arial"/>
            </a:endParaRPr>
          </a:p>
        </p:txBody>
      </p:sp>
      <p:sp>
        <p:nvSpPr>
          <p:cNvPr id="1284" name="Google Shape;1284;p69"/>
          <p:cNvSpPr/>
          <p:nvPr/>
        </p:nvSpPr>
        <p:spPr>
          <a:xfrm>
            <a:off x="794578" y="5746992"/>
            <a:ext cx="1466755" cy="313050"/>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“Buy online”</a:t>
            </a:r>
            <a:endParaRPr sz="1400" b="0" i="0" u="none" strike="noStrike" cap="none">
              <a:solidFill>
                <a:srgbClr val="000000"/>
              </a:solidFill>
              <a:latin typeface="Arial"/>
              <a:ea typeface="Arial"/>
              <a:cs typeface="Arial"/>
              <a:sym typeface="Arial"/>
            </a:endParaRPr>
          </a:p>
        </p:txBody>
      </p:sp>
      <p:sp>
        <p:nvSpPr>
          <p:cNvPr id="1285" name="Google Shape;1285;p69"/>
          <p:cNvSpPr/>
          <p:nvPr/>
        </p:nvSpPr>
        <p:spPr>
          <a:xfrm>
            <a:off x="2883161" y="5746996"/>
            <a:ext cx="1601605" cy="313050"/>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rial"/>
                <a:ea typeface="Arial"/>
                <a:cs typeface="Arial"/>
                <a:sym typeface="Arial"/>
              </a:rPr>
              <a:t>Clicks “Buy from store”</a:t>
            </a:r>
            <a:endParaRPr sz="1400" b="0" i="0" u="none" strike="noStrike" cap="none">
              <a:solidFill>
                <a:srgbClr val="000000"/>
              </a:solidFill>
              <a:latin typeface="Arial"/>
              <a:ea typeface="Arial"/>
              <a:cs typeface="Arial"/>
              <a:sym typeface="Arial"/>
            </a:endParaRPr>
          </a:p>
        </p:txBody>
      </p:sp>
      <p:sp>
        <p:nvSpPr>
          <p:cNvPr id="1286" name="Google Shape;1286;p69"/>
          <p:cNvSpPr/>
          <p:nvPr/>
        </p:nvSpPr>
        <p:spPr>
          <a:xfrm>
            <a:off x="793873" y="6190618"/>
            <a:ext cx="1300210" cy="454099"/>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[Link to e-commerce website]</a:t>
            </a:r>
            <a:endParaRPr sz="1000" b="0" i="0" u="none" strike="noStrike" cap="none">
              <a:solidFill>
                <a:schemeClr val="dk1"/>
              </a:solidFill>
              <a:latin typeface="Arial"/>
              <a:ea typeface="Arial"/>
              <a:cs typeface="Arial"/>
              <a:sym typeface="Arial"/>
            </a:endParaRPr>
          </a:p>
        </p:txBody>
      </p:sp>
      <p:sp>
        <p:nvSpPr>
          <p:cNvPr id="1287" name="Google Shape;1287;p69"/>
          <p:cNvSpPr/>
          <p:nvPr/>
        </p:nvSpPr>
        <p:spPr>
          <a:xfrm>
            <a:off x="2911153" y="6222123"/>
            <a:ext cx="1500121" cy="454099"/>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[Link to website to </a:t>
            </a:r>
            <a:r>
              <a:rPr lang="en-US" sz="1000">
                <a:solidFill>
                  <a:schemeClr val="dk1"/>
                </a:solidFill>
              </a:rPr>
              <a:t>d</a:t>
            </a:r>
            <a:r>
              <a:rPr lang="en-US" sz="1000" b="0" i="0" u="none" strike="noStrike" cap="none">
                <a:solidFill>
                  <a:schemeClr val="dk1"/>
                </a:solidFill>
                <a:latin typeface="Arial"/>
                <a:ea typeface="Arial"/>
                <a:cs typeface="Arial"/>
                <a:sym typeface="Arial"/>
              </a:rPr>
              <a:t>ownload ingredients list to device]</a:t>
            </a:r>
            <a:endParaRPr sz="1000" b="0" i="0" u="none" strike="noStrike" cap="none">
              <a:solidFill>
                <a:schemeClr val="dk1"/>
              </a:solidFill>
              <a:latin typeface="Arial"/>
              <a:ea typeface="Arial"/>
              <a:cs typeface="Arial"/>
              <a:sym typeface="Arial"/>
            </a:endParaRPr>
          </a:p>
        </p:txBody>
      </p:sp>
      <p:cxnSp>
        <p:nvCxnSpPr>
          <p:cNvPr id="1288" name="Google Shape;1288;p69"/>
          <p:cNvCxnSpPr>
            <a:cxnSpLocks/>
            <a:stCxn id="1275" idx="2"/>
            <a:endCxn id="1280" idx="0"/>
          </p:cNvCxnSpPr>
          <p:nvPr/>
        </p:nvCxnSpPr>
        <p:spPr>
          <a:xfrm>
            <a:off x="7274022" y="2574170"/>
            <a:ext cx="2803" cy="2896530"/>
          </a:xfrm>
          <a:prstGeom prst="straightConnector1">
            <a:avLst/>
          </a:prstGeom>
          <a:noFill/>
          <a:ln w="9525" cap="flat" cmpd="sng">
            <a:solidFill>
              <a:schemeClr val="dk1"/>
            </a:solidFill>
            <a:prstDash val="solid"/>
            <a:miter lim="800000"/>
            <a:headEnd type="none" w="sm" len="sm"/>
            <a:tailEnd type="triangle" w="med" len="med"/>
          </a:ln>
        </p:spPr>
      </p:cxnSp>
      <p:cxnSp>
        <p:nvCxnSpPr>
          <p:cNvPr id="1289" name="Google Shape;1289;p69"/>
          <p:cNvCxnSpPr/>
          <p:nvPr/>
        </p:nvCxnSpPr>
        <p:spPr>
          <a:xfrm rot="10800000" flipH="1">
            <a:off x="6394796" y="4543292"/>
            <a:ext cx="879226" cy="9497"/>
          </a:xfrm>
          <a:prstGeom prst="straightConnector1">
            <a:avLst/>
          </a:prstGeom>
          <a:noFill/>
          <a:ln w="9525" cap="flat" cmpd="sng">
            <a:solidFill>
              <a:schemeClr val="dk1"/>
            </a:solidFill>
            <a:prstDash val="solid"/>
            <a:miter lim="800000"/>
            <a:headEnd type="none" w="sm" len="sm"/>
            <a:tailEnd type="none" w="sm" len="sm"/>
          </a:ln>
        </p:spPr>
      </p:cxnSp>
      <p:cxnSp>
        <p:nvCxnSpPr>
          <p:cNvPr id="1290" name="Google Shape;1290;p69"/>
          <p:cNvCxnSpPr>
            <a:stCxn id="1273" idx="2"/>
            <a:endCxn id="1274" idx="0"/>
          </p:cNvCxnSpPr>
          <p:nvPr/>
        </p:nvCxnSpPr>
        <p:spPr>
          <a:xfrm rot="5400000">
            <a:off x="4313916" y="675070"/>
            <a:ext cx="203100" cy="2921100"/>
          </a:xfrm>
          <a:prstGeom prst="bentConnector3">
            <a:avLst>
              <a:gd name="adj1" fmla="val 50000"/>
            </a:avLst>
          </a:prstGeom>
          <a:noFill/>
          <a:ln w="9525" cap="flat" cmpd="sng">
            <a:solidFill>
              <a:schemeClr val="dk1"/>
            </a:solidFill>
            <a:prstDash val="solid"/>
            <a:miter lim="800000"/>
            <a:headEnd type="none" w="sm" len="sm"/>
            <a:tailEnd type="triangle" w="med" len="med"/>
          </a:ln>
        </p:spPr>
      </p:cxnSp>
      <p:cxnSp>
        <p:nvCxnSpPr>
          <p:cNvPr id="1291" name="Google Shape;1291;p69"/>
          <p:cNvCxnSpPr>
            <a:endCxn id="1275" idx="0"/>
          </p:cNvCxnSpPr>
          <p:nvPr/>
        </p:nvCxnSpPr>
        <p:spPr>
          <a:xfrm>
            <a:off x="5876022" y="2135719"/>
            <a:ext cx="1398000" cy="125400"/>
          </a:xfrm>
          <a:prstGeom prst="bentConnector2">
            <a:avLst/>
          </a:prstGeom>
          <a:noFill/>
          <a:ln w="9525" cap="flat" cmpd="sng">
            <a:solidFill>
              <a:schemeClr val="dk1"/>
            </a:solidFill>
            <a:prstDash val="solid"/>
            <a:miter lim="800000"/>
            <a:headEnd type="none" w="sm" len="sm"/>
            <a:tailEnd type="triangle" w="med" len="med"/>
          </a:ln>
        </p:spPr>
      </p:cxnSp>
      <p:cxnSp>
        <p:nvCxnSpPr>
          <p:cNvPr id="1292" name="Google Shape;1292;p69"/>
          <p:cNvCxnSpPr/>
          <p:nvPr/>
        </p:nvCxnSpPr>
        <p:spPr>
          <a:xfrm>
            <a:off x="7270079" y="2138733"/>
            <a:ext cx="2962500" cy="129900"/>
          </a:xfrm>
          <a:prstGeom prst="bentConnector2">
            <a:avLst/>
          </a:prstGeom>
          <a:noFill/>
          <a:ln w="9525" cap="flat" cmpd="sng">
            <a:solidFill>
              <a:schemeClr val="dk1"/>
            </a:solidFill>
            <a:prstDash val="solid"/>
            <a:miter lim="800000"/>
            <a:headEnd type="none" w="sm" len="sm"/>
            <a:tailEnd type="triangle" w="med" len="med"/>
          </a:ln>
        </p:spPr>
      </p:cxnSp>
      <p:cxnSp>
        <p:nvCxnSpPr>
          <p:cNvPr id="1293" name="Google Shape;1293;p69"/>
          <p:cNvCxnSpPr/>
          <p:nvPr/>
        </p:nvCxnSpPr>
        <p:spPr>
          <a:xfrm>
            <a:off x="2936093" y="2578949"/>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294" name="Google Shape;1294;p69"/>
          <p:cNvCxnSpPr/>
          <p:nvPr/>
        </p:nvCxnSpPr>
        <p:spPr>
          <a:xfrm>
            <a:off x="2911203" y="3244538"/>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295" name="Google Shape;1295;p69"/>
          <p:cNvCxnSpPr/>
          <p:nvPr/>
        </p:nvCxnSpPr>
        <p:spPr>
          <a:xfrm>
            <a:off x="2914307" y="3686194"/>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296" name="Google Shape;1296;p69"/>
          <p:cNvCxnSpPr/>
          <p:nvPr/>
        </p:nvCxnSpPr>
        <p:spPr>
          <a:xfrm>
            <a:off x="2889429" y="4641019"/>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297" name="Google Shape;1297;p69"/>
          <p:cNvCxnSpPr/>
          <p:nvPr/>
        </p:nvCxnSpPr>
        <p:spPr>
          <a:xfrm>
            <a:off x="3676302" y="6090379"/>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298" name="Google Shape;1298;p69"/>
          <p:cNvCxnSpPr/>
          <p:nvPr/>
        </p:nvCxnSpPr>
        <p:spPr>
          <a:xfrm>
            <a:off x="1430016" y="6060042"/>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299" name="Google Shape;1299;p69"/>
          <p:cNvCxnSpPr/>
          <p:nvPr/>
        </p:nvCxnSpPr>
        <p:spPr>
          <a:xfrm>
            <a:off x="2898762" y="4174490"/>
            <a:ext cx="0" cy="117598"/>
          </a:xfrm>
          <a:prstGeom prst="straightConnector1">
            <a:avLst/>
          </a:prstGeom>
          <a:noFill/>
          <a:ln w="9525" cap="flat" cmpd="sng">
            <a:solidFill>
              <a:schemeClr val="dk1"/>
            </a:solidFill>
            <a:prstDash val="solid"/>
            <a:miter lim="800000"/>
            <a:headEnd type="none" w="sm" len="sm"/>
            <a:tailEnd type="triangle" w="med" len="med"/>
          </a:ln>
        </p:spPr>
      </p:cxnSp>
      <p:cxnSp>
        <p:nvCxnSpPr>
          <p:cNvPr id="1300" name="Google Shape;1300;p69"/>
          <p:cNvCxnSpPr>
            <a:stCxn id="1283" idx="2"/>
            <a:endCxn id="1284" idx="0"/>
          </p:cNvCxnSpPr>
          <p:nvPr/>
        </p:nvCxnSpPr>
        <p:spPr>
          <a:xfrm rot="5400000">
            <a:off x="2072152" y="4926500"/>
            <a:ext cx="276300" cy="1364700"/>
          </a:xfrm>
          <a:prstGeom prst="bentConnector3">
            <a:avLst>
              <a:gd name="adj1" fmla="val 50000"/>
            </a:avLst>
          </a:prstGeom>
          <a:noFill/>
          <a:ln w="9525" cap="flat" cmpd="sng">
            <a:solidFill>
              <a:schemeClr val="dk1"/>
            </a:solidFill>
            <a:prstDash val="solid"/>
            <a:miter lim="800000"/>
            <a:headEnd type="none" w="sm" len="sm"/>
            <a:tailEnd type="triangle" w="med" len="med"/>
          </a:ln>
        </p:spPr>
      </p:cxnSp>
      <p:cxnSp>
        <p:nvCxnSpPr>
          <p:cNvPr id="1301" name="Google Shape;1301;p69"/>
          <p:cNvCxnSpPr>
            <a:endCxn id="1285" idx="0"/>
          </p:cNvCxnSpPr>
          <p:nvPr/>
        </p:nvCxnSpPr>
        <p:spPr>
          <a:xfrm>
            <a:off x="2892563" y="5608696"/>
            <a:ext cx="791400" cy="138300"/>
          </a:xfrm>
          <a:prstGeom prst="bentConnector2">
            <a:avLst/>
          </a:prstGeom>
          <a:noFill/>
          <a:ln w="9525" cap="flat" cmpd="sng">
            <a:solidFill>
              <a:schemeClr val="dk1"/>
            </a:solidFill>
            <a:prstDash val="solid"/>
            <a:miter lim="800000"/>
            <a:headEnd type="none" w="sm" len="sm"/>
            <a:tailEnd type="triangle" w="med" len="med"/>
          </a:ln>
        </p:spPr>
      </p:cxnSp>
      <p:cxnSp>
        <p:nvCxnSpPr>
          <p:cNvPr id="1302" name="Google Shape;1302;p69"/>
          <p:cNvCxnSpPr/>
          <p:nvPr/>
        </p:nvCxnSpPr>
        <p:spPr>
          <a:xfrm rot="10800000" flipH="1">
            <a:off x="4416528" y="4543435"/>
            <a:ext cx="1131000" cy="584100"/>
          </a:xfrm>
          <a:prstGeom prst="bentConnector3">
            <a:avLst>
              <a:gd name="adj1" fmla="val 50000"/>
            </a:avLst>
          </a:prstGeom>
          <a:noFill/>
          <a:ln w="9525" cap="flat" cmpd="sng">
            <a:solidFill>
              <a:schemeClr val="dk1"/>
            </a:solidFill>
            <a:prstDash val="solid"/>
            <a:miter lim="800000"/>
            <a:headEnd type="none" w="sm" len="sm"/>
            <a:tailEnd type="triangle" w="med" len="med"/>
          </a:ln>
        </p:spPr>
      </p:cxnSp>
      <p:cxnSp>
        <p:nvCxnSpPr>
          <p:cNvPr id="1303" name="Google Shape;1303;p69"/>
          <p:cNvCxnSpPr>
            <a:stCxn id="1281" idx="3"/>
          </p:cNvCxnSpPr>
          <p:nvPr/>
        </p:nvCxnSpPr>
        <p:spPr>
          <a:xfrm>
            <a:off x="4392612" y="3996160"/>
            <a:ext cx="1155000" cy="5472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1304" name="Google Shape;1304;p69"/>
          <p:cNvCxnSpPr>
            <a:stCxn id="1277" idx="3"/>
          </p:cNvCxnSpPr>
          <p:nvPr/>
        </p:nvCxnSpPr>
        <p:spPr>
          <a:xfrm>
            <a:off x="4471062" y="2961504"/>
            <a:ext cx="510900" cy="1581900"/>
          </a:xfrm>
          <a:prstGeom prst="bentConnector2">
            <a:avLst/>
          </a:prstGeom>
          <a:noFill/>
          <a:ln w="9525" cap="flat" cmpd="sng">
            <a:solidFill>
              <a:schemeClr val="dk1"/>
            </a:solidFill>
            <a:prstDash val="solid"/>
            <a:miter lim="800000"/>
            <a:headEnd type="none" w="sm" len="sm"/>
            <a:tailEnd type="none" w="sm" len="sm"/>
          </a:ln>
        </p:spPr>
      </p:cxnSp>
      <p:sp>
        <p:nvSpPr>
          <p:cNvPr id="1305" name="Google Shape;1305;p69"/>
          <p:cNvSpPr/>
          <p:nvPr/>
        </p:nvSpPr>
        <p:spPr>
          <a:xfrm>
            <a:off x="9367718" y="5545776"/>
            <a:ext cx="1774041" cy="715482"/>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Arial"/>
                <a:ea typeface="Arial"/>
                <a:cs typeface="Arial"/>
                <a:sym typeface="Arial"/>
              </a:rPr>
              <a:t>Please upload your picture onto our web page at the </a:t>
            </a:r>
            <a:r>
              <a:rPr lang="en-US" sz="1000" b="0" i="0" u="none" strike="noStrike" cap="none" dirty="0" err="1">
                <a:solidFill>
                  <a:schemeClr val="dk1"/>
                </a:solidFill>
                <a:latin typeface="Arial"/>
                <a:ea typeface="Arial"/>
                <a:cs typeface="Arial"/>
                <a:sym typeface="Arial"/>
              </a:rPr>
              <a:t>centre</a:t>
            </a:r>
            <a:r>
              <a:rPr lang="en-US" sz="1000" b="0" i="0" u="none" strike="noStrike" cap="none" dirty="0">
                <a:solidFill>
                  <a:schemeClr val="dk1"/>
                </a:solidFill>
                <a:latin typeface="Arial"/>
                <a:ea typeface="Arial"/>
                <a:cs typeface="Arial"/>
                <a:sym typeface="Arial"/>
              </a:rPr>
              <a:t> of your screen.</a:t>
            </a:r>
            <a:endParaRPr sz="1000" b="0" i="0" u="none" strike="noStrike" cap="none" dirty="0">
              <a:solidFill>
                <a:schemeClr val="dk1"/>
              </a:solidFill>
              <a:latin typeface="Arial"/>
              <a:ea typeface="Arial"/>
              <a:cs typeface="Arial"/>
              <a:sym typeface="Arial"/>
            </a:endParaRPr>
          </a:p>
        </p:txBody>
      </p:sp>
      <p:cxnSp>
        <p:nvCxnSpPr>
          <p:cNvPr id="1306" name="Google Shape;1306;p69"/>
          <p:cNvCxnSpPr>
            <a:cxnSpLocks/>
            <a:stCxn id="1276" idx="2"/>
          </p:cNvCxnSpPr>
          <p:nvPr/>
        </p:nvCxnSpPr>
        <p:spPr>
          <a:xfrm flipH="1">
            <a:off x="10213092" y="2572297"/>
            <a:ext cx="10128" cy="2965262"/>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70"/>
          <p:cNvSpPr txBox="1">
            <a:spLocks noGrp="1"/>
          </p:cNvSpPr>
          <p:nvPr>
            <p:ph type="title"/>
          </p:nvPr>
        </p:nvSpPr>
        <p:spPr>
          <a:xfrm>
            <a:off x="1060019" y="400555"/>
            <a:ext cx="960555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Arial"/>
              <a:buNone/>
            </a:pPr>
            <a:r>
              <a:rPr lang="en-US" sz="4000" b="1" dirty="0">
                <a:solidFill>
                  <a:schemeClr val="dk1"/>
                </a:solidFill>
                <a:latin typeface="+mj-lt"/>
                <a:ea typeface="Arial"/>
                <a:cs typeface="Arial"/>
                <a:sym typeface="Arial"/>
              </a:rPr>
              <a:t>OTHER DIALOG NODES</a:t>
            </a:r>
            <a:endParaRPr sz="4000" dirty="0">
              <a:latin typeface="+mj-lt"/>
              <a:ea typeface="Arial"/>
              <a:cs typeface="Arial"/>
              <a:sym typeface="Arial"/>
            </a:endParaRPr>
          </a:p>
        </p:txBody>
      </p:sp>
      <p:sp>
        <p:nvSpPr>
          <p:cNvPr id="1313" name="Google Shape;131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900"/>
              <a:buFont typeface="Arial"/>
              <a:buNone/>
            </a:pPr>
            <a:fld id="{00000000-1234-1234-1234-123412341234}" type="slidenum">
              <a:rPr lang="en-US"/>
              <a:t>66</a:t>
            </a:fld>
            <a:endParaRPr/>
          </a:p>
        </p:txBody>
      </p:sp>
      <p:sp>
        <p:nvSpPr>
          <p:cNvPr id="1314" name="Google Shape;1314;p70"/>
          <p:cNvSpPr/>
          <p:nvPr/>
        </p:nvSpPr>
        <p:spPr>
          <a:xfrm>
            <a:off x="812875" y="5378468"/>
            <a:ext cx="2172921" cy="694514"/>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Types “Bye!” </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(3. </a:t>
            </a:r>
            <a:r>
              <a:rPr lang="en-US" sz="1600" b="0" i="0" u="none" strike="noStrike" cap="none">
                <a:solidFill>
                  <a:srgbClr val="FF0000"/>
                </a:solidFill>
                <a:latin typeface="Arial"/>
                <a:ea typeface="Arial"/>
                <a:cs typeface="Arial"/>
                <a:sym typeface="Arial"/>
              </a:rPr>
              <a:t>#General_Ending</a:t>
            </a:r>
            <a:r>
              <a:rPr lang="en-US"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p:txBody>
      </p:sp>
      <p:sp>
        <p:nvSpPr>
          <p:cNvPr id="1315" name="Google Shape;1315;p70"/>
          <p:cNvSpPr/>
          <p:nvPr/>
        </p:nvSpPr>
        <p:spPr>
          <a:xfrm>
            <a:off x="800225" y="4279673"/>
            <a:ext cx="3454200" cy="930000"/>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Types in a compliment (e.g. good job)</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(7. </a:t>
            </a:r>
            <a:r>
              <a:rPr lang="en-US" sz="1600" b="0" i="0" u="none" strike="noStrike" cap="none">
                <a:solidFill>
                  <a:srgbClr val="FF0000"/>
                </a:solidFill>
                <a:latin typeface="Arial"/>
                <a:ea typeface="Arial"/>
                <a:cs typeface="Arial"/>
                <a:sym typeface="Arial"/>
              </a:rPr>
              <a:t>#General_Positive Feedback</a:t>
            </a:r>
            <a:r>
              <a:rPr lang="en-US"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p:txBody>
      </p:sp>
      <p:sp>
        <p:nvSpPr>
          <p:cNvPr id="1316" name="Google Shape;1316;p70"/>
          <p:cNvSpPr/>
          <p:nvPr/>
        </p:nvSpPr>
        <p:spPr>
          <a:xfrm>
            <a:off x="812875" y="3046452"/>
            <a:ext cx="3454200" cy="943200"/>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Types a negative comment (e.g. not so good)</a:t>
            </a: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(6. </a:t>
            </a:r>
            <a:r>
              <a:rPr lang="en-US" sz="1600" b="0" i="0" u="none" strike="noStrike" cap="none">
                <a:solidFill>
                  <a:srgbClr val="FF0000"/>
                </a:solidFill>
                <a:latin typeface="Arial"/>
                <a:ea typeface="Arial"/>
                <a:cs typeface="Arial"/>
                <a:sym typeface="Arial"/>
              </a:rPr>
              <a:t>#General_Negative_ Feedback</a:t>
            </a:r>
            <a:r>
              <a:rPr lang="en-US"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p:txBody>
      </p:sp>
      <p:sp>
        <p:nvSpPr>
          <p:cNvPr id="1317" name="Google Shape;1317;p70"/>
          <p:cNvSpPr/>
          <p:nvPr/>
        </p:nvSpPr>
        <p:spPr>
          <a:xfrm>
            <a:off x="812874" y="1732548"/>
            <a:ext cx="3454325" cy="930015"/>
          </a:xfrm>
          <a:prstGeom prst="rect">
            <a:avLst/>
          </a:prstGeom>
          <a:solidFill>
            <a:schemeClr val="accent1"/>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Types “Can I speak to your manager”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(2</a:t>
            </a:r>
            <a:r>
              <a:rPr lang="en-US" sz="1600" b="0" i="0" u="none" strike="noStrike" cap="none">
                <a:solidFill>
                  <a:srgbClr val="FF0000"/>
                </a:solidFill>
                <a:latin typeface="Arial"/>
                <a:ea typeface="Arial"/>
                <a:cs typeface="Arial"/>
                <a:sym typeface="Arial"/>
              </a:rPr>
              <a:t>. #General_Connect_to_Agent</a:t>
            </a:r>
            <a:r>
              <a:rPr lang="en-US" sz="1600" b="0" i="0" u="none" strike="noStrike" cap="none">
                <a:solidFill>
                  <a:schemeClr val="dk1"/>
                </a:solidFill>
                <a:latin typeface="Arial"/>
                <a:ea typeface="Arial"/>
                <a:cs typeface="Arial"/>
                <a:sym typeface="Arial"/>
              </a:rPr>
              <a:t>)</a:t>
            </a:r>
            <a:endParaRPr sz="2000" b="0" i="0" u="none" strike="noStrike" cap="none">
              <a:solidFill>
                <a:srgbClr val="000000"/>
              </a:solidFill>
              <a:latin typeface="Arial"/>
              <a:ea typeface="Arial"/>
              <a:cs typeface="Arial"/>
              <a:sym typeface="Arial"/>
            </a:endParaRPr>
          </a:p>
        </p:txBody>
      </p:sp>
      <p:sp>
        <p:nvSpPr>
          <p:cNvPr id="1318" name="Google Shape;1318;p70"/>
          <p:cNvSpPr/>
          <p:nvPr/>
        </p:nvSpPr>
        <p:spPr>
          <a:xfrm>
            <a:off x="5890726" y="1732548"/>
            <a:ext cx="3721360" cy="943046"/>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Our customer hotline is 6666 8888 (toll free).  Your enquiry is important to us.  Thank you for visiting our web</a:t>
            </a:r>
            <a:r>
              <a:rPr lang="en-US" sz="1600">
                <a:solidFill>
                  <a:schemeClr val="dk1"/>
                </a:solidFill>
              </a:rPr>
              <a:t>site</a:t>
            </a:r>
            <a:r>
              <a:rPr lang="en-US" sz="1600" b="0" i="0" u="none" strike="noStrike" cap="none">
                <a:solidFill>
                  <a:schemeClr val="dk1"/>
                </a:solidFill>
                <a:latin typeface="Arial"/>
                <a:ea typeface="Arial"/>
                <a:cs typeface="Arial"/>
                <a:sym typeface="Arial"/>
              </a:rPr>
              <a:t>.</a:t>
            </a:r>
            <a:endParaRPr sz="1600" b="0" i="0" u="none" strike="noStrike" cap="none">
              <a:solidFill>
                <a:schemeClr val="dk1"/>
              </a:solidFill>
              <a:latin typeface="Arial"/>
              <a:ea typeface="Arial"/>
              <a:cs typeface="Arial"/>
              <a:sym typeface="Arial"/>
            </a:endParaRPr>
          </a:p>
        </p:txBody>
      </p:sp>
      <p:sp>
        <p:nvSpPr>
          <p:cNvPr id="1319" name="Google Shape;1319;p70"/>
          <p:cNvSpPr/>
          <p:nvPr/>
        </p:nvSpPr>
        <p:spPr>
          <a:xfrm>
            <a:off x="5890726" y="5440827"/>
            <a:ext cx="3721360" cy="821555"/>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Thank you for visiting our website.  Hope to see you again!</a:t>
            </a:r>
            <a:endParaRPr sz="1600" b="0" i="0" u="none" strike="noStrike" cap="none">
              <a:solidFill>
                <a:schemeClr val="dk1"/>
              </a:solidFill>
              <a:latin typeface="Arial"/>
              <a:ea typeface="Arial"/>
              <a:cs typeface="Arial"/>
              <a:sym typeface="Arial"/>
            </a:endParaRPr>
          </a:p>
        </p:txBody>
      </p:sp>
      <p:sp>
        <p:nvSpPr>
          <p:cNvPr id="1320" name="Google Shape;1320;p70"/>
          <p:cNvSpPr/>
          <p:nvPr/>
        </p:nvSpPr>
        <p:spPr>
          <a:xfrm>
            <a:off x="5862800" y="4406577"/>
            <a:ext cx="4047900" cy="821700"/>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endParaRPr sz="1600" dirty="0">
              <a:solidFill>
                <a:schemeClr val="dk1"/>
              </a:solidFill>
            </a:endParaRPr>
          </a:p>
          <a:p>
            <a:pPr marL="0" marR="0" lvl="0" indent="0" algn="l" rtl="0">
              <a:lnSpc>
                <a:spcPct val="100000"/>
              </a:lnSpc>
              <a:spcBef>
                <a:spcPts val="0"/>
              </a:spcBef>
              <a:spcAft>
                <a:spcPts val="0"/>
              </a:spcAft>
              <a:buClr>
                <a:schemeClr val="dk1"/>
              </a:buClr>
              <a:buSzPts val="1600"/>
              <a:buFont typeface="Arial"/>
              <a:buNone/>
            </a:pPr>
            <a:r>
              <a:rPr lang="en-US" sz="1600" dirty="0">
                <a:solidFill>
                  <a:schemeClr val="dk1"/>
                </a:solidFill>
                <a:latin typeface="Arial" panose="020B0604020202020204" pitchFamily="34" charset="0"/>
                <a:cs typeface="Arial" panose="020B0604020202020204" pitchFamily="34" charset="0"/>
              </a:rPr>
              <a:t>Oh! Thank you very much. Could we trouble you to send your feedback through </a:t>
            </a:r>
            <a:r>
              <a:rPr lang="en-US" sz="1600" u="sng" dirty="0">
                <a:solidFill>
                  <a:srgbClr val="0070C0"/>
                </a:solidFill>
                <a:latin typeface="Arial" panose="020B0604020202020204" pitchFamily="34" charset="0"/>
                <a:cs typeface="Arial" panose="020B0604020202020204" pitchFamily="34" charset="0"/>
              </a:rPr>
              <a:t>Feedback</a:t>
            </a:r>
            <a:r>
              <a:rPr lang="en-US" sz="1600" dirty="0">
                <a:solidFill>
                  <a:schemeClr val="dk1"/>
                </a:solidFill>
                <a:latin typeface="Arial" panose="020B0604020202020204" pitchFamily="34" charset="0"/>
                <a:cs typeface="Arial" panose="020B0604020202020204" pitchFamily="34" charset="0"/>
              </a:rPr>
              <a:t> in our website? </a:t>
            </a:r>
            <a:endParaRPr sz="1600" dirty="0">
              <a:solidFill>
                <a:schemeClr val="dk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Clr>
                <a:schemeClr val="dk1"/>
              </a:buClr>
              <a:buSzPts val="1600"/>
              <a:buFont typeface="Arial"/>
              <a:buNone/>
            </a:pPr>
            <a:endParaRPr sz="1600" dirty="0">
              <a:solidFill>
                <a:schemeClr val="dk1"/>
              </a:solidFill>
            </a:endParaRPr>
          </a:p>
        </p:txBody>
      </p:sp>
      <p:sp>
        <p:nvSpPr>
          <p:cNvPr id="1321" name="Google Shape;1321;p70"/>
          <p:cNvSpPr/>
          <p:nvPr/>
        </p:nvSpPr>
        <p:spPr>
          <a:xfrm>
            <a:off x="5890725" y="2923374"/>
            <a:ext cx="4799045" cy="1230896"/>
          </a:xfrm>
          <a:prstGeom prst="rect">
            <a:avLst/>
          </a:prstGeom>
          <a:solidFill>
            <a:srgbClr val="A8D08C"/>
          </a:solidFill>
          <a:ln w="12700" cap="flat" cmpd="sng">
            <a:solidFill>
              <a:srgbClr val="AAA7A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We’re sorry that we are not able to meet your expectations.  Your feedback is important to us, could we trouble you to send your feedback through </a:t>
            </a:r>
            <a:r>
              <a:rPr lang="en-US" sz="1600" b="0" i="0" u="sng" strike="noStrike" cap="none" dirty="0">
                <a:solidFill>
                  <a:srgbClr val="0070C0"/>
                </a:solidFill>
                <a:latin typeface="Arial"/>
                <a:ea typeface="Arial"/>
                <a:cs typeface="Arial"/>
                <a:sym typeface="Arial"/>
              </a:rPr>
              <a:t>Feedback </a:t>
            </a:r>
            <a:r>
              <a:rPr lang="en-US" sz="1600" b="0" i="0" u="none" strike="noStrike" cap="none" dirty="0">
                <a:solidFill>
                  <a:schemeClr val="dk1"/>
                </a:solidFill>
                <a:latin typeface="Arial"/>
                <a:ea typeface="Arial"/>
                <a:cs typeface="Arial"/>
                <a:sym typeface="Arial"/>
              </a:rPr>
              <a:t>so that we will have some one follow up this for you?  </a:t>
            </a:r>
            <a:endParaRPr sz="1600" b="0" i="0" u="sng" strike="noStrike" cap="none" dirty="0">
              <a:solidFill>
                <a:srgbClr val="0070C0"/>
              </a:solidFill>
              <a:latin typeface="Arial"/>
              <a:ea typeface="Arial"/>
              <a:cs typeface="Arial"/>
              <a:sym typeface="Arial"/>
            </a:endParaRPr>
          </a:p>
        </p:txBody>
      </p:sp>
      <p:cxnSp>
        <p:nvCxnSpPr>
          <p:cNvPr id="1322" name="Google Shape;1322;p70"/>
          <p:cNvCxnSpPr>
            <a:stCxn id="1317" idx="3"/>
            <a:endCxn id="1318" idx="1"/>
          </p:cNvCxnSpPr>
          <p:nvPr/>
        </p:nvCxnSpPr>
        <p:spPr>
          <a:xfrm>
            <a:off x="4267199" y="2197556"/>
            <a:ext cx="1623600" cy="6600"/>
          </a:xfrm>
          <a:prstGeom prst="straightConnector1">
            <a:avLst/>
          </a:prstGeom>
          <a:noFill/>
          <a:ln w="9525" cap="flat" cmpd="sng">
            <a:solidFill>
              <a:schemeClr val="dk1"/>
            </a:solidFill>
            <a:prstDash val="solid"/>
            <a:miter lim="800000"/>
            <a:headEnd type="none" w="sm" len="sm"/>
            <a:tailEnd type="triangle" w="med" len="med"/>
          </a:ln>
        </p:spPr>
      </p:cxnSp>
      <p:cxnSp>
        <p:nvCxnSpPr>
          <p:cNvPr id="1323" name="Google Shape;1323;p70"/>
          <p:cNvCxnSpPr>
            <a:stCxn id="1314" idx="3"/>
          </p:cNvCxnSpPr>
          <p:nvPr/>
        </p:nvCxnSpPr>
        <p:spPr>
          <a:xfrm>
            <a:off x="2985796" y="5725725"/>
            <a:ext cx="2877000" cy="5400"/>
          </a:xfrm>
          <a:prstGeom prst="straightConnector1">
            <a:avLst/>
          </a:prstGeom>
          <a:noFill/>
          <a:ln w="9525" cap="flat" cmpd="sng">
            <a:solidFill>
              <a:schemeClr val="dk1"/>
            </a:solidFill>
            <a:prstDash val="solid"/>
            <a:miter lim="800000"/>
            <a:headEnd type="none" w="sm" len="sm"/>
            <a:tailEnd type="triangle" w="med" len="med"/>
          </a:ln>
        </p:spPr>
      </p:cxnSp>
      <p:cxnSp>
        <p:nvCxnSpPr>
          <p:cNvPr id="1324" name="Google Shape;1324;p70"/>
          <p:cNvCxnSpPr>
            <a:stCxn id="1316" idx="3"/>
            <a:endCxn id="1321" idx="1"/>
          </p:cNvCxnSpPr>
          <p:nvPr/>
        </p:nvCxnSpPr>
        <p:spPr>
          <a:xfrm>
            <a:off x="4267075" y="3518052"/>
            <a:ext cx="1623600" cy="20700"/>
          </a:xfrm>
          <a:prstGeom prst="straightConnector1">
            <a:avLst/>
          </a:prstGeom>
          <a:noFill/>
          <a:ln w="9525" cap="flat" cmpd="sng">
            <a:solidFill>
              <a:schemeClr val="dk1"/>
            </a:solidFill>
            <a:prstDash val="solid"/>
            <a:miter lim="800000"/>
            <a:headEnd type="none" w="sm" len="sm"/>
            <a:tailEnd type="triangle" w="med" len="med"/>
          </a:ln>
        </p:spPr>
      </p:cxnSp>
      <p:cxnSp>
        <p:nvCxnSpPr>
          <p:cNvPr id="1325" name="Google Shape;1325;p70"/>
          <p:cNvCxnSpPr>
            <a:stCxn id="1315" idx="3"/>
          </p:cNvCxnSpPr>
          <p:nvPr/>
        </p:nvCxnSpPr>
        <p:spPr>
          <a:xfrm>
            <a:off x="4254425" y="4744673"/>
            <a:ext cx="1611000" cy="189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71"/>
          <p:cNvSpPr txBox="1">
            <a:spLocks noGrp="1"/>
          </p:cNvSpPr>
          <p:nvPr>
            <p:ph type="title"/>
          </p:nvPr>
        </p:nvSpPr>
        <p:spPr>
          <a:xfrm>
            <a:off x="868465" y="60900"/>
            <a:ext cx="887341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EMBEDDING CHATBOT ONTO WEBSITE</a:t>
            </a:r>
            <a:endParaRPr dirty="0">
              <a:latin typeface="+mj-lt"/>
            </a:endParaRPr>
          </a:p>
        </p:txBody>
      </p:sp>
      <p:sp>
        <p:nvSpPr>
          <p:cNvPr id="1332" name="Google Shape;1332;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67</a:t>
            </a:fld>
            <a:endParaRPr/>
          </a:p>
        </p:txBody>
      </p:sp>
      <p:sp>
        <p:nvSpPr>
          <p:cNvPr id="1333" name="Google Shape;1333;p71"/>
          <p:cNvSpPr txBox="1"/>
          <p:nvPr/>
        </p:nvSpPr>
        <p:spPr>
          <a:xfrm>
            <a:off x="553457" y="1361447"/>
            <a:ext cx="100848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To embed chatbot onto website, just copy the following JavaScript and paste onto the index.html </a:t>
            </a:r>
            <a:endParaRPr dirty="0"/>
          </a:p>
        </p:txBody>
      </p:sp>
      <p:pic>
        <p:nvPicPr>
          <p:cNvPr id="1334" name="Google Shape;1334;p71"/>
          <p:cNvPicPr preferRelativeResize="0"/>
          <p:nvPr/>
        </p:nvPicPr>
        <p:blipFill rotWithShape="1">
          <a:blip r:embed="rId3">
            <a:alphaModFix/>
          </a:blip>
          <a:srcRect/>
          <a:stretch/>
        </p:blipFill>
        <p:spPr>
          <a:xfrm>
            <a:off x="1001485" y="1807373"/>
            <a:ext cx="9850329" cy="44723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72"/>
          <p:cNvSpPr txBox="1">
            <a:spLocks noGrp="1"/>
          </p:cNvSpPr>
          <p:nvPr>
            <p:ph type="title"/>
          </p:nvPr>
        </p:nvSpPr>
        <p:spPr>
          <a:xfrm>
            <a:off x="894303" y="0"/>
            <a:ext cx="844564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CHATBOT INTEGRATION / TECHNICAL ARCHITECTURE</a:t>
            </a:r>
            <a:endParaRPr dirty="0">
              <a:latin typeface="+mj-lt"/>
            </a:endParaRPr>
          </a:p>
        </p:txBody>
      </p:sp>
      <p:sp>
        <p:nvSpPr>
          <p:cNvPr id="1341" name="Google Shape;1341;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68</a:t>
            </a:fld>
            <a:endParaRPr/>
          </a:p>
        </p:txBody>
      </p:sp>
      <p:pic>
        <p:nvPicPr>
          <p:cNvPr id="1342" name="Google Shape;1342;p72"/>
          <p:cNvPicPr preferRelativeResize="0"/>
          <p:nvPr/>
        </p:nvPicPr>
        <p:blipFill rotWithShape="1">
          <a:blip r:embed="rId3">
            <a:alphaModFix/>
          </a:blip>
          <a:srcRect/>
          <a:stretch/>
        </p:blipFill>
        <p:spPr>
          <a:xfrm>
            <a:off x="1001767" y="1869891"/>
            <a:ext cx="875561" cy="1207670"/>
          </a:xfrm>
          <a:prstGeom prst="rect">
            <a:avLst/>
          </a:prstGeom>
          <a:noFill/>
          <a:ln>
            <a:noFill/>
          </a:ln>
        </p:spPr>
      </p:pic>
      <p:pic>
        <p:nvPicPr>
          <p:cNvPr id="1343" name="Google Shape;1343;p72"/>
          <p:cNvPicPr preferRelativeResize="0"/>
          <p:nvPr/>
        </p:nvPicPr>
        <p:blipFill rotWithShape="1">
          <a:blip r:embed="rId4">
            <a:alphaModFix/>
          </a:blip>
          <a:srcRect/>
          <a:stretch/>
        </p:blipFill>
        <p:spPr>
          <a:xfrm>
            <a:off x="1077228" y="3123607"/>
            <a:ext cx="800100" cy="1028700"/>
          </a:xfrm>
          <a:prstGeom prst="rect">
            <a:avLst/>
          </a:prstGeom>
          <a:noFill/>
          <a:ln>
            <a:noFill/>
          </a:ln>
        </p:spPr>
      </p:pic>
      <p:pic>
        <p:nvPicPr>
          <p:cNvPr id="1344" name="Google Shape;1344;p72"/>
          <p:cNvPicPr preferRelativeResize="0"/>
          <p:nvPr/>
        </p:nvPicPr>
        <p:blipFill rotWithShape="1">
          <a:blip r:embed="rId5">
            <a:alphaModFix/>
          </a:blip>
          <a:srcRect/>
          <a:stretch/>
        </p:blipFill>
        <p:spPr>
          <a:xfrm>
            <a:off x="1001767" y="4480418"/>
            <a:ext cx="1009650" cy="838200"/>
          </a:xfrm>
          <a:prstGeom prst="rect">
            <a:avLst/>
          </a:prstGeom>
          <a:noFill/>
          <a:ln>
            <a:noFill/>
          </a:ln>
        </p:spPr>
      </p:pic>
      <p:pic>
        <p:nvPicPr>
          <p:cNvPr id="1345" name="Google Shape;1345;p72"/>
          <p:cNvPicPr preferRelativeResize="0"/>
          <p:nvPr/>
        </p:nvPicPr>
        <p:blipFill rotWithShape="1">
          <a:blip r:embed="rId6">
            <a:alphaModFix/>
          </a:blip>
          <a:srcRect/>
          <a:stretch/>
        </p:blipFill>
        <p:spPr>
          <a:xfrm>
            <a:off x="652090" y="5308143"/>
            <a:ext cx="1509696" cy="1413332"/>
          </a:xfrm>
          <a:prstGeom prst="rect">
            <a:avLst/>
          </a:prstGeom>
          <a:noFill/>
          <a:ln>
            <a:noFill/>
          </a:ln>
        </p:spPr>
      </p:pic>
      <p:sp>
        <p:nvSpPr>
          <p:cNvPr id="1346" name="Google Shape;1346;p72"/>
          <p:cNvSpPr txBox="1"/>
          <p:nvPr/>
        </p:nvSpPr>
        <p:spPr>
          <a:xfrm>
            <a:off x="1077224" y="1444775"/>
            <a:ext cx="10098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User Devices</a:t>
            </a:r>
            <a:endParaRPr sz="1200" b="1">
              <a:solidFill>
                <a:schemeClr val="dk1"/>
              </a:solidFill>
              <a:latin typeface="Arial"/>
              <a:ea typeface="Arial"/>
              <a:cs typeface="Arial"/>
              <a:sym typeface="Arial"/>
            </a:endParaRPr>
          </a:p>
        </p:txBody>
      </p:sp>
      <p:cxnSp>
        <p:nvCxnSpPr>
          <p:cNvPr id="1347" name="Google Shape;1347;p72"/>
          <p:cNvCxnSpPr>
            <a:stCxn id="1342" idx="3"/>
            <a:endCxn id="1348" idx="1"/>
          </p:cNvCxnSpPr>
          <p:nvPr/>
        </p:nvCxnSpPr>
        <p:spPr>
          <a:xfrm>
            <a:off x="1877328" y="2473726"/>
            <a:ext cx="1434600" cy="1363800"/>
          </a:xfrm>
          <a:prstGeom prst="bentConnector3">
            <a:avLst>
              <a:gd name="adj1" fmla="val 50000"/>
            </a:avLst>
          </a:prstGeom>
          <a:noFill/>
          <a:ln w="9525" cap="flat" cmpd="sng">
            <a:solidFill>
              <a:schemeClr val="dk1"/>
            </a:solidFill>
            <a:prstDash val="solid"/>
            <a:miter lim="800000"/>
            <a:headEnd type="none" w="sm" len="sm"/>
            <a:tailEnd type="triangle" w="med" len="med"/>
          </a:ln>
        </p:spPr>
      </p:cxnSp>
      <p:cxnSp>
        <p:nvCxnSpPr>
          <p:cNvPr id="1349" name="Google Shape;1349;p72"/>
          <p:cNvCxnSpPr>
            <a:stCxn id="1343" idx="3"/>
            <a:endCxn id="1348" idx="1"/>
          </p:cNvCxnSpPr>
          <p:nvPr/>
        </p:nvCxnSpPr>
        <p:spPr>
          <a:xfrm>
            <a:off x="1877328" y="3637957"/>
            <a:ext cx="1434600" cy="199500"/>
          </a:xfrm>
          <a:prstGeom prst="bentConnector3">
            <a:avLst>
              <a:gd name="adj1" fmla="val 50000"/>
            </a:avLst>
          </a:prstGeom>
          <a:noFill/>
          <a:ln w="9525" cap="flat" cmpd="sng">
            <a:solidFill>
              <a:schemeClr val="dk1"/>
            </a:solidFill>
            <a:prstDash val="solid"/>
            <a:miter lim="800000"/>
            <a:headEnd type="none" w="sm" len="sm"/>
            <a:tailEnd type="triangle" w="med" len="med"/>
          </a:ln>
        </p:spPr>
      </p:cxnSp>
      <p:cxnSp>
        <p:nvCxnSpPr>
          <p:cNvPr id="1350" name="Google Shape;1350;p72"/>
          <p:cNvCxnSpPr>
            <a:stCxn id="1344" idx="3"/>
            <a:endCxn id="1348" idx="1"/>
          </p:cNvCxnSpPr>
          <p:nvPr/>
        </p:nvCxnSpPr>
        <p:spPr>
          <a:xfrm rot="10800000" flipH="1">
            <a:off x="2011417" y="3837518"/>
            <a:ext cx="1300500" cy="1062000"/>
          </a:xfrm>
          <a:prstGeom prst="bentConnector3">
            <a:avLst>
              <a:gd name="adj1" fmla="val 44844"/>
            </a:avLst>
          </a:prstGeom>
          <a:noFill/>
          <a:ln w="9525" cap="flat" cmpd="sng">
            <a:solidFill>
              <a:schemeClr val="dk1"/>
            </a:solidFill>
            <a:prstDash val="solid"/>
            <a:miter lim="800000"/>
            <a:headEnd type="none" w="sm" len="sm"/>
            <a:tailEnd type="triangle" w="med" len="med"/>
          </a:ln>
        </p:spPr>
      </p:cxnSp>
      <p:cxnSp>
        <p:nvCxnSpPr>
          <p:cNvPr id="1351" name="Google Shape;1351;p72"/>
          <p:cNvCxnSpPr>
            <a:stCxn id="1345" idx="3"/>
            <a:endCxn id="1348" idx="1"/>
          </p:cNvCxnSpPr>
          <p:nvPr/>
        </p:nvCxnSpPr>
        <p:spPr>
          <a:xfrm rot="10800000" flipH="1">
            <a:off x="2161786" y="3837409"/>
            <a:ext cx="1150200" cy="2177400"/>
          </a:xfrm>
          <a:prstGeom prst="bentConnector3">
            <a:avLst>
              <a:gd name="adj1" fmla="val 37604"/>
            </a:avLst>
          </a:prstGeom>
          <a:noFill/>
          <a:ln w="9525" cap="flat" cmpd="sng">
            <a:solidFill>
              <a:schemeClr val="dk1"/>
            </a:solidFill>
            <a:prstDash val="solid"/>
            <a:miter lim="800000"/>
            <a:headEnd type="none" w="sm" len="sm"/>
            <a:tailEnd type="triangle" w="med" len="med"/>
          </a:ln>
        </p:spPr>
      </p:cxnSp>
      <p:pic>
        <p:nvPicPr>
          <p:cNvPr id="1352" name="Google Shape;1352;p72"/>
          <p:cNvPicPr preferRelativeResize="0"/>
          <p:nvPr/>
        </p:nvPicPr>
        <p:blipFill rotWithShape="1">
          <a:blip r:embed="rId7">
            <a:alphaModFix/>
          </a:blip>
          <a:srcRect/>
          <a:stretch/>
        </p:blipFill>
        <p:spPr>
          <a:xfrm>
            <a:off x="4959670" y="3408493"/>
            <a:ext cx="819150" cy="895350"/>
          </a:xfrm>
          <a:prstGeom prst="rect">
            <a:avLst/>
          </a:prstGeom>
          <a:noFill/>
          <a:ln>
            <a:noFill/>
          </a:ln>
        </p:spPr>
      </p:pic>
      <p:cxnSp>
        <p:nvCxnSpPr>
          <p:cNvPr id="1353" name="Google Shape;1353;p72"/>
          <p:cNvCxnSpPr/>
          <p:nvPr/>
        </p:nvCxnSpPr>
        <p:spPr>
          <a:xfrm>
            <a:off x="4258297" y="3837506"/>
            <a:ext cx="644940" cy="0"/>
          </a:xfrm>
          <a:prstGeom prst="straightConnector1">
            <a:avLst/>
          </a:prstGeom>
          <a:noFill/>
          <a:ln w="9525" cap="flat" cmpd="sng">
            <a:solidFill>
              <a:schemeClr val="dk1"/>
            </a:solidFill>
            <a:prstDash val="solid"/>
            <a:miter lim="800000"/>
            <a:headEnd type="triangle" w="med" len="med"/>
            <a:tailEnd type="triangle" w="med" len="med"/>
          </a:ln>
        </p:spPr>
      </p:cxnSp>
      <p:sp>
        <p:nvSpPr>
          <p:cNvPr id="1354" name="Google Shape;1354;p72"/>
          <p:cNvSpPr txBox="1"/>
          <p:nvPr/>
        </p:nvSpPr>
        <p:spPr>
          <a:xfrm>
            <a:off x="4911750" y="1514971"/>
            <a:ext cx="755008"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Heroku</a:t>
            </a:r>
            <a:endParaRPr sz="1200" b="1">
              <a:solidFill>
                <a:schemeClr val="dk1"/>
              </a:solidFill>
              <a:latin typeface="Arial"/>
              <a:ea typeface="Arial"/>
              <a:cs typeface="Arial"/>
              <a:sym typeface="Arial"/>
            </a:endParaRPr>
          </a:p>
        </p:txBody>
      </p:sp>
      <p:pic>
        <p:nvPicPr>
          <p:cNvPr id="1355" name="Google Shape;1355;p72"/>
          <p:cNvPicPr preferRelativeResize="0"/>
          <p:nvPr/>
        </p:nvPicPr>
        <p:blipFill rotWithShape="1">
          <a:blip r:embed="rId8">
            <a:alphaModFix/>
          </a:blip>
          <a:srcRect/>
          <a:stretch/>
        </p:blipFill>
        <p:spPr>
          <a:xfrm>
            <a:off x="10307919" y="3990637"/>
            <a:ext cx="695325" cy="714375"/>
          </a:xfrm>
          <a:prstGeom prst="rect">
            <a:avLst/>
          </a:prstGeom>
          <a:noFill/>
          <a:ln>
            <a:noFill/>
          </a:ln>
        </p:spPr>
      </p:pic>
      <p:sp>
        <p:nvSpPr>
          <p:cNvPr id="1356" name="Google Shape;1356;p72"/>
          <p:cNvSpPr txBox="1"/>
          <p:nvPr/>
        </p:nvSpPr>
        <p:spPr>
          <a:xfrm>
            <a:off x="8103535" y="1490341"/>
            <a:ext cx="82428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dk1"/>
                </a:solidFill>
                <a:latin typeface="Arial"/>
                <a:ea typeface="Arial"/>
                <a:cs typeface="Arial"/>
                <a:sym typeface="Arial"/>
              </a:rPr>
              <a:t>IBM Services</a:t>
            </a:r>
            <a:endParaRPr sz="1200" b="1" dirty="0">
              <a:solidFill>
                <a:schemeClr val="dk1"/>
              </a:solidFill>
              <a:latin typeface="Arial"/>
              <a:ea typeface="Arial"/>
              <a:cs typeface="Arial"/>
              <a:sym typeface="Arial"/>
            </a:endParaRPr>
          </a:p>
        </p:txBody>
      </p:sp>
      <p:pic>
        <p:nvPicPr>
          <p:cNvPr id="1348" name="Google Shape;1348;p72"/>
          <p:cNvPicPr preferRelativeResize="0"/>
          <p:nvPr/>
        </p:nvPicPr>
        <p:blipFill rotWithShape="1">
          <a:blip r:embed="rId9">
            <a:alphaModFix/>
          </a:blip>
          <a:srcRect/>
          <a:stretch/>
        </p:blipFill>
        <p:spPr>
          <a:xfrm>
            <a:off x="3312035" y="3452972"/>
            <a:ext cx="908900" cy="769069"/>
          </a:xfrm>
          <a:prstGeom prst="rect">
            <a:avLst/>
          </a:prstGeom>
          <a:noFill/>
          <a:ln>
            <a:noFill/>
          </a:ln>
        </p:spPr>
      </p:pic>
      <p:sp>
        <p:nvSpPr>
          <p:cNvPr id="1357" name="Google Shape;1357;p72"/>
          <p:cNvSpPr txBox="1"/>
          <p:nvPr/>
        </p:nvSpPr>
        <p:spPr>
          <a:xfrm>
            <a:off x="3057253" y="1490350"/>
            <a:ext cx="1009800" cy="276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Browser</a:t>
            </a:r>
            <a:endParaRPr sz="1200" b="1">
              <a:solidFill>
                <a:schemeClr val="dk1"/>
              </a:solidFill>
              <a:latin typeface="Arial"/>
              <a:ea typeface="Arial"/>
              <a:cs typeface="Arial"/>
              <a:sym typeface="Arial"/>
            </a:endParaRPr>
          </a:p>
        </p:txBody>
      </p:sp>
      <p:cxnSp>
        <p:nvCxnSpPr>
          <p:cNvPr id="1358" name="Google Shape;1358;p72"/>
          <p:cNvCxnSpPr/>
          <p:nvPr/>
        </p:nvCxnSpPr>
        <p:spPr>
          <a:xfrm>
            <a:off x="9853343" y="4018829"/>
            <a:ext cx="441196" cy="162964"/>
          </a:xfrm>
          <a:prstGeom prst="straightConnector1">
            <a:avLst/>
          </a:prstGeom>
          <a:noFill/>
          <a:ln w="9525" cap="flat" cmpd="sng">
            <a:solidFill>
              <a:schemeClr val="dk1"/>
            </a:solidFill>
            <a:prstDash val="solid"/>
            <a:miter lim="800000"/>
            <a:headEnd type="triangle" w="med" len="med"/>
            <a:tailEnd type="triangle" w="med" len="med"/>
          </a:ln>
        </p:spPr>
      </p:cxnSp>
      <p:sp>
        <p:nvSpPr>
          <p:cNvPr id="1359" name="Google Shape;1359;p72"/>
          <p:cNvSpPr txBox="1"/>
          <p:nvPr/>
        </p:nvSpPr>
        <p:spPr>
          <a:xfrm>
            <a:off x="4936840" y="4229258"/>
            <a:ext cx="811441"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dirty="0">
                <a:solidFill>
                  <a:schemeClr val="dk1"/>
                </a:solidFill>
                <a:latin typeface="Arial"/>
                <a:ea typeface="Arial"/>
                <a:cs typeface="Arial"/>
                <a:sym typeface="Arial"/>
              </a:rPr>
              <a:t>Web Server</a:t>
            </a:r>
            <a:endParaRPr sz="1000" dirty="0">
              <a:solidFill>
                <a:schemeClr val="dk1"/>
              </a:solidFill>
              <a:latin typeface="Arial"/>
              <a:ea typeface="Arial"/>
              <a:cs typeface="Arial"/>
              <a:sym typeface="Arial"/>
            </a:endParaRPr>
          </a:p>
        </p:txBody>
      </p:sp>
      <p:pic>
        <p:nvPicPr>
          <p:cNvPr id="1360" name="Google Shape;1360;p72"/>
          <p:cNvPicPr preferRelativeResize="0"/>
          <p:nvPr/>
        </p:nvPicPr>
        <p:blipFill rotWithShape="1">
          <a:blip r:embed="rId10">
            <a:alphaModFix/>
          </a:blip>
          <a:srcRect/>
          <a:stretch/>
        </p:blipFill>
        <p:spPr>
          <a:xfrm>
            <a:off x="6723387" y="3583949"/>
            <a:ext cx="695325" cy="552450"/>
          </a:xfrm>
          <a:prstGeom prst="rect">
            <a:avLst/>
          </a:prstGeom>
          <a:noFill/>
          <a:ln>
            <a:noFill/>
          </a:ln>
        </p:spPr>
      </p:pic>
      <p:sp>
        <p:nvSpPr>
          <p:cNvPr id="1361" name="Google Shape;1361;p72"/>
          <p:cNvSpPr txBox="1"/>
          <p:nvPr/>
        </p:nvSpPr>
        <p:spPr>
          <a:xfrm>
            <a:off x="10497176" y="4632600"/>
            <a:ext cx="6450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DB2</a:t>
            </a:r>
            <a:endParaRPr sz="1000">
              <a:solidFill>
                <a:schemeClr val="dk1"/>
              </a:solidFill>
              <a:latin typeface="Arial"/>
              <a:ea typeface="Arial"/>
              <a:cs typeface="Arial"/>
              <a:sym typeface="Arial"/>
            </a:endParaRPr>
          </a:p>
        </p:txBody>
      </p:sp>
      <p:sp>
        <p:nvSpPr>
          <p:cNvPr id="1362" name="Google Shape;1362;p72"/>
          <p:cNvSpPr txBox="1"/>
          <p:nvPr/>
        </p:nvSpPr>
        <p:spPr>
          <a:xfrm>
            <a:off x="6655525" y="4121475"/>
            <a:ext cx="8754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Watson</a:t>
            </a:r>
            <a:endParaRPr/>
          </a:p>
          <a:p>
            <a:pPr marL="0" marR="0" lvl="0" indent="0" algn="ctr" rtl="0">
              <a:spcBef>
                <a:spcPts val="0"/>
              </a:spcBef>
              <a:spcAft>
                <a:spcPts val="0"/>
              </a:spcAft>
              <a:buNone/>
            </a:pPr>
            <a:r>
              <a:rPr lang="en-US" sz="1000">
                <a:solidFill>
                  <a:schemeClr val="dk1"/>
                </a:solidFill>
                <a:latin typeface="Arial"/>
                <a:ea typeface="Arial"/>
                <a:cs typeface="Arial"/>
                <a:sym typeface="Arial"/>
              </a:rPr>
              <a:t>Assistant</a:t>
            </a:r>
            <a:endParaRPr sz="1000">
              <a:solidFill>
                <a:schemeClr val="dk1"/>
              </a:solidFill>
              <a:latin typeface="Arial"/>
              <a:ea typeface="Arial"/>
              <a:cs typeface="Arial"/>
              <a:sym typeface="Arial"/>
            </a:endParaRPr>
          </a:p>
        </p:txBody>
      </p:sp>
      <p:cxnSp>
        <p:nvCxnSpPr>
          <p:cNvPr id="1363" name="Google Shape;1363;p72"/>
          <p:cNvCxnSpPr/>
          <p:nvPr/>
        </p:nvCxnSpPr>
        <p:spPr>
          <a:xfrm>
            <a:off x="5778820" y="3849656"/>
            <a:ext cx="781712" cy="0"/>
          </a:xfrm>
          <a:prstGeom prst="straightConnector1">
            <a:avLst/>
          </a:prstGeom>
          <a:noFill/>
          <a:ln w="9525" cap="flat" cmpd="sng">
            <a:solidFill>
              <a:schemeClr val="dk1"/>
            </a:solidFill>
            <a:prstDash val="solid"/>
            <a:miter lim="800000"/>
            <a:headEnd type="triangle" w="med" len="med"/>
            <a:tailEnd type="triangle" w="med" len="med"/>
          </a:ln>
        </p:spPr>
      </p:cxnSp>
      <p:sp>
        <p:nvSpPr>
          <p:cNvPr id="1364" name="Google Shape;1364;p72"/>
          <p:cNvSpPr txBox="1"/>
          <p:nvPr/>
        </p:nvSpPr>
        <p:spPr>
          <a:xfrm>
            <a:off x="5776043" y="3334578"/>
            <a:ext cx="79701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JavaScript</a:t>
            </a:r>
            <a:endParaRPr/>
          </a:p>
          <a:p>
            <a:pPr marL="0" marR="0" lvl="0" indent="0" algn="ctr" rtl="0">
              <a:spcBef>
                <a:spcPts val="0"/>
              </a:spcBef>
              <a:spcAft>
                <a:spcPts val="0"/>
              </a:spcAft>
              <a:buNone/>
            </a:pPr>
            <a:r>
              <a:rPr lang="en-US" sz="1000">
                <a:solidFill>
                  <a:schemeClr val="dk1"/>
                </a:solidFill>
                <a:latin typeface="Arial"/>
                <a:ea typeface="Arial"/>
                <a:cs typeface="Arial"/>
                <a:sym typeface="Arial"/>
              </a:rPr>
              <a:t>Integration</a:t>
            </a:r>
            <a:endParaRPr sz="1000">
              <a:solidFill>
                <a:schemeClr val="dk1"/>
              </a:solidFill>
              <a:latin typeface="Arial"/>
              <a:ea typeface="Arial"/>
              <a:cs typeface="Arial"/>
              <a:sym typeface="Arial"/>
            </a:endParaRPr>
          </a:p>
        </p:txBody>
      </p:sp>
      <p:pic>
        <p:nvPicPr>
          <p:cNvPr id="1365" name="Google Shape;1365;p72"/>
          <p:cNvPicPr preferRelativeResize="0"/>
          <p:nvPr/>
        </p:nvPicPr>
        <p:blipFill rotWithShape="1">
          <a:blip r:embed="rId11">
            <a:alphaModFix/>
          </a:blip>
          <a:srcRect/>
          <a:stretch/>
        </p:blipFill>
        <p:spPr>
          <a:xfrm>
            <a:off x="5211749" y="4704763"/>
            <a:ext cx="314992" cy="322192"/>
          </a:xfrm>
          <a:prstGeom prst="rect">
            <a:avLst/>
          </a:prstGeom>
          <a:noFill/>
          <a:ln>
            <a:noFill/>
          </a:ln>
        </p:spPr>
      </p:pic>
      <p:sp>
        <p:nvSpPr>
          <p:cNvPr id="1366" name="Google Shape;1366;p72"/>
          <p:cNvSpPr txBox="1"/>
          <p:nvPr/>
        </p:nvSpPr>
        <p:spPr>
          <a:xfrm>
            <a:off x="4727810" y="4995416"/>
            <a:ext cx="1252267"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powered by Python</a:t>
            </a:r>
            <a:endParaRPr sz="1000">
              <a:solidFill>
                <a:schemeClr val="dk1"/>
              </a:solidFill>
              <a:latin typeface="Arial"/>
              <a:ea typeface="Arial"/>
              <a:cs typeface="Arial"/>
              <a:sym typeface="Arial"/>
            </a:endParaRPr>
          </a:p>
        </p:txBody>
      </p:sp>
      <p:sp>
        <p:nvSpPr>
          <p:cNvPr id="1367" name="Google Shape;1367;p72"/>
          <p:cNvSpPr txBox="1"/>
          <p:nvPr/>
        </p:nvSpPr>
        <p:spPr>
          <a:xfrm>
            <a:off x="9963773" y="1490341"/>
            <a:ext cx="1265143"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dirty="0">
                <a:solidFill>
                  <a:schemeClr val="dk1"/>
                </a:solidFill>
                <a:latin typeface="Arial"/>
                <a:ea typeface="Arial"/>
                <a:cs typeface="Arial"/>
                <a:sym typeface="Arial"/>
              </a:rPr>
              <a:t>Other Services</a:t>
            </a:r>
            <a:endParaRPr sz="1200" b="1" dirty="0">
              <a:solidFill>
                <a:schemeClr val="dk1"/>
              </a:solidFill>
              <a:latin typeface="Arial"/>
              <a:ea typeface="Arial"/>
              <a:cs typeface="Arial"/>
              <a:sym typeface="Arial"/>
            </a:endParaRPr>
          </a:p>
        </p:txBody>
      </p:sp>
      <p:pic>
        <p:nvPicPr>
          <p:cNvPr id="1368" name="Google Shape;1368;p72"/>
          <p:cNvPicPr preferRelativeResize="0"/>
          <p:nvPr/>
        </p:nvPicPr>
        <p:blipFill rotWithShape="1">
          <a:blip r:embed="rId12">
            <a:alphaModFix/>
          </a:blip>
          <a:srcRect/>
          <a:stretch/>
        </p:blipFill>
        <p:spPr>
          <a:xfrm>
            <a:off x="10482259" y="2864672"/>
            <a:ext cx="520985" cy="461665"/>
          </a:xfrm>
          <a:prstGeom prst="rect">
            <a:avLst/>
          </a:prstGeom>
          <a:noFill/>
          <a:ln>
            <a:noFill/>
          </a:ln>
        </p:spPr>
      </p:pic>
      <p:sp>
        <p:nvSpPr>
          <p:cNvPr id="1369" name="Google Shape;1369;p72"/>
          <p:cNvSpPr txBox="1"/>
          <p:nvPr/>
        </p:nvSpPr>
        <p:spPr>
          <a:xfrm>
            <a:off x="10482259" y="3392861"/>
            <a:ext cx="69532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dirty="0">
                <a:solidFill>
                  <a:schemeClr val="dk1"/>
                </a:solidFill>
                <a:latin typeface="Arial"/>
                <a:ea typeface="Arial"/>
                <a:cs typeface="Arial"/>
                <a:sym typeface="Arial"/>
              </a:rPr>
              <a:t>Wiki</a:t>
            </a:r>
            <a:endParaRPr sz="1000" dirty="0">
              <a:solidFill>
                <a:schemeClr val="dk1"/>
              </a:solidFill>
              <a:latin typeface="Arial"/>
              <a:ea typeface="Arial"/>
              <a:cs typeface="Arial"/>
              <a:sym typeface="Arial"/>
            </a:endParaRPr>
          </a:p>
        </p:txBody>
      </p:sp>
      <p:cxnSp>
        <p:nvCxnSpPr>
          <p:cNvPr id="1370" name="Google Shape;1370;p72"/>
          <p:cNvCxnSpPr/>
          <p:nvPr/>
        </p:nvCxnSpPr>
        <p:spPr>
          <a:xfrm>
            <a:off x="7371178" y="3885319"/>
            <a:ext cx="491247" cy="0"/>
          </a:xfrm>
          <a:prstGeom prst="straightConnector1">
            <a:avLst/>
          </a:prstGeom>
          <a:noFill/>
          <a:ln w="9525" cap="flat" cmpd="sng">
            <a:solidFill>
              <a:schemeClr val="dk1"/>
            </a:solidFill>
            <a:prstDash val="solid"/>
            <a:miter lim="800000"/>
            <a:headEnd type="triangle" w="med" len="med"/>
            <a:tailEnd type="triangle" w="med" len="med"/>
          </a:ln>
        </p:spPr>
      </p:cxnSp>
      <p:sp>
        <p:nvSpPr>
          <p:cNvPr id="1371" name="Google Shape;1371;p72"/>
          <p:cNvSpPr txBox="1"/>
          <p:nvPr/>
        </p:nvSpPr>
        <p:spPr>
          <a:xfrm>
            <a:off x="7960998" y="3721925"/>
            <a:ext cx="909000" cy="276900"/>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Webhook</a:t>
            </a:r>
            <a:endParaRPr sz="1200">
              <a:solidFill>
                <a:schemeClr val="lt1"/>
              </a:solidFill>
              <a:latin typeface="Arial"/>
              <a:ea typeface="Arial"/>
              <a:cs typeface="Arial"/>
              <a:sym typeface="Arial"/>
            </a:endParaRPr>
          </a:p>
        </p:txBody>
      </p:sp>
      <p:pic>
        <p:nvPicPr>
          <p:cNvPr id="1372" name="Google Shape;1372;p72"/>
          <p:cNvPicPr preferRelativeResize="0"/>
          <p:nvPr/>
        </p:nvPicPr>
        <p:blipFill rotWithShape="1">
          <a:blip r:embed="rId13">
            <a:alphaModFix/>
          </a:blip>
          <a:srcRect/>
          <a:stretch/>
        </p:blipFill>
        <p:spPr>
          <a:xfrm>
            <a:off x="5206360" y="5527494"/>
            <a:ext cx="245385" cy="248396"/>
          </a:xfrm>
          <a:prstGeom prst="rect">
            <a:avLst/>
          </a:prstGeom>
          <a:noFill/>
          <a:ln>
            <a:noFill/>
          </a:ln>
        </p:spPr>
      </p:pic>
      <p:sp>
        <p:nvSpPr>
          <p:cNvPr id="1373" name="Google Shape;1373;p72"/>
          <p:cNvSpPr txBox="1"/>
          <p:nvPr/>
        </p:nvSpPr>
        <p:spPr>
          <a:xfrm>
            <a:off x="4975189" y="5753114"/>
            <a:ext cx="742511"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dk1"/>
                </a:solidFill>
                <a:latin typeface="Arial"/>
                <a:ea typeface="Arial"/>
                <a:cs typeface="Arial"/>
                <a:sym typeface="Arial"/>
              </a:rPr>
              <a:t>and Keras</a:t>
            </a:r>
            <a:endParaRPr sz="1000">
              <a:solidFill>
                <a:schemeClr val="dk1"/>
              </a:solidFill>
              <a:latin typeface="Arial"/>
              <a:ea typeface="Arial"/>
              <a:cs typeface="Arial"/>
              <a:sym typeface="Arial"/>
            </a:endParaRPr>
          </a:p>
        </p:txBody>
      </p:sp>
      <p:cxnSp>
        <p:nvCxnSpPr>
          <p:cNvPr id="1374" name="Google Shape;1374;p72"/>
          <p:cNvCxnSpPr/>
          <p:nvPr/>
        </p:nvCxnSpPr>
        <p:spPr>
          <a:xfrm rot="10800000" flipH="1">
            <a:off x="9850486" y="3257130"/>
            <a:ext cx="457433" cy="380827"/>
          </a:xfrm>
          <a:prstGeom prst="straightConnector1">
            <a:avLst/>
          </a:prstGeom>
          <a:noFill/>
          <a:ln w="9525" cap="flat" cmpd="sng">
            <a:solidFill>
              <a:schemeClr val="dk1"/>
            </a:solidFill>
            <a:prstDash val="solid"/>
            <a:miter lim="800000"/>
            <a:headEnd type="triangle" w="med" len="med"/>
            <a:tailEnd type="triangle" w="med" len="med"/>
          </a:ln>
        </p:spPr>
      </p:cxnSp>
      <p:sp>
        <p:nvSpPr>
          <p:cNvPr id="1375" name="Google Shape;1375;p72"/>
          <p:cNvSpPr/>
          <p:nvPr/>
        </p:nvSpPr>
        <p:spPr>
          <a:xfrm>
            <a:off x="6573050" y="1325575"/>
            <a:ext cx="4780800" cy="4422600"/>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376" name="Google Shape;1376;p72"/>
          <p:cNvPicPr preferRelativeResize="0"/>
          <p:nvPr/>
        </p:nvPicPr>
        <p:blipFill rotWithShape="1">
          <a:blip r:embed="rId14">
            <a:alphaModFix/>
          </a:blip>
          <a:srcRect/>
          <a:stretch/>
        </p:blipFill>
        <p:spPr>
          <a:xfrm>
            <a:off x="9406380" y="3684243"/>
            <a:ext cx="390678" cy="400110"/>
          </a:xfrm>
          <a:prstGeom prst="rect">
            <a:avLst/>
          </a:prstGeom>
          <a:noFill/>
          <a:ln>
            <a:noFill/>
          </a:ln>
        </p:spPr>
      </p:pic>
      <p:sp>
        <p:nvSpPr>
          <p:cNvPr id="1377" name="Google Shape;1377;p72"/>
          <p:cNvSpPr txBox="1"/>
          <p:nvPr/>
        </p:nvSpPr>
        <p:spPr>
          <a:xfrm>
            <a:off x="9175909" y="4183688"/>
            <a:ext cx="779082"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Arial"/>
                <a:ea typeface="Arial"/>
                <a:cs typeface="Arial"/>
                <a:sym typeface="Arial"/>
              </a:rPr>
              <a:t>Cloud </a:t>
            </a:r>
            <a:r>
              <a:rPr lang="en-US" sz="1000">
                <a:solidFill>
                  <a:schemeClr val="dk1"/>
                </a:solidFill>
                <a:latin typeface="Arial"/>
                <a:ea typeface="Arial"/>
                <a:cs typeface="Arial"/>
                <a:sym typeface="Arial"/>
              </a:rPr>
              <a:t>F</a:t>
            </a:r>
            <a:r>
              <a:rPr lang="en-US" sz="1000" b="0" i="0" u="none" strike="noStrike" cap="none">
                <a:solidFill>
                  <a:schemeClr val="dk1"/>
                </a:solidFill>
                <a:latin typeface="Arial"/>
                <a:ea typeface="Arial"/>
                <a:cs typeface="Arial"/>
                <a:sym typeface="Arial"/>
              </a:rPr>
              <a:t>unction</a:t>
            </a:r>
            <a:endParaRPr sz="1000" b="0" i="0" u="none" strike="noStrike" cap="none">
              <a:solidFill>
                <a:schemeClr val="dk1"/>
              </a:solidFill>
              <a:latin typeface="Arial"/>
              <a:ea typeface="Arial"/>
              <a:cs typeface="Arial"/>
              <a:sym typeface="Arial"/>
            </a:endParaRPr>
          </a:p>
        </p:txBody>
      </p:sp>
      <p:cxnSp>
        <p:nvCxnSpPr>
          <p:cNvPr id="1378" name="Google Shape;1378;p72"/>
          <p:cNvCxnSpPr/>
          <p:nvPr/>
        </p:nvCxnSpPr>
        <p:spPr>
          <a:xfrm>
            <a:off x="8843286" y="3853732"/>
            <a:ext cx="491247" cy="0"/>
          </a:xfrm>
          <a:prstGeom prst="straightConnector1">
            <a:avLst/>
          </a:prstGeom>
          <a:noFill/>
          <a:ln w="9525" cap="flat" cmpd="sng">
            <a:solidFill>
              <a:schemeClr val="dk1"/>
            </a:solidFill>
            <a:prstDash val="solid"/>
            <a:miter lim="800000"/>
            <a:headEnd type="triangl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73"/>
          <p:cNvSpPr txBox="1">
            <a:spLocks noGrp="1"/>
          </p:cNvSpPr>
          <p:nvPr>
            <p:ph type="title"/>
          </p:nvPr>
        </p:nvSpPr>
        <p:spPr>
          <a:xfrm>
            <a:off x="466530" y="0"/>
            <a:ext cx="9685175"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11111"/>
              <a:buFont typeface="Arial"/>
              <a:buNone/>
            </a:pPr>
            <a:r>
              <a:rPr lang="en-US" sz="4000" b="1" dirty="0">
                <a:latin typeface="+mj-lt"/>
              </a:rPr>
              <a:t>SAMPLE CHATBOT SCREENSHOTS – WELCOME SCREEN AND INTRODUCTIONS</a:t>
            </a:r>
            <a:endParaRPr dirty="0">
              <a:latin typeface="+mj-lt"/>
            </a:endParaRPr>
          </a:p>
        </p:txBody>
      </p:sp>
      <p:sp>
        <p:nvSpPr>
          <p:cNvPr id="1385" name="Google Shape;1385;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69</a:t>
            </a:fld>
            <a:endParaRPr/>
          </a:p>
        </p:txBody>
      </p:sp>
      <p:pic>
        <p:nvPicPr>
          <p:cNvPr id="1386" name="Google Shape;1386;p73"/>
          <p:cNvPicPr preferRelativeResize="0"/>
          <p:nvPr/>
        </p:nvPicPr>
        <p:blipFill rotWithShape="1">
          <a:blip r:embed="rId3">
            <a:alphaModFix/>
          </a:blip>
          <a:srcRect/>
          <a:stretch/>
        </p:blipFill>
        <p:spPr>
          <a:xfrm>
            <a:off x="1483567" y="1448067"/>
            <a:ext cx="2646195" cy="4795273"/>
          </a:xfrm>
          <a:prstGeom prst="rect">
            <a:avLst/>
          </a:prstGeom>
          <a:noFill/>
          <a:ln w="19050" cap="flat" cmpd="sng">
            <a:solidFill>
              <a:schemeClr val="dk1"/>
            </a:solidFill>
            <a:prstDash val="solid"/>
            <a:round/>
            <a:headEnd type="none" w="sm" len="sm"/>
            <a:tailEnd type="none" w="sm" len="sm"/>
          </a:ln>
        </p:spPr>
      </p:pic>
      <p:pic>
        <p:nvPicPr>
          <p:cNvPr id="1387" name="Google Shape;1387;p73"/>
          <p:cNvPicPr preferRelativeResize="0"/>
          <p:nvPr/>
        </p:nvPicPr>
        <p:blipFill rotWithShape="1">
          <a:blip r:embed="rId4">
            <a:alphaModFix/>
          </a:blip>
          <a:srcRect/>
          <a:stretch/>
        </p:blipFill>
        <p:spPr>
          <a:xfrm>
            <a:off x="4748005" y="1448068"/>
            <a:ext cx="2749110" cy="4785775"/>
          </a:xfrm>
          <a:prstGeom prst="rect">
            <a:avLst/>
          </a:prstGeom>
          <a:noFill/>
          <a:ln w="19050" cap="flat" cmpd="sng">
            <a:solidFill>
              <a:schemeClr val="dk1"/>
            </a:solidFill>
            <a:prstDash val="solid"/>
            <a:round/>
            <a:headEnd type="none" w="sm" len="sm"/>
            <a:tailEnd type="none" w="sm" len="sm"/>
          </a:ln>
        </p:spPr>
      </p:pic>
      <p:pic>
        <p:nvPicPr>
          <p:cNvPr id="7" name="Picture 6">
            <a:extLst>
              <a:ext uri="{FF2B5EF4-FFF2-40B4-BE49-F238E27FC236}">
                <a16:creationId xmlns:a16="http://schemas.microsoft.com/office/drawing/2014/main" id="{1C3728A4-EACB-A4F6-EF42-42CC2685F9A5}"/>
              </a:ext>
            </a:extLst>
          </p:cNvPr>
          <p:cNvPicPr>
            <a:picLocks noChangeAspect="1"/>
          </p:cNvPicPr>
          <p:nvPr/>
        </p:nvPicPr>
        <p:blipFill>
          <a:blip r:embed="rId5"/>
          <a:stretch>
            <a:fillRect/>
          </a:stretch>
        </p:blipFill>
        <p:spPr>
          <a:xfrm>
            <a:off x="7901838" y="1448067"/>
            <a:ext cx="2714620" cy="4785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0313" y="0"/>
            <a:ext cx="5857616" cy="1325563"/>
          </a:xfrm>
        </p:spPr>
        <p:txBody>
          <a:bodyPr>
            <a:normAutofit/>
          </a:bodyPr>
          <a:lstStyle/>
          <a:p>
            <a:r>
              <a:rPr lang="en-US" sz="4000" b="1" dirty="0">
                <a:effectLst>
                  <a:outerShdw blurRad="38100" dist="38100" dir="2700000" algn="tl">
                    <a:srgbClr val="000000">
                      <a:alpha val="43137"/>
                    </a:srgbClr>
                  </a:outerShdw>
                </a:effectLst>
              </a:rPr>
              <a:t>PROJECT TOPICS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graphicFrame>
        <p:nvGraphicFramePr>
          <p:cNvPr id="4" name="Table 4">
            <a:extLst>
              <a:ext uri="{FF2B5EF4-FFF2-40B4-BE49-F238E27FC236}">
                <a16:creationId xmlns:a16="http://schemas.microsoft.com/office/drawing/2014/main" id="{75E509EC-C766-51AA-9B2C-CE35B5BEE032}"/>
              </a:ext>
            </a:extLst>
          </p:cNvPr>
          <p:cNvGraphicFramePr>
            <a:graphicFrameLocks noGrp="1"/>
          </p:cNvGraphicFramePr>
          <p:nvPr>
            <p:extLst>
              <p:ext uri="{D42A27DB-BD31-4B8C-83A1-F6EECF244321}">
                <p14:modId xmlns:p14="http://schemas.microsoft.com/office/powerpoint/2010/main" val="1935323450"/>
              </p:ext>
            </p:extLst>
          </p:nvPr>
        </p:nvGraphicFramePr>
        <p:xfrm>
          <a:off x="363893" y="1055569"/>
          <a:ext cx="10907486" cy="5082512"/>
        </p:xfrm>
        <a:graphic>
          <a:graphicData uri="http://schemas.openxmlformats.org/drawingml/2006/table">
            <a:tbl>
              <a:tblPr firstRow="1" bandRow="1">
                <a:tableStyleId>{5A111915-BE36-4E01-A7E5-04B1672EAD32}</a:tableStyleId>
              </a:tblPr>
              <a:tblGrid>
                <a:gridCol w="6671388">
                  <a:extLst>
                    <a:ext uri="{9D8B030D-6E8A-4147-A177-3AD203B41FA5}">
                      <a16:colId xmlns:a16="http://schemas.microsoft.com/office/drawing/2014/main" val="3940452044"/>
                    </a:ext>
                  </a:extLst>
                </a:gridCol>
                <a:gridCol w="2220686">
                  <a:extLst>
                    <a:ext uri="{9D8B030D-6E8A-4147-A177-3AD203B41FA5}">
                      <a16:colId xmlns:a16="http://schemas.microsoft.com/office/drawing/2014/main" val="3986287542"/>
                    </a:ext>
                  </a:extLst>
                </a:gridCol>
                <a:gridCol w="2015412">
                  <a:extLst>
                    <a:ext uri="{9D8B030D-6E8A-4147-A177-3AD203B41FA5}">
                      <a16:colId xmlns:a16="http://schemas.microsoft.com/office/drawing/2014/main" val="3576947814"/>
                    </a:ext>
                  </a:extLst>
                </a:gridCol>
              </a:tblGrid>
              <a:tr h="438136">
                <a:tc>
                  <a:txBody>
                    <a:bodyPr/>
                    <a:lstStyle/>
                    <a:p>
                      <a:r>
                        <a:rPr lang="en-US" sz="1600" dirty="0"/>
                        <a:t>AI driven customer engagement tools and their features</a:t>
                      </a:r>
                      <a:endParaRPr lang="en-SG" sz="1600" dirty="0"/>
                    </a:p>
                  </a:txBody>
                  <a:tcPr/>
                </a:tc>
                <a:tc>
                  <a:txBody>
                    <a:bodyPr/>
                    <a:lstStyle/>
                    <a:p>
                      <a:pPr algn="ctr"/>
                      <a:r>
                        <a:rPr lang="en-US" sz="1600" dirty="0"/>
                        <a:t>Predictive model on website</a:t>
                      </a:r>
                      <a:endParaRPr lang="en-SG" sz="1600" dirty="0"/>
                    </a:p>
                  </a:txBody>
                  <a:tcPr/>
                </a:tc>
                <a:tc>
                  <a:txBody>
                    <a:bodyPr/>
                    <a:lstStyle/>
                    <a:p>
                      <a:pPr algn="ctr"/>
                      <a:r>
                        <a:rPr lang="en-US" sz="1600" dirty="0"/>
                        <a:t>Chatbot</a:t>
                      </a:r>
                      <a:endParaRPr lang="en-SG" sz="1600" dirty="0"/>
                    </a:p>
                  </a:txBody>
                  <a:tcPr/>
                </a:tc>
                <a:extLst>
                  <a:ext uri="{0D108BD9-81ED-4DB2-BD59-A6C34878D82A}">
                    <a16:rowId xmlns:a16="http://schemas.microsoft.com/office/drawing/2014/main" val="937385792"/>
                  </a:ext>
                </a:extLst>
              </a:tr>
              <a:tr h="438136">
                <a:tc>
                  <a:txBody>
                    <a:bodyPr/>
                    <a:lstStyle/>
                    <a:p>
                      <a:pPr marL="342900" indent="-342900">
                        <a:buFont typeface="+mj-lt"/>
                        <a:buAutoNum type="arabicPeriod"/>
                      </a:pPr>
                      <a:r>
                        <a:rPr lang="en-US" sz="1600" dirty="0"/>
                        <a:t>Predicts the type of dish based on pictures uploaded to the website by the user</a:t>
                      </a:r>
                      <a:endParaRPr lang="en-SG" sz="1600" dirty="0"/>
                    </a:p>
                  </a:txBody>
                  <a:tcPr/>
                </a:tc>
                <a:tc>
                  <a:txBody>
                    <a:bodyPr/>
                    <a:lstStyle/>
                    <a:p>
                      <a:pPr algn="ct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sym typeface="Wingdings" panose="05000000000000000000" pitchFamily="2" charset="2"/>
                      </a:endParaRPr>
                    </a:p>
                    <a:p>
                      <a:pPr algn="ctr"/>
                      <a:endParaRPr lang="en-SG" sz="1600" dirty="0"/>
                    </a:p>
                  </a:txBody>
                  <a:tcPr/>
                </a:tc>
                <a:extLst>
                  <a:ext uri="{0D108BD9-81ED-4DB2-BD59-A6C34878D82A}">
                    <a16:rowId xmlns:a16="http://schemas.microsoft.com/office/drawing/2014/main" val="273014527"/>
                  </a:ext>
                </a:extLst>
              </a:tr>
              <a:tr h="438136">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600" dirty="0"/>
                        <a:t>Query for information about the dish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p>
                  </a:txBody>
                  <a:tcPr/>
                </a:tc>
                <a:extLst>
                  <a:ext uri="{0D108BD9-81ED-4DB2-BD59-A6C34878D82A}">
                    <a16:rowId xmlns:a16="http://schemas.microsoft.com/office/drawing/2014/main" val="2688012781"/>
                  </a:ext>
                </a:extLst>
              </a:tr>
              <a:tr h="438136">
                <a:tc>
                  <a:txBody>
                    <a:bodyPr/>
                    <a:lstStyle/>
                    <a:p>
                      <a:pPr marL="342900" indent="-342900">
                        <a:buFont typeface="+mj-lt"/>
                        <a:buAutoNum type="arabicPeriod" startAt="3"/>
                      </a:pPr>
                      <a:r>
                        <a:rPr lang="en-US" sz="1600" dirty="0"/>
                        <a:t>Provides recipe suggestions for the dish predicted or queried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p>
                  </a:txBody>
                  <a:tcPr/>
                </a:tc>
                <a:extLst>
                  <a:ext uri="{0D108BD9-81ED-4DB2-BD59-A6C34878D82A}">
                    <a16:rowId xmlns:a16="http://schemas.microsoft.com/office/drawing/2014/main" val="2672558280"/>
                  </a:ext>
                </a:extLst>
              </a:tr>
              <a:tr h="438136">
                <a:tc>
                  <a:txBody>
                    <a:bodyPr/>
                    <a:lstStyle/>
                    <a:p>
                      <a:pPr marL="342900" indent="-342900">
                        <a:buFont typeface="+mj-lt"/>
                        <a:buAutoNum type="arabicPeriod" startAt="4"/>
                      </a:pPr>
                      <a:r>
                        <a:rPr lang="en-US" sz="1600" dirty="0"/>
                        <a:t>Provides ingredient list of recipe suggested:</a:t>
                      </a:r>
                    </a:p>
                    <a:p>
                      <a:pPr marL="800100" lvl="1" indent="-342900">
                        <a:buFont typeface="+mj-lt"/>
                        <a:buAutoNum type="alphaLcPeriod"/>
                      </a:pPr>
                      <a:r>
                        <a:rPr lang="en-US" sz="1600" dirty="0"/>
                        <a:t>Easy to use links to the supermarket e-commerce website for the user to order online</a:t>
                      </a:r>
                    </a:p>
                    <a:p>
                      <a:pPr marL="800100" lvl="1" indent="-342900">
                        <a:buFont typeface="+mj-lt"/>
                        <a:buAutoNum type="alphaLcPeriod"/>
                      </a:pPr>
                      <a:r>
                        <a:rPr lang="en-US" sz="1600" dirty="0"/>
                        <a:t>Sends a downloaded copy to user’s device if the user wants to visit a physical store to buy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txBody>
                  <a:tcPr/>
                </a:tc>
                <a:extLst>
                  <a:ext uri="{0D108BD9-81ED-4DB2-BD59-A6C34878D82A}">
                    <a16:rowId xmlns:a16="http://schemas.microsoft.com/office/drawing/2014/main" val="2238880277"/>
                  </a:ext>
                </a:extLst>
              </a:tr>
              <a:tr h="438136">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600" dirty="0"/>
                        <a:t>Tells context-specific jokes to engage customer and informs user on latest promotions and where items are located in the store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extLst>
                  <a:ext uri="{0D108BD9-81ED-4DB2-BD59-A6C34878D82A}">
                    <a16:rowId xmlns:a16="http://schemas.microsoft.com/office/drawing/2014/main" val="3835319211"/>
                  </a:ext>
                </a:extLst>
              </a:tr>
              <a:tr h="438136">
                <a:tc>
                  <a:txBody>
                    <a:bodyPr/>
                    <a:lstStyle/>
                    <a:p>
                      <a:pPr marL="342900" indent="-342900">
                        <a:buFont typeface="+mj-lt"/>
                        <a:buAutoNum type="arabicPeriod" startAt="6"/>
                      </a:pPr>
                      <a:r>
                        <a:rPr lang="en-US" sz="1600" dirty="0"/>
                        <a:t>Allows feedback channel for customers to provide both positive and negative feedback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extLst>
                  <a:ext uri="{0D108BD9-81ED-4DB2-BD59-A6C34878D82A}">
                    <a16:rowId xmlns:a16="http://schemas.microsoft.com/office/drawing/2014/main" val="2441268080"/>
                  </a:ext>
                </a:extLst>
              </a:tr>
              <a:tr h="438136">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7"/>
                        <a:tabLst/>
                        <a:defRPr/>
                      </a:pPr>
                      <a:r>
                        <a:rPr lang="en-US" sz="1600" dirty="0"/>
                        <a:t>Provides answers to FAQs for customers in real time so that customers can be engaged 24/7 and relieves staff from the routine work</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Wingdings" panose="05000000000000000000" pitchFamily="2" charset="2"/>
                          <a:sym typeface="Wingdings" panose="05000000000000000000" pitchFamily="2" charset="2"/>
                        </a:rPr>
                        <a:t></a:t>
                      </a:r>
                      <a:endParaRPr lang="en-SG" sz="1600" dirty="0">
                        <a:latin typeface="Wingdings" panose="05000000000000000000" pitchFamily="2" charset="2"/>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SG" sz="1600" dirty="0">
                        <a:latin typeface="Wingdings" panose="05000000000000000000" pitchFamily="2" charset="2"/>
                      </a:endParaRPr>
                    </a:p>
                  </a:txBody>
                  <a:tcPr/>
                </a:tc>
                <a:extLst>
                  <a:ext uri="{0D108BD9-81ED-4DB2-BD59-A6C34878D82A}">
                    <a16:rowId xmlns:a16="http://schemas.microsoft.com/office/drawing/2014/main" val="381538741"/>
                  </a:ext>
                </a:extLst>
              </a:tr>
            </a:tbl>
          </a:graphicData>
        </a:graphic>
      </p:graphicFrame>
    </p:spTree>
    <p:extLst>
      <p:ext uri="{BB962C8B-B14F-4D97-AF65-F5344CB8AC3E}">
        <p14:creationId xmlns:p14="http://schemas.microsoft.com/office/powerpoint/2010/main" val="3927043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74"/>
          <p:cNvSpPr txBox="1">
            <a:spLocks noGrp="1"/>
          </p:cNvSpPr>
          <p:nvPr>
            <p:ph type="title"/>
          </p:nvPr>
        </p:nvSpPr>
        <p:spPr>
          <a:xfrm>
            <a:off x="466531" y="0"/>
            <a:ext cx="981371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ct val="111111"/>
              <a:buFont typeface="Arial"/>
              <a:buNone/>
            </a:pPr>
            <a:r>
              <a:rPr lang="en-US" sz="4000" b="1" dirty="0">
                <a:latin typeface="+mj-lt"/>
              </a:rPr>
              <a:t>SAMPLE SCREENSHOTS – FOOD QUERIES LINKED TO E-COMMERCE WEBSITE</a:t>
            </a:r>
            <a:endParaRPr dirty="0">
              <a:latin typeface="+mj-lt"/>
            </a:endParaRPr>
          </a:p>
        </p:txBody>
      </p:sp>
      <p:sp>
        <p:nvSpPr>
          <p:cNvPr id="1397" name="Google Shape;139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70</a:t>
            </a:fld>
            <a:endParaRPr/>
          </a:p>
        </p:txBody>
      </p:sp>
      <p:pic>
        <p:nvPicPr>
          <p:cNvPr id="1398" name="Google Shape;1398;p74"/>
          <p:cNvPicPr preferRelativeResize="0"/>
          <p:nvPr/>
        </p:nvPicPr>
        <p:blipFill rotWithShape="1">
          <a:blip r:embed="rId3">
            <a:alphaModFix/>
          </a:blip>
          <a:srcRect/>
          <a:stretch/>
        </p:blipFill>
        <p:spPr>
          <a:xfrm>
            <a:off x="3517446" y="1644453"/>
            <a:ext cx="2438972" cy="4402731"/>
          </a:xfrm>
          <a:prstGeom prst="rect">
            <a:avLst/>
          </a:prstGeom>
          <a:noFill/>
          <a:ln w="19050" cap="flat" cmpd="sng">
            <a:solidFill>
              <a:schemeClr val="dk1"/>
            </a:solidFill>
            <a:prstDash val="solid"/>
            <a:round/>
            <a:headEnd type="none" w="sm" len="sm"/>
            <a:tailEnd type="none" w="sm" len="sm"/>
          </a:ln>
        </p:spPr>
      </p:pic>
      <p:pic>
        <p:nvPicPr>
          <p:cNvPr id="1399" name="Google Shape;1399;p74"/>
          <p:cNvPicPr preferRelativeResize="0"/>
          <p:nvPr/>
        </p:nvPicPr>
        <p:blipFill rotWithShape="1">
          <a:blip r:embed="rId4">
            <a:alphaModFix/>
          </a:blip>
          <a:srcRect/>
          <a:stretch/>
        </p:blipFill>
        <p:spPr>
          <a:xfrm>
            <a:off x="6235584" y="1657886"/>
            <a:ext cx="2548493" cy="4398669"/>
          </a:xfrm>
          <a:prstGeom prst="rect">
            <a:avLst/>
          </a:prstGeom>
          <a:noFill/>
          <a:ln w="19050" cap="flat" cmpd="sng">
            <a:solidFill>
              <a:schemeClr val="dk1"/>
            </a:solidFill>
            <a:prstDash val="solid"/>
            <a:round/>
            <a:headEnd type="none" w="sm" len="sm"/>
            <a:tailEnd type="none" w="sm" len="sm"/>
          </a:ln>
        </p:spPr>
      </p:pic>
      <p:pic>
        <p:nvPicPr>
          <p:cNvPr id="1400" name="Google Shape;1400;p74"/>
          <p:cNvPicPr preferRelativeResize="0"/>
          <p:nvPr/>
        </p:nvPicPr>
        <p:blipFill rotWithShape="1">
          <a:blip r:embed="rId5">
            <a:alphaModFix/>
          </a:blip>
          <a:srcRect/>
          <a:stretch/>
        </p:blipFill>
        <p:spPr>
          <a:xfrm>
            <a:off x="9063243" y="1657886"/>
            <a:ext cx="2548493" cy="4483064"/>
          </a:xfrm>
          <a:prstGeom prst="rect">
            <a:avLst/>
          </a:prstGeom>
          <a:noFill/>
          <a:ln w="19050" cap="flat" cmpd="sng">
            <a:solidFill>
              <a:schemeClr val="dk1"/>
            </a:solidFill>
            <a:prstDash val="solid"/>
            <a:round/>
            <a:headEnd type="none" w="sm" len="sm"/>
            <a:tailEnd type="none" w="sm" len="sm"/>
          </a:ln>
        </p:spPr>
      </p:pic>
      <p:pic>
        <p:nvPicPr>
          <p:cNvPr id="3" name="Picture 2">
            <a:extLst>
              <a:ext uri="{FF2B5EF4-FFF2-40B4-BE49-F238E27FC236}">
                <a16:creationId xmlns:a16="http://schemas.microsoft.com/office/drawing/2014/main" id="{D2890E08-83E4-98D7-CFFA-AA03E5152556}"/>
              </a:ext>
            </a:extLst>
          </p:cNvPr>
          <p:cNvPicPr>
            <a:picLocks noChangeAspect="1"/>
          </p:cNvPicPr>
          <p:nvPr/>
        </p:nvPicPr>
        <p:blipFill>
          <a:blip r:embed="rId6"/>
          <a:stretch>
            <a:fillRect/>
          </a:stretch>
        </p:blipFill>
        <p:spPr>
          <a:xfrm>
            <a:off x="745697" y="1644453"/>
            <a:ext cx="2492991" cy="441210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5"/>
          <p:cNvSpPr txBox="1">
            <a:spLocks noGrp="1"/>
          </p:cNvSpPr>
          <p:nvPr>
            <p:ph type="title"/>
          </p:nvPr>
        </p:nvSpPr>
        <p:spPr>
          <a:xfrm>
            <a:off x="466531" y="0"/>
            <a:ext cx="8873412"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Arial"/>
              <a:buNone/>
            </a:pPr>
            <a:r>
              <a:rPr lang="en-US" sz="4000" b="1" dirty="0">
                <a:latin typeface="+mj-lt"/>
              </a:rPr>
              <a:t>SAMPLE SCREENSHOTS </a:t>
            </a:r>
            <a:br>
              <a:rPr lang="en-US" sz="4000" b="1" dirty="0">
                <a:latin typeface="+mj-lt"/>
              </a:rPr>
            </a:br>
            <a:r>
              <a:rPr lang="en-US" sz="4000" b="1" dirty="0">
                <a:latin typeface="+mj-lt"/>
              </a:rPr>
              <a:t>– OTHER FEATURES</a:t>
            </a:r>
            <a:endParaRPr dirty="0">
              <a:latin typeface="+mj-lt"/>
            </a:endParaRPr>
          </a:p>
        </p:txBody>
      </p:sp>
      <p:sp>
        <p:nvSpPr>
          <p:cNvPr id="1408" name="Google Shape;1408;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900"/>
              <a:buFont typeface="Arial"/>
              <a:buNone/>
            </a:pPr>
            <a:fld id="{00000000-1234-1234-1234-123412341234}" type="slidenum">
              <a:rPr lang="en-US"/>
              <a:t>71</a:t>
            </a:fld>
            <a:endParaRPr/>
          </a:p>
        </p:txBody>
      </p:sp>
      <p:sp>
        <p:nvSpPr>
          <p:cNvPr id="1410" name="Google Shape;1410;p75"/>
          <p:cNvSpPr txBox="1"/>
          <p:nvPr/>
        </p:nvSpPr>
        <p:spPr>
          <a:xfrm>
            <a:off x="4633013" y="5903893"/>
            <a:ext cx="20340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Receive positive and negative feedback</a:t>
            </a:r>
            <a:endParaRPr sz="1400">
              <a:solidFill>
                <a:schemeClr val="dk1"/>
              </a:solidFill>
              <a:latin typeface="Arial"/>
              <a:ea typeface="Arial"/>
              <a:cs typeface="Arial"/>
              <a:sym typeface="Arial"/>
            </a:endParaRPr>
          </a:p>
        </p:txBody>
      </p:sp>
      <p:sp>
        <p:nvSpPr>
          <p:cNvPr id="1411" name="Google Shape;1411;p75"/>
          <p:cNvSpPr txBox="1"/>
          <p:nvPr/>
        </p:nvSpPr>
        <p:spPr>
          <a:xfrm>
            <a:off x="1672808" y="5907703"/>
            <a:ext cx="2743200" cy="7386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Arial"/>
                <a:ea typeface="Arial"/>
                <a:cs typeface="Arial"/>
                <a:sym typeface="Arial"/>
              </a:rPr>
              <a:t>Tells context-specific jokes and provide information about latest promotions and location of items</a:t>
            </a:r>
            <a:endParaRPr sz="1400" dirty="0">
              <a:solidFill>
                <a:schemeClr val="dk1"/>
              </a:solidFill>
              <a:latin typeface="Arial"/>
              <a:ea typeface="Arial"/>
              <a:cs typeface="Arial"/>
              <a:sym typeface="Arial"/>
            </a:endParaRPr>
          </a:p>
        </p:txBody>
      </p:sp>
      <p:pic>
        <p:nvPicPr>
          <p:cNvPr id="1412" name="Google Shape;1412;p75"/>
          <p:cNvPicPr preferRelativeResize="0"/>
          <p:nvPr/>
        </p:nvPicPr>
        <p:blipFill rotWithShape="1">
          <a:blip r:embed="rId3">
            <a:alphaModFix/>
          </a:blip>
          <a:srcRect/>
          <a:stretch/>
        </p:blipFill>
        <p:spPr>
          <a:xfrm>
            <a:off x="1793552" y="1448338"/>
            <a:ext cx="2501713" cy="4402731"/>
          </a:xfrm>
          <a:prstGeom prst="rect">
            <a:avLst/>
          </a:prstGeom>
          <a:noFill/>
          <a:ln w="19050" cap="flat" cmpd="sng">
            <a:solidFill>
              <a:schemeClr val="dk1"/>
            </a:solidFill>
            <a:prstDash val="solid"/>
            <a:round/>
            <a:headEnd type="none" w="sm" len="sm"/>
            <a:tailEnd type="none" w="sm" len="sm"/>
          </a:ln>
        </p:spPr>
      </p:pic>
      <p:pic>
        <p:nvPicPr>
          <p:cNvPr id="1413" name="Google Shape;1413;p75"/>
          <p:cNvPicPr preferRelativeResize="0"/>
          <p:nvPr/>
        </p:nvPicPr>
        <p:blipFill rotWithShape="1">
          <a:blip r:embed="rId4">
            <a:alphaModFix/>
          </a:blip>
          <a:srcRect/>
          <a:stretch/>
        </p:blipFill>
        <p:spPr>
          <a:xfrm>
            <a:off x="7496811" y="1422211"/>
            <a:ext cx="2524138" cy="4424252"/>
          </a:xfrm>
          <a:prstGeom prst="rect">
            <a:avLst/>
          </a:prstGeom>
          <a:noFill/>
          <a:ln w="19050" cap="flat" cmpd="sng">
            <a:solidFill>
              <a:schemeClr val="dk1"/>
            </a:solidFill>
            <a:prstDash val="solid"/>
            <a:round/>
            <a:headEnd type="none" w="sm" len="sm"/>
            <a:tailEnd type="none" w="sm" len="sm"/>
          </a:ln>
        </p:spPr>
      </p:pic>
      <p:sp>
        <p:nvSpPr>
          <p:cNvPr id="1414" name="Google Shape;1414;p75"/>
          <p:cNvSpPr txBox="1"/>
          <p:nvPr/>
        </p:nvSpPr>
        <p:spPr>
          <a:xfrm>
            <a:off x="7357768" y="5969238"/>
            <a:ext cx="2568568"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Referring to a human agent</a:t>
            </a:r>
            <a:endParaRPr sz="140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CBA021C5-1EFE-A1A4-0ED1-E6FB35E9499E}"/>
              </a:ext>
            </a:extLst>
          </p:cNvPr>
          <p:cNvPicPr>
            <a:picLocks noChangeAspect="1"/>
          </p:cNvPicPr>
          <p:nvPr/>
        </p:nvPicPr>
        <p:blipFill>
          <a:blip r:embed="rId5"/>
          <a:stretch>
            <a:fillRect/>
          </a:stretch>
        </p:blipFill>
        <p:spPr>
          <a:xfrm>
            <a:off x="4640891" y="1450200"/>
            <a:ext cx="2524139" cy="443598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8:</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Future iterations / MVPs </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Tree>
    <p:extLst>
      <p:ext uri="{BB962C8B-B14F-4D97-AF65-F5344CB8AC3E}">
        <p14:creationId xmlns:p14="http://schemas.microsoft.com/office/powerpoint/2010/main" val="38667172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5">
            <a:extLst>
              <a:ext uri="{FF2B5EF4-FFF2-40B4-BE49-F238E27FC236}">
                <a16:creationId xmlns:a16="http://schemas.microsoft.com/office/drawing/2014/main" id="{86254058-DC28-059B-4FE3-0EFD7A48843F}"/>
              </a:ext>
            </a:extLst>
          </p:cNvPr>
          <p:cNvSpPr>
            <a:spLocks noGrp="1" noRot="1" noMove="1" noResize="1" noEditPoints="1" noAdjustHandles="1" noChangeArrowheads="1" noChangeShapeType="1"/>
          </p:cNvSpPr>
          <p:nvPr/>
        </p:nvSpPr>
        <p:spPr bwMode="auto">
          <a:xfrm>
            <a:off x="2889245" y="1336240"/>
            <a:ext cx="6730090" cy="4885168"/>
          </a:xfrm>
          <a:custGeom>
            <a:avLst/>
            <a:gdLst>
              <a:gd name="T0" fmla="*/ 2401 w 3234"/>
              <a:gd name="T1" fmla="*/ 2347 h 2347"/>
              <a:gd name="T2" fmla="*/ 2405 w 3234"/>
              <a:gd name="T3" fmla="*/ 2332 h 2347"/>
              <a:gd name="T4" fmla="*/ 2411 w 3234"/>
              <a:gd name="T5" fmla="*/ 2088 h 2347"/>
              <a:gd name="T6" fmla="*/ 2146 w 3234"/>
              <a:gd name="T7" fmla="*/ 1702 h 2347"/>
              <a:gd name="T8" fmla="*/ 1511 w 3234"/>
              <a:gd name="T9" fmla="*/ 1507 h 2347"/>
              <a:gd name="T10" fmla="*/ 358 w 3234"/>
              <a:gd name="T11" fmla="*/ 946 h 2347"/>
              <a:gd name="T12" fmla="*/ 946 w 3234"/>
              <a:gd name="T13" fmla="*/ 560 h 2347"/>
              <a:gd name="T14" fmla="*/ 1269 w 3234"/>
              <a:gd name="T15" fmla="*/ 413 h 2347"/>
              <a:gd name="T16" fmla="*/ 1080 w 3234"/>
              <a:gd name="T17" fmla="*/ 307 h 2347"/>
              <a:gd name="T18" fmla="*/ 645 w 3234"/>
              <a:gd name="T19" fmla="*/ 231 h 2347"/>
              <a:gd name="T20" fmla="*/ 12 w 3234"/>
              <a:gd name="T21" fmla="*/ 178 h 2347"/>
              <a:gd name="T22" fmla="*/ 0 w 3234"/>
              <a:gd name="T23" fmla="*/ 177 h 2347"/>
              <a:gd name="T24" fmla="*/ 0 w 3234"/>
              <a:gd name="T25" fmla="*/ 0 h 2347"/>
              <a:gd name="T26" fmla="*/ 12 w 3234"/>
              <a:gd name="T27" fmla="*/ 0 h 2347"/>
              <a:gd name="T28" fmla="*/ 1297 w 3234"/>
              <a:gd name="T29" fmla="*/ 114 h 2347"/>
              <a:gd name="T30" fmla="*/ 1960 w 3234"/>
              <a:gd name="T31" fmla="*/ 460 h 2347"/>
              <a:gd name="T32" fmla="*/ 1511 w 3234"/>
              <a:gd name="T33" fmla="*/ 711 h 2347"/>
              <a:gd name="T34" fmla="*/ 1048 w 3234"/>
              <a:gd name="T35" fmla="*/ 967 h 2347"/>
              <a:gd name="T36" fmla="*/ 1224 w 3234"/>
              <a:gd name="T37" fmla="*/ 1065 h 2347"/>
              <a:gd name="T38" fmla="*/ 1672 w 3234"/>
              <a:gd name="T39" fmla="*/ 1181 h 2347"/>
              <a:gd name="T40" fmla="*/ 2970 w 3234"/>
              <a:gd name="T41" fmla="*/ 1675 h 2347"/>
              <a:gd name="T42" fmla="*/ 3213 w 3234"/>
              <a:gd name="T43" fmla="*/ 2136 h 2347"/>
              <a:gd name="T44" fmla="*/ 3214 w 3234"/>
              <a:gd name="T45" fmla="*/ 2338 h 2347"/>
              <a:gd name="T46" fmla="*/ 3211 w 3234"/>
              <a:gd name="T47" fmla="*/ 2347 h 2347"/>
              <a:gd name="T48" fmla="*/ 2401 w 3234"/>
              <a:gd name="T49" fmla="*/ 2347 h 2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34" h="2347">
                <a:moveTo>
                  <a:pt x="2401" y="2347"/>
                </a:moveTo>
                <a:cubicBezTo>
                  <a:pt x="2405" y="2332"/>
                  <a:pt x="2405" y="2332"/>
                  <a:pt x="2405" y="2332"/>
                </a:cubicBezTo>
                <a:cubicBezTo>
                  <a:pt x="2405" y="2331"/>
                  <a:pt x="2430" y="2221"/>
                  <a:pt x="2411" y="2088"/>
                </a:cubicBezTo>
                <a:cubicBezTo>
                  <a:pt x="2385" y="1911"/>
                  <a:pt x="2296" y="1782"/>
                  <a:pt x="2146" y="1702"/>
                </a:cubicBezTo>
                <a:cubicBezTo>
                  <a:pt x="2022" y="1637"/>
                  <a:pt x="1774" y="1574"/>
                  <a:pt x="1511" y="1507"/>
                </a:cubicBezTo>
                <a:cubicBezTo>
                  <a:pt x="971" y="1370"/>
                  <a:pt x="358" y="1215"/>
                  <a:pt x="358" y="946"/>
                </a:cubicBezTo>
                <a:cubicBezTo>
                  <a:pt x="358" y="704"/>
                  <a:pt x="684" y="624"/>
                  <a:pt x="946" y="560"/>
                </a:cubicBezTo>
                <a:cubicBezTo>
                  <a:pt x="1112" y="519"/>
                  <a:pt x="1269" y="480"/>
                  <a:pt x="1269" y="413"/>
                </a:cubicBezTo>
                <a:cubicBezTo>
                  <a:pt x="1269" y="392"/>
                  <a:pt x="1244" y="351"/>
                  <a:pt x="1080" y="307"/>
                </a:cubicBezTo>
                <a:cubicBezTo>
                  <a:pt x="975" y="279"/>
                  <a:pt x="829" y="253"/>
                  <a:pt x="645" y="231"/>
                </a:cubicBezTo>
                <a:cubicBezTo>
                  <a:pt x="332" y="193"/>
                  <a:pt x="15" y="178"/>
                  <a:pt x="12" y="178"/>
                </a:cubicBezTo>
                <a:cubicBezTo>
                  <a:pt x="0" y="177"/>
                  <a:pt x="0" y="177"/>
                  <a:pt x="0" y="177"/>
                </a:cubicBezTo>
                <a:cubicBezTo>
                  <a:pt x="0" y="0"/>
                  <a:pt x="0" y="0"/>
                  <a:pt x="0" y="0"/>
                </a:cubicBezTo>
                <a:cubicBezTo>
                  <a:pt x="12" y="0"/>
                  <a:pt x="12" y="0"/>
                  <a:pt x="12" y="0"/>
                </a:cubicBezTo>
                <a:cubicBezTo>
                  <a:pt x="457" y="0"/>
                  <a:pt x="938" y="42"/>
                  <a:pt x="1297" y="114"/>
                </a:cubicBezTo>
                <a:cubicBezTo>
                  <a:pt x="1599" y="174"/>
                  <a:pt x="1960" y="282"/>
                  <a:pt x="1960" y="460"/>
                </a:cubicBezTo>
                <a:cubicBezTo>
                  <a:pt x="1960" y="594"/>
                  <a:pt x="1742" y="651"/>
                  <a:pt x="1511" y="711"/>
                </a:cubicBezTo>
                <a:cubicBezTo>
                  <a:pt x="1284" y="771"/>
                  <a:pt x="1048" y="832"/>
                  <a:pt x="1048" y="967"/>
                </a:cubicBezTo>
                <a:cubicBezTo>
                  <a:pt x="1048" y="986"/>
                  <a:pt x="1079" y="1018"/>
                  <a:pt x="1224" y="1065"/>
                </a:cubicBezTo>
                <a:cubicBezTo>
                  <a:pt x="1338" y="1101"/>
                  <a:pt x="1493" y="1138"/>
                  <a:pt x="1672" y="1181"/>
                </a:cubicBezTo>
                <a:cubicBezTo>
                  <a:pt x="2153" y="1296"/>
                  <a:pt x="2751" y="1439"/>
                  <a:pt x="2970" y="1675"/>
                </a:cubicBezTo>
                <a:cubicBezTo>
                  <a:pt x="3136" y="1855"/>
                  <a:pt x="3194" y="2025"/>
                  <a:pt x="3213" y="2136"/>
                </a:cubicBezTo>
                <a:cubicBezTo>
                  <a:pt x="3234" y="2258"/>
                  <a:pt x="3215" y="2335"/>
                  <a:pt x="3214" y="2338"/>
                </a:cubicBezTo>
                <a:cubicBezTo>
                  <a:pt x="3211" y="2347"/>
                  <a:pt x="3211" y="2347"/>
                  <a:pt x="3211" y="2347"/>
                </a:cubicBezTo>
                <a:lnTo>
                  <a:pt x="2401" y="2347"/>
                </a:lnTo>
                <a:close/>
              </a:path>
            </a:pathLst>
          </a:custGeom>
          <a:solidFill>
            <a:schemeClr val="tx1">
              <a:lumMod val="85000"/>
              <a:lumOff val="1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 name="Slide Number Placeholder 5">
            <a:extLst>
              <a:ext uri="{FF2B5EF4-FFF2-40B4-BE49-F238E27FC236}">
                <a16:creationId xmlns:a16="http://schemas.microsoft.com/office/drawing/2014/main" id="{21499C10-F361-B121-0C63-01314E7FAB9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27" name="Freeform 6">
            <a:extLst>
              <a:ext uri="{FF2B5EF4-FFF2-40B4-BE49-F238E27FC236}">
                <a16:creationId xmlns:a16="http://schemas.microsoft.com/office/drawing/2014/main" id="{423E29C0-8FAA-660F-9299-35C54A32DFCE}"/>
              </a:ext>
            </a:extLst>
          </p:cNvPr>
          <p:cNvSpPr>
            <a:spLocks noEditPoints="1"/>
          </p:cNvSpPr>
          <p:nvPr/>
        </p:nvSpPr>
        <p:spPr bwMode="auto">
          <a:xfrm>
            <a:off x="2889245" y="1310714"/>
            <a:ext cx="6850679" cy="4936220"/>
          </a:xfrm>
          <a:custGeom>
            <a:avLst/>
            <a:gdLst>
              <a:gd name="T0" fmla="*/ 24 w 3292"/>
              <a:gd name="T1" fmla="*/ 24 h 2371"/>
              <a:gd name="T2" fmla="*/ 1959 w 3292"/>
              <a:gd name="T3" fmla="*/ 472 h 2371"/>
              <a:gd name="T4" fmla="*/ 1048 w 3292"/>
              <a:gd name="T5" fmla="*/ 979 h 2371"/>
              <a:gd name="T6" fmla="*/ 2973 w 3292"/>
              <a:gd name="T7" fmla="*/ 1695 h 2371"/>
              <a:gd name="T8" fmla="*/ 3214 w 3292"/>
              <a:gd name="T9" fmla="*/ 2347 h 2371"/>
              <a:gd name="T10" fmla="*/ 2429 w 3292"/>
              <a:gd name="T11" fmla="*/ 2347 h 2371"/>
              <a:gd name="T12" fmla="*/ 2163 w 3292"/>
              <a:gd name="T13" fmla="*/ 1704 h 2371"/>
              <a:gd name="T14" fmla="*/ 382 w 3292"/>
              <a:gd name="T15" fmla="*/ 958 h 2371"/>
              <a:gd name="T16" fmla="*/ 1293 w 3292"/>
              <a:gd name="T17" fmla="*/ 425 h 2371"/>
              <a:gd name="T18" fmla="*/ 24 w 3292"/>
              <a:gd name="T19" fmla="*/ 177 h 2371"/>
              <a:gd name="T20" fmla="*/ 24 w 3292"/>
              <a:gd name="T21" fmla="*/ 24 h 2371"/>
              <a:gd name="T22" fmla="*/ 24 w 3292"/>
              <a:gd name="T23" fmla="*/ 0 h 2371"/>
              <a:gd name="T24" fmla="*/ 0 w 3292"/>
              <a:gd name="T25" fmla="*/ 0 h 2371"/>
              <a:gd name="T26" fmla="*/ 0 w 3292"/>
              <a:gd name="T27" fmla="*/ 24 h 2371"/>
              <a:gd name="T28" fmla="*/ 0 w 3292"/>
              <a:gd name="T29" fmla="*/ 177 h 2371"/>
              <a:gd name="T30" fmla="*/ 0 w 3292"/>
              <a:gd name="T31" fmla="*/ 201 h 2371"/>
              <a:gd name="T32" fmla="*/ 23 w 3292"/>
              <a:gd name="T33" fmla="*/ 202 h 2371"/>
              <a:gd name="T34" fmla="*/ 656 w 3292"/>
              <a:gd name="T35" fmla="*/ 255 h 2371"/>
              <a:gd name="T36" fmla="*/ 1269 w 3292"/>
              <a:gd name="T37" fmla="*/ 425 h 2371"/>
              <a:gd name="T38" fmla="*/ 1185 w 3292"/>
              <a:gd name="T39" fmla="*/ 494 h 2371"/>
              <a:gd name="T40" fmla="*/ 955 w 3292"/>
              <a:gd name="T41" fmla="*/ 560 h 2371"/>
              <a:gd name="T42" fmla="*/ 563 w 3292"/>
              <a:gd name="T43" fmla="*/ 686 h 2371"/>
              <a:gd name="T44" fmla="*/ 417 w 3292"/>
              <a:gd name="T45" fmla="*/ 795 h 2371"/>
              <a:gd name="T46" fmla="*/ 358 w 3292"/>
              <a:gd name="T47" fmla="*/ 958 h 2371"/>
              <a:gd name="T48" fmla="*/ 472 w 3292"/>
              <a:gd name="T49" fmla="*/ 1153 h 2371"/>
              <a:gd name="T50" fmla="*/ 748 w 3292"/>
              <a:gd name="T51" fmla="*/ 1302 h 2371"/>
              <a:gd name="T52" fmla="*/ 1520 w 3292"/>
              <a:gd name="T53" fmla="*/ 1531 h 2371"/>
              <a:gd name="T54" fmla="*/ 2152 w 3292"/>
              <a:gd name="T55" fmla="*/ 1725 h 2371"/>
              <a:gd name="T56" fmla="*/ 2411 w 3292"/>
              <a:gd name="T57" fmla="*/ 2101 h 2371"/>
              <a:gd name="T58" fmla="*/ 2405 w 3292"/>
              <a:gd name="T59" fmla="*/ 2342 h 2371"/>
              <a:gd name="T60" fmla="*/ 2398 w 3292"/>
              <a:gd name="T61" fmla="*/ 2371 h 2371"/>
              <a:gd name="T62" fmla="*/ 2429 w 3292"/>
              <a:gd name="T63" fmla="*/ 2371 h 2371"/>
              <a:gd name="T64" fmla="*/ 3214 w 3292"/>
              <a:gd name="T65" fmla="*/ 2371 h 2371"/>
              <a:gd name="T66" fmla="*/ 3233 w 3292"/>
              <a:gd name="T67" fmla="*/ 2371 h 2371"/>
              <a:gd name="T68" fmla="*/ 3238 w 3292"/>
              <a:gd name="T69" fmla="*/ 2353 h 2371"/>
              <a:gd name="T70" fmla="*/ 3237 w 3292"/>
              <a:gd name="T71" fmla="*/ 2146 h 2371"/>
              <a:gd name="T72" fmla="*/ 3167 w 3292"/>
              <a:gd name="T73" fmla="*/ 1932 h 2371"/>
              <a:gd name="T74" fmla="*/ 2990 w 3292"/>
              <a:gd name="T75" fmla="*/ 1679 h 2371"/>
              <a:gd name="T76" fmla="*/ 1687 w 3292"/>
              <a:gd name="T77" fmla="*/ 1181 h 2371"/>
              <a:gd name="T78" fmla="*/ 1240 w 3292"/>
              <a:gd name="T79" fmla="*/ 1065 h 2371"/>
              <a:gd name="T80" fmla="*/ 1110 w 3292"/>
              <a:gd name="T81" fmla="*/ 1013 h 2371"/>
              <a:gd name="T82" fmla="*/ 1073 w 3292"/>
              <a:gd name="T83" fmla="*/ 979 h 2371"/>
              <a:gd name="T84" fmla="*/ 1207 w 3292"/>
              <a:gd name="T85" fmla="*/ 836 h 2371"/>
              <a:gd name="T86" fmla="*/ 1526 w 3292"/>
              <a:gd name="T87" fmla="*/ 735 h 2371"/>
              <a:gd name="T88" fmla="*/ 1833 w 3292"/>
              <a:gd name="T89" fmla="*/ 639 h 2371"/>
              <a:gd name="T90" fmla="*/ 1984 w 3292"/>
              <a:gd name="T91" fmla="*/ 472 h 2371"/>
              <a:gd name="T92" fmla="*/ 1786 w 3292"/>
              <a:gd name="T93" fmla="*/ 256 h 2371"/>
              <a:gd name="T94" fmla="*/ 1311 w 3292"/>
              <a:gd name="T95" fmla="*/ 114 h 2371"/>
              <a:gd name="T96" fmla="*/ 24 w 3292"/>
              <a:gd name="T97" fmla="*/ 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92" h="2371">
                <a:moveTo>
                  <a:pt x="24" y="24"/>
                </a:moveTo>
                <a:cubicBezTo>
                  <a:pt x="864" y="24"/>
                  <a:pt x="1959" y="178"/>
                  <a:pt x="1959" y="472"/>
                </a:cubicBezTo>
                <a:cubicBezTo>
                  <a:pt x="1959" y="728"/>
                  <a:pt x="1048" y="698"/>
                  <a:pt x="1048" y="979"/>
                </a:cubicBezTo>
                <a:cubicBezTo>
                  <a:pt x="1048" y="1154"/>
                  <a:pt x="2596" y="1288"/>
                  <a:pt x="2973" y="1695"/>
                </a:cubicBezTo>
                <a:cubicBezTo>
                  <a:pt x="3292" y="2040"/>
                  <a:pt x="3214" y="2347"/>
                  <a:pt x="3214" y="2347"/>
                </a:cubicBezTo>
                <a:cubicBezTo>
                  <a:pt x="2429" y="2347"/>
                  <a:pt x="2429" y="2347"/>
                  <a:pt x="2429" y="2347"/>
                </a:cubicBezTo>
                <a:cubicBezTo>
                  <a:pt x="2429" y="2347"/>
                  <a:pt x="2534" y="1900"/>
                  <a:pt x="2163" y="1704"/>
                </a:cubicBezTo>
                <a:cubicBezTo>
                  <a:pt x="1793" y="1508"/>
                  <a:pt x="382" y="1350"/>
                  <a:pt x="382" y="958"/>
                </a:cubicBezTo>
                <a:cubicBezTo>
                  <a:pt x="382" y="566"/>
                  <a:pt x="1293" y="612"/>
                  <a:pt x="1293" y="425"/>
                </a:cubicBezTo>
                <a:cubicBezTo>
                  <a:pt x="1293" y="237"/>
                  <a:pt x="24" y="177"/>
                  <a:pt x="24" y="177"/>
                </a:cubicBezTo>
                <a:cubicBezTo>
                  <a:pt x="24" y="24"/>
                  <a:pt x="24" y="24"/>
                  <a:pt x="24" y="24"/>
                </a:cubicBezTo>
                <a:moveTo>
                  <a:pt x="24" y="0"/>
                </a:moveTo>
                <a:cubicBezTo>
                  <a:pt x="0" y="0"/>
                  <a:pt x="0" y="0"/>
                  <a:pt x="0" y="0"/>
                </a:cubicBezTo>
                <a:cubicBezTo>
                  <a:pt x="0" y="24"/>
                  <a:pt x="0" y="24"/>
                  <a:pt x="0" y="24"/>
                </a:cubicBezTo>
                <a:cubicBezTo>
                  <a:pt x="0" y="177"/>
                  <a:pt x="0" y="177"/>
                  <a:pt x="0" y="177"/>
                </a:cubicBezTo>
                <a:cubicBezTo>
                  <a:pt x="0" y="201"/>
                  <a:pt x="0" y="201"/>
                  <a:pt x="0" y="201"/>
                </a:cubicBezTo>
                <a:cubicBezTo>
                  <a:pt x="23" y="202"/>
                  <a:pt x="23" y="202"/>
                  <a:pt x="23" y="202"/>
                </a:cubicBezTo>
                <a:cubicBezTo>
                  <a:pt x="26" y="202"/>
                  <a:pt x="343" y="217"/>
                  <a:pt x="656" y="255"/>
                </a:cubicBezTo>
                <a:cubicBezTo>
                  <a:pt x="1239" y="326"/>
                  <a:pt x="1269" y="409"/>
                  <a:pt x="1269" y="425"/>
                </a:cubicBezTo>
                <a:cubicBezTo>
                  <a:pt x="1269" y="448"/>
                  <a:pt x="1241" y="471"/>
                  <a:pt x="1185" y="494"/>
                </a:cubicBezTo>
                <a:cubicBezTo>
                  <a:pt x="1126" y="518"/>
                  <a:pt x="1043" y="538"/>
                  <a:pt x="955" y="560"/>
                </a:cubicBezTo>
                <a:cubicBezTo>
                  <a:pt x="825" y="592"/>
                  <a:pt x="677" y="628"/>
                  <a:pt x="563" y="686"/>
                </a:cubicBezTo>
                <a:cubicBezTo>
                  <a:pt x="499" y="718"/>
                  <a:pt x="451" y="754"/>
                  <a:pt x="417" y="795"/>
                </a:cubicBezTo>
                <a:cubicBezTo>
                  <a:pt x="378" y="843"/>
                  <a:pt x="358" y="897"/>
                  <a:pt x="358" y="958"/>
                </a:cubicBezTo>
                <a:cubicBezTo>
                  <a:pt x="358" y="1027"/>
                  <a:pt x="396" y="1092"/>
                  <a:pt x="472" y="1153"/>
                </a:cubicBezTo>
                <a:cubicBezTo>
                  <a:pt x="536" y="1205"/>
                  <a:pt x="626" y="1254"/>
                  <a:pt x="748" y="1302"/>
                </a:cubicBezTo>
                <a:cubicBezTo>
                  <a:pt x="970" y="1391"/>
                  <a:pt x="1262" y="1466"/>
                  <a:pt x="1520" y="1531"/>
                </a:cubicBezTo>
                <a:cubicBezTo>
                  <a:pt x="1782" y="1597"/>
                  <a:pt x="2029" y="1660"/>
                  <a:pt x="2152" y="1725"/>
                </a:cubicBezTo>
                <a:cubicBezTo>
                  <a:pt x="2298" y="1802"/>
                  <a:pt x="2385" y="1929"/>
                  <a:pt x="2411" y="2101"/>
                </a:cubicBezTo>
                <a:cubicBezTo>
                  <a:pt x="2430" y="2231"/>
                  <a:pt x="2405" y="2341"/>
                  <a:pt x="2405" y="2342"/>
                </a:cubicBezTo>
                <a:cubicBezTo>
                  <a:pt x="2398" y="2371"/>
                  <a:pt x="2398" y="2371"/>
                  <a:pt x="2398" y="2371"/>
                </a:cubicBezTo>
                <a:cubicBezTo>
                  <a:pt x="2429" y="2371"/>
                  <a:pt x="2429" y="2371"/>
                  <a:pt x="2429" y="2371"/>
                </a:cubicBezTo>
                <a:cubicBezTo>
                  <a:pt x="3214" y="2371"/>
                  <a:pt x="3214" y="2371"/>
                  <a:pt x="3214" y="2371"/>
                </a:cubicBezTo>
                <a:cubicBezTo>
                  <a:pt x="3233" y="2371"/>
                  <a:pt x="3233" y="2371"/>
                  <a:pt x="3233" y="2371"/>
                </a:cubicBezTo>
                <a:cubicBezTo>
                  <a:pt x="3238" y="2353"/>
                  <a:pt x="3238" y="2353"/>
                  <a:pt x="3238" y="2353"/>
                </a:cubicBezTo>
                <a:cubicBezTo>
                  <a:pt x="3238" y="2350"/>
                  <a:pt x="3258" y="2270"/>
                  <a:pt x="3237" y="2146"/>
                </a:cubicBezTo>
                <a:cubicBezTo>
                  <a:pt x="3225" y="2075"/>
                  <a:pt x="3201" y="2002"/>
                  <a:pt x="3167" y="1932"/>
                </a:cubicBezTo>
                <a:cubicBezTo>
                  <a:pt x="3124" y="1844"/>
                  <a:pt x="3065" y="1759"/>
                  <a:pt x="2990" y="1679"/>
                </a:cubicBezTo>
                <a:cubicBezTo>
                  <a:pt x="2769" y="1440"/>
                  <a:pt x="2169" y="1296"/>
                  <a:pt x="1687" y="1181"/>
                </a:cubicBezTo>
                <a:cubicBezTo>
                  <a:pt x="1508" y="1138"/>
                  <a:pt x="1354" y="1101"/>
                  <a:pt x="1240" y="1065"/>
                </a:cubicBezTo>
                <a:cubicBezTo>
                  <a:pt x="1181" y="1046"/>
                  <a:pt x="1138" y="1029"/>
                  <a:pt x="1110" y="1013"/>
                </a:cubicBezTo>
                <a:cubicBezTo>
                  <a:pt x="1074" y="992"/>
                  <a:pt x="1073" y="980"/>
                  <a:pt x="1073" y="979"/>
                </a:cubicBezTo>
                <a:cubicBezTo>
                  <a:pt x="1073" y="925"/>
                  <a:pt x="1117" y="878"/>
                  <a:pt x="1207" y="836"/>
                </a:cubicBezTo>
                <a:cubicBezTo>
                  <a:pt x="1294" y="796"/>
                  <a:pt x="1412" y="765"/>
                  <a:pt x="1526" y="735"/>
                </a:cubicBezTo>
                <a:cubicBezTo>
                  <a:pt x="1636" y="706"/>
                  <a:pt x="1749" y="677"/>
                  <a:pt x="1833" y="639"/>
                </a:cubicBezTo>
                <a:cubicBezTo>
                  <a:pt x="1934" y="593"/>
                  <a:pt x="1984" y="538"/>
                  <a:pt x="1984" y="472"/>
                </a:cubicBezTo>
                <a:cubicBezTo>
                  <a:pt x="1984" y="392"/>
                  <a:pt x="1917" y="319"/>
                  <a:pt x="1786" y="256"/>
                </a:cubicBezTo>
                <a:cubicBezTo>
                  <a:pt x="1673" y="202"/>
                  <a:pt x="1514" y="154"/>
                  <a:pt x="1311" y="114"/>
                </a:cubicBezTo>
                <a:cubicBezTo>
                  <a:pt x="951" y="42"/>
                  <a:pt x="470" y="0"/>
                  <a:pt x="24" y="0"/>
                </a:cubicBez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8" name="Freeform 7">
            <a:extLst>
              <a:ext uri="{FF2B5EF4-FFF2-40B4-BE49-F238E27FC236}">
                <a16:creationId xmlns:a16="http://schemas.microsoft.com/office/drawing/2014/main" id="{DDBF217D-8877-DE61-C035-F36C11AC5C93}"/>
              </a:ext>
            </a:extLst>
          </p:cNvPr>
          <p:cNvSpPr>
            <a:spLocks noEditPoints="1"/>
          </p:cNvSpPr>
          <p:nvPr/>
        </p:nvSpPr>
        <p:spPr bwMode="auto">
          <a:xfrm>
            <a:off x="2938537" y="1504360"/>
            <a:ext cx="5885968" cy="4640469"/>
          </a:xfrm>
          <a:custGeom>
            <a:avLst/>
            <a:gdLst>
              <a:gd name="T0" fmla="*/ 919 w 2828"/>
              <a:gd name="T1" fmla="*/ 662 h 2229"/>
              <a:gd name="T2" fmla="*/ 916 w 2828"/>
              <a:gd name="T3" fmla="*/ 1063 h 2229"/>
              <a:gd name="T4" fmla="*/ 919 w 2828"/>
              <a:gd name="T5" fmla="*/ 1056 h 2229"/>
              <a:gd name="T6" fmla="*/ 1065 w 2828"/>
              <a:gd name="T7" fmla="*/ 98 h 2229"/>
              <a:gd name="T8" fmla="*/ 1017 w 2828"/>
              <a:gd name="T9" fmla="*/ 90 h 2229"/>
              <a:gd name="T10" fmla="*/ 812 w 2828"/>
              <a:gd name="T11" fmla="*/ 999 h 2229"/>
              <a:gd name="T12" fmla="*/ 1073 w 2828"/>
              <a:gd name="T13" fmla="*/ 1127 h 2229"/>
              <a:gd name="T14" fmla="*/ 1076 w 2828"/>
              <a:gd name="T15" fmla="*/ 1120 h 2229"/>
              <a:gd name="T16" fmla="*/ 1231 w 2828"/>
              <a:gd name="T17" fmla="*/ 131 h 2229"/>
              <a:gd name="T18" fmla="*/ 1184 w 2828"/>
              <a:gd name="T19" fmla="*/ 121 h 2229"/>
              <a:gd name="T20" fmla="*/ 1122 w 2828"/>
              <a:gd name="T21" fmla="*/ 582 h 2229"/>
              <a:gd name="T22" fmla="*/ 341 w 2828"/>
              <a:gd name="T23" fmla="*/ 22 h 2229"/>
              <a:gd name="T24" fmla="*/ 341 w 2828"/>
              <a:gd name="T25" fmla="*/ 14 h 2229"/>
              <a:gd name="T26" fmla="*/ 49 w 2828"/>
              <a:gd name="T27" fmla="*/ 9 h 2229"/>
              <a:gd name="T28" fmla="*/ 0 w 2828"/>
              <a:gd name="T29" fmla="*/ 8 h 2229"/>
              <a:gd name="T30" fmla="*/ 1283 w 2828"/>
              <a:gd name="T31" fmla="*/ 1188 h 2229"/>
              <a:gd name="T32" fmla="*/ 171 w 2828"/>
              <a:gd name="T33" fmla="*/ 13 h 2229"/>
              <a:gd name="T34" fmla="*/ 171 w 2828"/>
              <a:gd name="T35" fmla="*/ 5 h 2229"/>
              <a:gd name="T36" fmla="*/ 1280 w 2828"/>
              <a:gd name="T37" fmla="*/ 519 h 2229"/>
              <a:gd name="T38" fmla="*/ 1283 w 2828"/>
              <a:gd name="T39" fmla="*/ 526 h 2229"/>
              <a:gd name="T40" fmla="*/ 688 w 2828"/>
              <a:gd name="T41" fmla="*/ 858 h 2229"/>
              <a:gd name="T42" fmla="*/ 696 w 2828"/>
              <a:gd name="T43" fmla="*/ 858 h 2229"/>
              <a:gd name="T44" fmla="*/ 728 w 2828"/>
              <a:gd name="T45" fmla="*/ 53 h 2229"/>
              <a:gd name="T46" fmla="*/ 680 w 2828"/>
              <a:gd name="T47" fmla="*/ 48 h 2229"/>
              <a:gd name="T48" fmla="*/ 808 w 2828"/>
              <a:gd name="T49" fmla="*/ 712 h 2229"/>
              <a:gd name="T50" fmla="*/ 772 w 2828"/>
              <a:gd name="T51" fmla="*/ 745 h 2229"/>
              <a:gd name="T52" fmla="*/ 559 w 2828"/>
              <a:gd name="T53" fmla="*/ 37 h 2229"/>
              <a:gd name="T54" fmla="*/ 510 w 2828"/>
              <a:gd name="T55" fmla="*/ 33 h 2229"/>
              <a:gd name="T56" fmla="*/ 898 w 2828"/>
              <a:gd name="T57" fmla="*/ 64 h 2229"/>
              <a:gd name="T58" fmla="*/ 2514 w 2828"/>
              <a:gd name="T59" fmla="*/ 1616 h 2229"/>
              <a:gd name="T60" fmla="*/ 2518 w 2828"/>
              <a:gd name="T61" fmla="*/ 1610 h 2229"/>
              <a:gd name="T62" fmla="*/ 2409 w 2828"/>
              <a:gd name="T63" fmla="*/ 1556 h 2229"/>
              <a:gd name="T64" fmla="*/ 2366 w 2828"/>
              <a:gd name="T65" fmla="*/ 1534 h 2229"/>
              <a:gd name="T66" fmla="*/ 2100 w 2828"/>
              <a:gd name="T67" fmla="*/ 1418 h 2229"/>
              <a:gd name="T68" fmla="*/ 2645 w 2828"/>
              <a:gd name="T69" fmla="*/ 1721 h 2229"/>
              <a:gd name="T70" fmla="*/ 2651 w 2828"/>
              <a:gd name="T71" fmla="*/ 1715 h 2229"/>
              <a:gd name="T72" fmla="*/ 2256 w 2828"/>
              <a:gd name="T73" fmla="*/ 1485 h 2229"/>
              <a:gd name="T74" fmla="*/ 2211 w 2828"/>
              <a:gd name="T75" fmla="*/ 1467 h 2229"/>
              <a:gd name="T76" fmla="*/ 2820 w 2828"/>
              <a:gd name="T77" fmla="*/ 2229 h 2229"/>
              <a:gd name="T78" fmla="*/ 2802 w 2828"/>
              <a:gd name="T79" fmla="*/ 2013 h 2229"/>
              <a:gd name="T80" fmla="*/ 2810 w 2828"/>
              <a:gd name="T81" fmla="*/ 2011 h 2229"/>
              <a:gd name="T82" fmla="*/ 2767 w 2828"/>
              <a:gd name="T83" fmla="*/ 1898 h 2229"/>
              <a:gd name="T84" fmla="*/ 2746 w 2828"/>
              <a:gd name="T85" fmla="*/ 1855 h 2229"/>
              <a:gd name="T86" fmla="*/ 1446 w 2828"/>
              <a:gd name="T87" fmla="*/ 1235 h 2229"/>
              <a:gd name="T88" fmla="*/ 1397 w 2828"/>
              <a:gd name="T89" fmla="*/ 171 h 2229"/>
              <a:gd name="T90" fmla="*/ 1394 w 2828"/>
              <a:gd name="T91" fmla="*/ 179 h 2229"/>
              <a:gd name="T92" fmla="*/ 1439 w 2828"/>
              <a:gd name="T93" fmla="*/ 458 h 2229"/>
              <a:gd name="T94" fmla="*/ 1442 w 2828"/>
              <a:gd name="T95" fmla="*/ 466 h 2229"/>
              <a:gd name="T96" fmla="*/ 1938 w 2828"/>
              <a:gd name="T97" fmla="*/ 1366 h 2229"/>
              <a:gd name="T98" fmla="*/ 1526 w 2828"/>
              <a:gd name="T99" fmla="*/ 240 h 2229"/>
              <a:gd name="T100" fmla="*/ 1521 w 2828"/>
              <a:gd name="T101" fmla="*/ 246 h 2229"/>
              <a:gd name="T102" fmla="*/ 1526 w 2828"/>
              <a:gd name="T103" fmla="*/ 240 h 2229"/>
              <a:gd name="T104" fmla="*/ 1774 w 2828"/>
              <a:gd name="T105" fmla="*/ 1320 h 2229"/>
              <a:gd name="T106" fmla="*/ 1561 w 2828"/>
              <a:gd name="T107" fmla="*/ 1275 h 2229"/>
              <a:gd name="T108" fmla="*/ 1563 w 2828"/>
              <a:gd name="T109" fmla="*/ 1267 h 2229"/>
              <a:gd name="T110" fmla="*/ 1543 w 2828"/>
              <a:gd name="T111" fmla="*/ 399 h 2229"/>
              <a:gd name="T112" fmla="*/ 1573 w 2828"/>
              <a:gd name="T113" fmla="*/ 363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8" h="2229">
                <a:moveTo>
                  <a:pt x="960" y="635"/>
                </a:moveTo>
                <a:cubicBezTo>
                  <a:pt x="964" y="643"/>
                  <a:pt x="964" y="643"/>
                  <a:pt x="964" y="643"/>
                </a:cubicBezTo>
                <a:cubicBezTo>
                  <a:pt x="948" y="649"/>
                  <a:pt x="933" y="656"/>
                  <a:pt x="919" y="662"/>
                </a:cubicBezTo>
                <a:cubicBezTo>
                  <a:pt x="916" y="655"/>
                  <a:pt x="916" y="655"/>
                  <a:pt x="916" y="655"/>
                </a:cubicBezTo>
                <a:cubicBezTo>
                  <a:pt x="930" y="648"/>
                  <a:pt x="945" y="642"/>
                  <a:pt x="960" y="635"/>
                </a:cubicBezTo>
                <a:close/>
                <a:moveTo>
                  <a:pt x="916" y="1063"/>
                </a:moveTo>
                <a:cubicBezTo>
                  <a:pt x="930" y="1070"/>
                  <a:pt x="945" y="1076"/>
                  <a:pt x="960" y="1083"/>
                </a:cubicBezTo>
                <a:cubicBezTo>
                  <a:pt x="963" y="1076"/>
                  <a:pt x="963" y="1076"/>
                  <a:pt x="963" y="1076"/>
                </a:cubicBezTo>
                <a:cubicBezTo>
                  <a:pt x="948" y="1069"/>
                  <a:pt x="933" y="1062"/>
                  <a:pt x="919" y="1056"/>
                </a:cubicBezTo>
                <a:lnTo>
                  <a:pt x="916" y="1063"/>
                </a:lnTo>
                <a:close/>
                <a:moveTo>
                  <a:pt x="1017" y="90"/>
                </a:moveTo>
                <a:cubicBezTo>
                  <a:pt x="1033" y="92"/>
                  <a:pt x="1049" y="95"/>
                  <a:pt x="1065" y="98"/>
                </a:cubicBezTo>
                <a:cubicBezTo>
                  <a:pt x="1066" y="90"/>
                  <a:pt x="1066" y="90"/>
                  <a:pt x="1066" y="90"/>
                </a:cubicBezTo>
                <a:cubicBezTo>
                  <a:pt x="1051" y="87"/>
                  <a:pt x="1035" y="84"/>
                  <a:pt x="1018" y="82"/>
                </a:cubicBezTo>
                <a:lnTo>
                  <a:pt x="1017" y="90"/>
                </a:lnTo>
                <a:close/>
                <a:moveTo>
                  <a:pt x="768" y="979"/>
                </a:moveTo>
                <a:cubicBezTo>
                  <a:pt x="780" y="988"/>
                  <a:pt x="793" y="997"/>
                  <a:pt x="808" y="1006"/>
                </a:cubicBezTo>
                <a:cubicBezTo>
                  <a:pt x="812" y="999"/>
                  <a:pt x="812" y="999"/>
                  <a:pt x="812" y="999"/>
                </a:cubicBezTo>
                <a:cubicBezTo>
                  <a:pt x="798" y="990"/>
                  <a:pt x="785" y="981"/>
                  <a:pt x="773" y="972"/>
                </a:cubicBezTo>
                <a:lnTo>
                  <a:pt x="768" y="979"/>
                </a:lnTo>
                <a:close/>
                <a:moveTo>
                  <a:pt x="1073" y="1127"/>
                </a:moveTo>
                <a:cubicBezTo>
                  <a:pt x="1088" y="1133"/>
                  <a:pt x="1103" y="1138"/>
                  <a:pt x="1119" y="1144"/>
                </a:cubicBezTo>
                <a:cubicBezTo>
                  <a:pt x="1121" y="1136"/>
                  <a:pt x="1121" y="1136"/>
                  <a:pt x="1121" y="1136"/>
                </a:cubicBezTo>
                <a:cubicBezTo>
                  <a:pt x="1106" y="1131"/>
                  <a:pt x="1090" y="1125"/>
                  <a:pt x="1076" y="1120"/>
                </a:cubicBezTo>
                <a:lnTo>
                  <a:pt x="1073" y="1127"/>
                </a:lnTo>
                <a:close/>
                <a:moveTo>
                  <a:pt x="1184" y="121"/>
                </a:moveTo>
                <a:cubicBezTo>
                  <a:pt x="1200" y="124"/>
                  <a:pt x="1216" y="128"/>
                  <a:pt x="1231" y="131"/>
                </a:cubicBezTo>
                <a:cubicBezTo>
                  <a:pt x="1233" y="123"/>
                  <a:pt x="1233" y="123"/>
                  <a:pt x="1233" y="123"/>
                </a:cubicBezTo>
                <a:cubicBezTo>
                  <a:pt x="1218" y="120"/>
                  <a:pt x="1202" y="116"/>
                  <a:pt x="1186" y="113"/>
                </a:cubicBezTo>
                <a:lnTo>
                  <a:pt x="1184" y="121"/>
                </a:lnTo>
                <a:close/>
                <a:moveTo>
                  <a:pt x="1074" y="591"/>
                </a:moveTo>
                <a:cubicBezTo>
                  <a:pt x="1076" y="598"/>
                  <a:pt x="1076" y="598"/>
                  <a:pt x="1076" y="598"/>
                </a:cubicBezTo>
                <a:cubicBezTo>
                  <a:pt x="1091" y="593"/>
                  <a:pt x="1106" y="588"/>
                  <a:pt x="1122" y="582"/>
                </a:cubicBezTo>
                <a:cubicBezTo>
                  <a:pt x="1119" y="574"/>
                  <a:pt x="1119" y="574"/>
                  <a:pt x="1119" y="574"/>
                </a:cubicBezTo>
                <a:cubicBezTo>
                  <a:pt x="1103" y="580"/>
                  <a:pt x="1088" y="586"/>
                  <a:pt x="1074" y="591"/>
                </a:cubicBezTo>
                <a:close/>
                <a:moveTo>
                  <a:pt x="341" y="22"/>
                </a:moveTo>
                <a:cubicBezTo>
                  <a:pt x="357" y="23"/>
                  <a:pt x="373" y="24"/>
                  <a:pt x="389" y="25"/>
                </a:cubicBezTo>
                <a:cubicBezTo>
                  <a:pt x="390" y="17"/>
                  <a:pt x="390" y="17"/>
                  <a:pt x="390" y="17"/>
                </a:cubicBezTo>
                <a:cubicBezTo>
                  <a:pt x="373" y="16"/>
                  <a:pt x="357" y="15"/>
                  <a:pt x="341" y="14"/>
                </a:cubicBezTo>
                <a:lnTo>
                  <a:pt x="341" y="22"/>
                </a:lnTo>
                <a:close/>
                <a:moveTo>
                  <a:pt x="0" y="8"/>
                </a:moveTo>
                <a:cubicBezTo>
                  <a:pt x="0" y="8"/>
                  <a:pt x="18" y="8"/>
                  <a:pt x="49" y="9"/>
                </a:cubicBezTo>
                <a:cubicBezTo>
                  <a:pt x="49" y="1"/>
                  <a:pt x="49" y="1"/>
                  <a:pt x="49" y="1"/>
                </a:cubicBezTo>
                <a:cubicBezTo>
                  <a:pt x="18" y="0"/>
                  <a:pt x="0" y="0"/>
                  <a:pt x="0" y="0"/>
                </a:cubicBezTo>
                <a:lnTo>
                  <a:pt x="0" y="8"/>
                </a:lnTo>
                <a:close/>
                <a:moveTo>
                  <a:pt x="1234" y="1182"/>
                </a:moveTo>
                <a:cubicBezTo>
                  <a:pt x="1249" y="1187"/>
                  <a:pt x="1265" y="1191"/>
                  <a:pt x="1280" y="1196"/>
                </a:cubicBezTo>
                <a:cubicBezTo>
                  <a:pt x="1283" y="1188"/>
                  <a:pt x="1283" y="1188"/>
                  <a:pt x="1283" y="1188"/>
                </a:cubicBezTo>
                <a:cubicBezTo>
                  <a:pt x="1267" y="1184"/>
                  <a:pt x="1252" y="1179"/>
                  <a:pt x="1236" y="1174"/>
                </a:cubicBezTo>
                <a:lnTo>
                  <a:pt x="1234" y="1182"/>
                </a:lnTo>
                <a:close/>
                <a:moveTo>
                  <a:pt x="171" y="13"/>
                </a:moveTo>
                <a:cubicBezTo>
                  <a:pt x="186" y="14"/>
                  <a:pt x="202" y="15"/>
                  <a:pt x="219" y="16"/>
                </a:cubicBezTo>
                <a:cubicBezTo>
                  <a:pt x="220" y="7"/>
                  <a:pt x="220" y="7"/>
                  <a:pt x="220" y="7"/>
                </a:cubicBezTo>
                <a:cubicBezTo>
                  <a:pt x="203" y="7"/>
                  <a:pt x="186" y="6"/>
                  <a:pt x="171" y="5"/>
                </a:cubicBezTo>
                <a:lnTo>
                  <a:pt x="171" y="13"/>
                </a:lnTo>
                <a:close/>
                <a:moveTo>
                  <a:pt x="1283" y="526"/>
                </a:moveTo>
                <a:cubicBezTo>
                  <a:pt x="1280" y="519"/>
                  <a:pt x="1280" y="519"/>
                  <a:pt x="1280" y="519"/>
                </a:cubicBezTo>
                <a:cubicBezTo>
                  <a:pt x="1265" y="524"/>
                  <a:pt x="1250" y="529"/>
                  <a:pt x="1234" y="535"/>
                </a:cubicBezTo>
                <a:cubicBezTo>
                  <a:pt x="1237" y="542"/>
                  <a:pt x="1237" y="542"/>
                  <a:pt x="1237" y="542"/>
                </a:cubicBezTo>
                <a:cubicBezTo>
                  <a:pt x="1252" y="537"/>
                  <a:pt x="1268" y="532"/>
                  <a:pt x="1283" y="526"/>
                </a:cubicBezTo>
                <a:close/>
                <a:moveTo>
                  <a:pt x="699" y="836"/>
                </a:moveTo>
                <a:cubicBezTo>
                  <a:pt x="691" y="834"/>
                  <a:pt x="691" y="834"/>
                  <a:pt x="691" y="834"/>
                </a:cubicBezTo>
                <a:cubicBezTo>
                  <a:pt x="689" y="842"/>
                  <a:pt x="688" y="850"/>
                  <a:pt x="688" y="858"/>
                </a:cubicBezTo>
                <a:cubicBezTo>
                  <a:pt x="688" y="866"/>
                  <a:pt x="689" y="875"/>
                  <a:pt x="692" y="884"/>
                </a:cubicBezTo>
                <a:cubicBezTo>
                  <a:pt x="700" y="882"/>
                  <a:pt x="700" y="882"/>
                  <a:pt x="700" y="882"/>
                </a:cubicBezTo>
                <a:cubicBezTo>
                  <a:pt x="697" y="874"/>
                  <a:pt x="696" y="866"/>
                  <a:pt x="696" y="858"/>
                </a:cubicBezTo>
                <a:cubicBezTo>
                  <a:pt x="696" y="851"/>
                  <a:pt x="697" y="843"/>
                  <a:pt x="699" y="836"/>
                </a:cubicBezTo>
                <a:close/>
                <a:moveTo>
                  <a:pt x="680" y="48"/>
                </a:moveTo>
                <a:cubicBezTo>
                  <a:pt x="696" y="50"/>
                  <a:pt x="712" y="51"/>
                  <a:pt x="728" y="53"/>
                </a:cubicBezTo>
                <a:cubicBezTo>
                  <a:pt x="729" y="45"/>
                  <a:pt x="729" y="45"/>
                  <a:pt x="729" y="45"/>
                </a:cubicBezTo>
                <a:cubicBezTo>
                  <a:pt x="713" y="43"/>
                  <a:pt x="697" y="41"/>
                  <a:pt x="681" y="40"/>
                </a:cubicBezTo>
                <a:lnTo>
                  <a:pt x="680" y="48"/>
                </a:lnTo>
                <a:close/>
                <a:moveTo>
                  <a:pt x="804" y="724"/>
                </a:moveTo>
                <a:cubicBezTo>
                  <a:pt x="807" y="722"/>
                  <a:pt x="810" y="720"/>
                  <a:pt x="812" y="719"/>
                </a:cubicBezTo>
                <a:cubicBezTo>
                  <a:pt x="808" y="712"/>
                  <a:pt x="808" y="712"/>
                  <a:pt x="808" y="712"/>
                </a:cubicBezTo>
                <a:cubicBezTo>
                  <a:pt x="805" y="713"/>
                  <a:pt x="803" y="715"/>
                  <a:pt x="800" y="717"/>
                </a:cubicBezTo>
                <a:cubicBezTo>
                  <a:pt x="788" y="724"/>
                  <a:pt x="777" y="732"/>
                  <a:pt x="768" y="739"/>
                </a:cubicBezTo>
                <a:cubicBezTo>
                  <a:pt x="772" y="745"/>
                  <a:pt x="772" y="745"/>
                  <a:pt x="772" y="745"/>
                </a:cubicBezTo>
                <a:cubicBezTo>
                  <a:pt x="782" y="738"/>
                  <a:pt x="793" y="731"/>
                  <a:pt x="804" y="724"/>
                </a:cubicBezTo>
                <a:close/>
                <a:moveTo>
                  <a:pt x="510" y="33"/>
                </a:moveTo>
                <a:cubicBezTo>
                  <a:pt x="526" y="35"/>
                  <a:pt x="543" y="36"/>
                  <a:pt x="559" y="37"/>
                </a:cubicBezTo>
                <a:cubicBezTo>
                  <a:pt x="559" y="29"/>
                  <a:pt x="559" y="29"/>
                  <a:pt x="559" y="29"/>
                </a:cubicBezTo>
                <a:cubicBezTo>
                  <a:pt x="543" y="28"/>
                  <a:pt x="527" y="27"/>
                  <a:pt x="511" y="25"/>
                </a:cubicBezTo>
                <a:lnTo>
                  <a:pt x="510" y="33"/>
                </a:lnTo>
                <a:close/>
                <a:moveTo>
                  <a:pt x="849" y="66"/>
                </a:moveTo>
                <a:cubicBezTo>
                  <a:pt x="865" y="68"/>
                  <a:pt x="881" y="70"/>
                  <a:pt x="897" y="72"/>
                </a:cubicBezTo>
                <a:cubicBezTo>
                  <a:pt x="898" y="64"/>
                  <a:pt x="898" y="64"/>
                  <a:pt x="898" y="64"/>
                </a:cubicBezTo>
                <a:cubicBezTo>
                  <a:pt x="882" y="62"/>
                  <a:pt x="866" y="60"/>
                  <a:pt x="850" y="58"/>
                </a:cubicBezTo>
                <a:lnTo>
                  <a:pt x="849" y="66"/>
                </a:lnTo>
                <a:close/>
                <a:moveTo>
                  <a:pt x="2514" y="1616"/>
                </a:moveTo>
                <a:cubicBezTo>
                  <a:pt x="2527" y="1625"/>
                  <a:pt x="2541" y="1634"/>
                  <a:pt x="2553" y="1644"/>
                </a:cubicBezTo>
                <a:cubicBezTo>
                  <a:pt x="2558" y="1637"/>
                  <a:pt x="2558" y="1637"/>
                  <a:pt x="2558" y="1637"/>
                </a:cubicBezTo>
                <a:cubicBezTo>
                  <a:pt x="2545" y="1628"/>
                  <a:pt x="2532" y="1619"/>
                  <a:pt x="2518" y="1610"/>
                </a:cubicBezTo>
                <a:lnTo>
                  <a:pt x="2514" y="1616"/>
                </a:lnTo>
                <a:close/>
                <a:moveTo>
                  <a:pt x="2366" y="1534"/>
                </a:moveTo>
                <a:cubicBezTo>
                  <a:pt x="2381" y="1541"/>
                  <a:pt x="2395" y="1549"/>
                  <a:pt x="2409" y="1556"/>
                </a:cubicBezTo>
                <a:cubicBezTo>
                  <a:pt x="2413" y="1549"/>
                  <a:pt x="2413" y="1549"/>
                  <a:pt x="2413" y="1549"/>
                </a:cubicBezTo>
                <a:cubicBezTo>
                  <a:pt x="2399" y="1541"/>
                  <a:pt x="2384" y="1534"/>
                  <a:pt x="2370" y="1527"/>
                </a:cubicBezTo>
                <a:lnTo>
                  <a:pt x="2366" y="1534"/>
                </a:lnTo>
                <a:close/>
                <a:moveTo>
                  <a:pt x="2051" y="1410"/>
                </a:moveTo>
                <a:cubicBezTo>
                  <a:pt x="2067" y="1415"/>
                  <a:pt x="2082" y="1420"/>
                  <a:pt x="2097" y="1425"/>
                </a:cubicBezTo>
                <a:cubicBezTo>
                  <a:pt x="2100" y="1418"/>
                  <a:pt x="2100" y="1418"/>
                  <a:pt x="2100" y="1418"/>
                </a:cubicBezTo>
                <a:cubicBezTo>
                  <a:pt x="2085" y="1413"/>
                  <a:pt x="2069" y="1407"/>
                  <a:pt x="2054" y="1402"/>
                </a:cubicBezTo>
                <a:lnTo>
                  <a:pt x="2051" y="1410"/>
                </a:lnTo>
                <a:close/>
                <a:moveTo>
                  <a:pt x="2645" y="1721"/>
                </a:moveTo>
                <a:cubicBezTo>
                  <a:pt x="2657" y="1732"/>
                  <a:pt x="2668" y="1744"/>
                  <a:pt x="2678" y="1756"/>
                </a:cubicBezTo>
                <a:cubicBezTo>
                  <a:pt x="2684" y="1751"/>
                  <a:pt x="2684" y="1751"/>
                  <a:pt x="2684" y="1751"/>
                </a:cubicBezTo>
                <a:cubicBezTo>
                  <a:pt x="2674" y="1739"/>
                  <a:pt x="2663" y="1727"/>
                  <a:pt x="2651" y="1715"/>
                </a:cubicBezTo>
                <a:lnTo>
                  <a:pt x="2645" y="1721"/>
                </a:lnTo>
                <a:close/>
                <a:moveTo>
                  <a:pt x="2211" y="1467"/>
                </a:moveTo>
                <a:cubicBezTo>
                  <a:pt x="2226" y="1473"/>
                  <a:pt x="2241" y="1479"/>
                  <a:pt x="2256" y="1485"/>
                </a:cubicBezTo>
                <a:cubicBezTo>
                  <a:pt x="2259" y="1477"/>
                  <a:pt x="2259" y="1477"/>
                  <a:pt x="2259" y="1477"/>
                </a:cubicBezTo>
                <a:cubicBezTo>
                  <a:pt x="2244" y="1471"/>
                  <a:pt x="2229" y="1465"/>
                  <a:pt x="2214" y="1459"/>
                </a:cubicBezTo>
                <a:lnTo>
                  <a:pt x="2211" y="1467"/>
                </a:lnTo>
                <a:close/>
                <a:moveTo>
                  <a:pt x="2827" y="2181"/>
                </a:moveTo>
                <a:cubicBezTo>
                  <a:pt x="2819" y="2181"/>
                  <a:pt x="2819" y="2181"/>
                  <a:pt x="2819" y="2181"/>
                </a:cubicBezTo>
                <a:cubicBezTo>
                  <a:pt x="2820" y="2196"/>
                  <a:pt x="2820" y="2212"/>
                  <a:pt x="2820" y="2229"/>
                </a:cubicBezTo>
                <a:cubicBezTo>
                  <a:pt x="2828" y="2229"/>
                  <a:pt x="2828" y="2229"/>
                  <a:pt x="2828" y="2229"/>
                </a:cubicBezTo>
                <a:cubicBezTo>
                  <a:pt x="2828" y="2212"/>
                  <a:pt x="2828" y="2196"/>
                  <a:pt x="2827" y="2181"/>
                </a:cubicBezTo>
                <a:close/>
                <a:moveTo>
                  <a:pt x="2802" y="2013"/>
                </a:moveTo>
                <a:cubicBezTo>
                  <a:pt x="2805" y="2028"/>
                  <a:pt x="2807" y="2044"/>
                  <a:pt x="2810" y="2060"/>
                </a:cubicBezTo>
                <a:cubicBezTo>
                  <a:pt x="2818" y="2059"/>
                  <a:pt x="2818" y="2059"/>
                  <a:pt x="2818" y="2059"/>
                </a:cubicBezTo>
                <a:cubicBezTo>
                  <a:pt x="2815" y="2043"/>
                  <a:pt x="2813" y="2027"/>
                  <a:pt x="2810" y="2011"/>
                </a:cubicBezTo>
                <a:lnTo>
                  <a:pt x="2802" y="2013"/>
                </a:lnTo>
                <a:close/>
                <a:moveTo>
                  <a:pt x="2746" y="1855"/>
                </a:moveTo>
                <a:cubicBezTo>
                  <a:pt x="2754" y="1869"/>
                  <a:pt x="2761" y="1883"/>
                  <a:pt x="2767" y="1898"/>
                </a:cubicBezTo>
                <a:cubicBezTo>
                  <a:pt x="2774" y="1895"/>
                  <a:pt x="2774" y="1895"/>
                  <a:pt x="2774" y="1895"/>
                </a:cubicBezTo>
                <a:cubicBezTo>
                  <a:pt x="2768" y="1880"/>
                  <a:pt x="2761" y="1865"/>
                  <a:pt x="2753" y="1851"/>
                </a:cubicBezTo>
                <a:lnTo>
                  <a:pt x="2746" y="1855"/>
                </a:lnTo>
                <a:close/>
                <a:moveTo>
                  <a:pt x="1397" y="1230"/>
                </a:moveTo>
                <a:cubicBezTo>
                  <a:pt x="1412" y="1235"/>
                  <a:pt x="1428" y="1239"/>
                  <a:pt x="1444" y="1243"/>
                </a:cubicBezTo>
                <a:cubicBezTo>
                  <a:pt x="1446" y="1235"/>
                  <a:pt x="1446" y="1235"/>
                  <a:pt x="1446" y="1235"/>
                </a:cubicBezTo>
                <a:cubicBezTo>
                  <a:pt x="1430" y="1231"/>
                  <a:pt x="1414" y="1227"/>
                  <a:pt x="1399" y="1222"/>
                </a:cubicBezTo>
                <a:lnTo>
                  <a:pt x="1397" y="1230"/>
                </a:lnTo>
                <a:close/>
                <a:moveTo>
                  <a:pt x="1397" y="171"/>
                </a:moveTo>
                <a:cubicBezTo>
                  <a:pt x="1382" y="166"/>
                  <a:pt x="1367" y="161"/>
                  <a:pt x="1351" y="156"/>
                </a:cubicBezTo>
                <a:cubicBezTo>
                  <a:pt x="1348" y="163"/>
                  <a:pt x="1348" y="163"/>
                  <a:pt x="1348" y="163"/>
                </a:cubicBezTo>
                <a:cubicBezTo>
                  <a:pt x="1364" y="168"/>
                  <a:pt x="1380" y="174"/>
                  <a:pt x="1394" y="179"/>
                </a:cubicBezTo>
                <a:lnTo>
                  <a:pt x="1397" y="171"/>
                </a:lnTo>
                <a:close/>
                <a:moveTo>
                  <a:pt x="1442" y="466"/>
                </a:moveTo>
                <a:cubicBezTo>
                  <a:pt x="1439" y="458"/>
                  <a:pt x="1439" y="458"/>
                  <a:pt x="1439" y="458"/>
                </a:cubicBezTo>
                <a:cubicBezTo>
                  <a:pt x="1425" y="464"/>
                  <a:pt x="1410" y="471"/>
                  <a:pt x="1394" y="477"/>
                </a:cubicBezTo>
                <a:cubicBezTo>
                  <a:pt x="1397" y="485"/>
                  <a:pt x="1397" y="485"/>
                  <a:pt x="1397" y="485"/>
                </a:cubicBezTo>
                <a:cubicBezTo>
                  <a:pt x="1413" y="478"/>
                  <a:pt x="1428" y="472"/>
                  <a:pt x="1442" y="466"/>
                </a:cubicBezTo>
                <a:close/>
                <a:moveTo>
                  <a:pt x="1889" y="1360"/>
                </a:moveTo>
                <a:cubicBezTo>
                  <a:pt x="1905" y="1365"/>
                  <a:pt x="1920" y="1369"/>
                  <a:pt x="1936" y="1374"/>
                </a:cubicBezTo>
                <a:cubicBezTo>
                  <a:pt x="1938" y="1366"/>
                  <a:pt x="1938" y="1366"/>
                  <a:pt x="1938" y="1366"/>
                </a:cubicBezTo>
                <a:cubicBezTo>
                  <a:pt x="1923" y="1362"/>
                  <a:pt x="1907" y="1357"/>
                  <a:pt x="1891" y="1353"/>
                </a:cubicBezTo>
                <a:lnTo>
                  <a:pt x="1889" y="1360"/>
                </a:lnTo>
                <a:close/>
                <a:moveTo>
                  <a:pt x="1526" y="240"/>
                </a:moveTo>
                <a:cubicBezTo>
                  <a:pt x="1520" y="235"/>
                  <a:pt x="1514" y="230"/>
                  <a:pt x="1507" y="225"/>
                </a:cubicBezTo>
                <a:cubicBezTo>
                  <a:pt x="1502" y="232"/>
                  <a:pt x="1502" y="232"/>
                  <a:pt x="1502" y="232"/>
                </a:cubicBezTo>
                <a:cubicBezTo>
                  <a:pt x="1509" y="236"/>
                  <a:pt x="1515" y="241"/>
                  <a:pt x="1521" y="246"/>
                </a:cubicBezTo>
                <a:cubicBezTo>
                  <a:pt x="1528" y="251"/>
                  <a:pt x="1534" y="257"/>
                  <a:pt x="1539" y="262"/>
                </a:cubicBezTo>
                <a:cubicBezTo>
                  <a:pt x="1545" y="256"/>
                  <a:pt x="1545" y="256"/>
                  <a:pt x="1545" y="256"/>
                </a:cubicBezTo>
                <a:cubicBezTo>
                  <a:pt x="1539" y="251"/>
                  <a:pt x="1533" y="245"/>
                  <a:pt x="1526" y="240"/>
                </a:cubicBezTo>
                <a:close/>
                <a:moveTo>
                  <a:pt x="1725" y="1316"/>
                </a:moveTo>
                <a:cubicBezTo>
                  <a:pt x="1741" y="1320"/>
                  <a:pt x="1757" y="1324"/>
                  <a:pt x="1772" y="1328"/>
                </a:cubicBezTo>
                <a:cubicBezTo>
                  <a:pt x="1774" y="1320"/>
                  <a:pt x="1774" y="1320"/>
                  <a:pt x="1774" y="1320"/>
                </a:cubicBezTo>
                <a:cubicBezTo>
                  <a:pt x="1759" y="1316"/>
                  <a:pt x="1743" y="1312"/>
                  <a:pt x="1727" y="1308"/>
                </a:cubicBezTo>
                <a:lnTo>
                  <a:pt x="1725" y="1316"/>
                </a:lnTo>
                <a:close/>
                <a:moveTo>
                  <a:pt x="1561" y="1275"/>
                </a:moveTo>
                <a:cubicBezTo>
                  <a:pt x="1576" y="1279"/>
                  <a:pt x="1592" y="1283"/>
                  <a:pt x="1608" y="1287"/>
                </a:cubicBezTo>
                <a:cubicBezTo>
                  <a:pt x="1610" y="1279"/>
                  <a:pt x="1610" y="1279"/>
                  <a:pt x="1610" y="1279"/>
                </a:cubicBezTo>
                <a:cubicBezTo>
                  <a:pt x="1594" y="1275"/>
                  <a:pt x="1578" y="1271"/>
                  <a:pt x="1563" y="1267"/>
                </a:cubicBezTo>
                <a:lnTo>
                  <a:pt x="1561" y="1275"/>
                </a:lnTo>
                <a:close/>
                <a:moveTo>
                  <a:pt x="1573" y="363"/>
                </a:moveTo>
                <a:cubicBezTo>
                  <a:pt x="1567" y="375"/>
                  <a:pt x="1556" y="387"/>
                  <a:pt x="1543" y="399"/>
                </a:cubicBezTo>
                <a:cubicBezTo>
                  <a:pt x="1548" y="405"/>
                  <a:pt x="1548" y="405"/>
                  <a:pt x="1548" y="405"/>
                </a:cubicBezTo>
                <a:cubicBezTo>
                  <a:pt x="1562" y="393"/>
                  <a:pt x="1573" y="380"/>
                  <a:pt x="1580" y="367"/>
                </a:cubicBezTo>
                <a:lnTo>
                  <a:pt x="1573" y="3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29" name="Freeform 12">
            <a:extLst>
              <a:ext uri="{FF2B5EF4-FFF2-40B4-BE49-F238E27FC236}">
                <a16:creationId xmlns:a16="http://schemas.microsoft.com/office/drawing/2014/main" id="{4E6181F0-C104-AE15-A30A-049918280A09}"/>
              </a:ext>
            </a:extLst>
          </p:cNvPr>
          <p:cNvSpPr>
            <a:spLocks noGrp="1" noRot="1" noMove="1" noResize="1" noEditPoints="1" noAdjustHandles="1" noChangeArrowheads="1" noChangeShapeType="1"/>
          </p:cNvSpPr>
          <p:nvPr/>
        </p:nvSpPr>
        <p:spPr bwMode="auto">
          <a:xfrm>
            <a:off x="4065260" y="2293792"/>
            <a:ext cx="420322" cy="684969"/>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7 w 194"/>
              <a:gd name="T13" fmla="*/ 104 h 316"/>
              <a:gd name="T14" fmla="*/ 97 w 194"/>
              <a:gd name="T15" fmla="*/ 54 h 316"/>
              <a:gd name="T16" fmla="*/ 146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3" y="0"/>
                  <a:pt x="0" y="43"/>
                  <a:pt x="0" y="97"/>
                </a:cubicBezTo>
                <a:cubicBezTo>
                  <a:pt x="0" y="150"/>
                  <a:pt x="97" y="316"/>
                  <a:pt x="97" y="316"/>
                </a:cubicBezTo>
                <a:cubicBezTo>
                  <a:pt x="97" y="316"/>
                  <a:pt x="194" y="150"/>
                  <a:pt x="194" y="97"/>
                </a:cubicBezTo>
                <a:cubicBezTo>
                  <a:pt x="194" y="43"/>
                  <a:pt x="150" y="0"/>
                  <a:pt x="97" y="0"/>
                </a:cubicBezTo>
                <a:close/>
                <a:moveTo>
                  <a:pt x="97" y="153"/>
                </a:moveTo>
                <a:cubicBezTo>
                  <a:pt x="70" y="153"/>
                  <a:pt x="47" y="131"/>
                  <a:pt x="47" y="104"/>
                </a:cubicBezTo>
                <a:cubicBezTo>
                  <a:pt x="47" y="77"/>
                  <a:pt x="70" y="54"/>
                  <a:pt x="97" y="54"/>
                </a:cubicBezTo>
                <a:cubicBezTo>
                  <a:pt x="124" y="54"/>
                  <a:pt x="146" y="77"/>
                  <a:pt x="146" y="104"/>
                </a:cubicBezTo>
                <a:cubicBezTo>
                  <a:pt x="146" y="131"/>
                  <a:pt x="124" y="153"/>
                  <a:pt x="97" y="153"/>
                </a:cubicBezTo>
                <a:close/>
              </a:path>
            </a:pathLst>
          </a:cu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30" name="Freeform 14">
            <a:extLst>
              <a:ext uri="{FF2B5EF4-FFF2-40B4-BE49-F238E27FC236}">
                <a16:creationId xmlns:a16="http://schemas.microsoft.com/office/drawing/2014/main" id="{AB5A6CD5-E765-64B0-9C74-75BC44504566}"/>
              </a:ext>
            </a:extLst>
          </p:cNvPr>
          <p:cNvSpPr>
            <a:spLocks noGrp="1" noRot="1" noMove="1" noResize="1" noEditPoints="1" noAdjustHandles="1" noChangeArrowheads="1" noChangeShapeType="1"/>
          </p:cNvSpPr>
          <p:nvPr/>
        </p:nvSpPr>
        <p:spPr bwMode="auto">
          <a:xfrm>
            <a:off x="7765633" y="4607036"/>
            <a:ext cx="611517" cy="995215"/>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txBody>
          <a:bodyPr vert="horz" wrap="square" lIns="68580" tIns="34290" rIns="68580" bIns="34290" numCol="1" anchor="t" anchorCtr="0" compatLnSpc="1">
            <a:prstTxWarp prst="textNoShape">
              <a:avLst/>
            </a:prstTxWarp>
          </a:bodyPr>
          <a:lstStyle/>
          <a:p>
            <a:endParaRPr lang="en-US" sz="1350" dirty="0">
              <a:highlight>
                <a:srgbClr val="FFFF00"/>
              </a:highlight>
            </a:endParaRPr>
          </a:p>
        </p:txBody>
      </p:sp>
      <p:sp>
        <p:nvSpPr>
          <p:cNvPr id="31" name="Freeform 14">
            <a:extLst>
              <a:ext uri="{FF2B5EF4-FFF2-40B4-BE49-F238E27FC236}">
                <a16:creationId xmlns:a16="http://schemas.microsoft.com/office/drawing/2014/main" id="{72F58135-0FBA-30EA-4EC7-413BCB2E6E0C}"/>
              </a:ext>
            </a:extLst>
          </p:cNvPr>
          <p:cNvSpPr>
            <a:spLocks noGrp="1" noRot="1" noMove="1" noResize="1" noEditPoints="1" noAdjustHandles="1" noChangeArrowheads="1" noChangeShapeType="1"/>
          </p:cNvSpPr>
          <p:nvPr/>
        </p:nvSpPr>
        <p:spPr bwMode="auto">
          <a:xfrm>
            <a:off x="6055894" y="3163269"/>
            <a:ext cx="517380" cy="842013"/>
          </a:xfrm>
          <a:custGeom>
            <a:avLst/>
            <a:gdLst>
              <a:gd name="T0" fmla="*/ 97 w 194"/>
              <a:gd name="T1" fmla="*/ 0 h 316"/>
              <a:gd name="T2" fmla="*/ 0 w 194"/>
              <a:gd name="T3" fmla="*/ 97 h 316"/>
              <a:gd name="T4" fmla="*/ 97 w 194"/>
              <a:gd name="T5" fmla="*/ 316 h 316"/>
              <a:gd name="T6" fmla="*/ 194 w 194"/>
              <a:gd name="T7" fmla="*/ 97 h 316"/>
              <a:gd name="T8" fmla="*/ 97 w 194"/>
              <a:gd name="T9" fmla="*/ 0 h 316"/>
              <a:gd name="T10" fmla="*/ 97 w 194"/>
              <a:gd name="T11" fmla="*/ 153 h 316"/>
              <a:gd name="T12" fmla="*/ 48 w 194"/>
              <a:gd name="T13" fmla="*/ 104 h 316"/>
              <a:gd name="T14" fmla="*/ 97 w 194"/>
              <a:gd name="T15" fmla="*/ 54 h 316"/>
              <a:gd name="T16" fmla="*/ 147 w 194"/>
              <a:gd name="T17" fmla="*/ 104 h 316"/>
              <a:gd name="T18" fmla="*/ 97 w 194"/>
              <a:gd name="T19" fmla="*/ 15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316">
                <a:moveTo>
                  <a:pt x="97" y="0"/>
                </a:moveTo>
                <a:cubicBezTo>
                  <a:pt x="44" y="0"/>
                  <a:pt x="0" y="43"/>
                  <a:pt x="0" y="97"/>
                </a:cubicBezTo>
                <a:cubicBezTo>
                  <a:pt x="0" y="150"/>
                  <a:pt x="97" y="316"/>
                  <a:pt x="97" y="316"/>
                </a:cubicBezTo>
                <a:cubicBezTo>
                  <a:pt x="97" y="316"/>
                  <a:pt x="194" y="150"/>
                  <a:pt x="194" y="97"/>
                </a:cubicBezTo>
                <a:cubicBezTo>
                  <a:pt x="194" y="43"/>
                  <a:pt x="151" y="0"/>
                  <a:pt x="97" y="0"/>
                </a:cubicBezTo>
                <a:close/>
                <a:moveTo>
                  <a:pt x="97" y="153"/>
                </a:moveTo>
                <a:cubicBezTo>
                  <a:pt x="70" y="153"/>
                  <a:pt x="48" y="131"/>
                  <a:pt x="48" y="104"/>
                </a:cubicBezTo>
                <a:cubicBezTo>
                  <a:pt x="48" y="76"/>
                  <a:pt x="70" y="54"/>
                  <a:pt x="97" y="54"/>
                </a:cubicBezTo>
                <a:cubicBezTo>
                  <a:pt x="124" y="54"/>
                  <a:pt x="147" y="76"/>
                  <a:pt x="147" y="104"/>
                </a:cubicBezTo>
                <a:cubicBezTo>
                  <a:pt x="147" y="131"/>
                  <a:pt x="124" y="153"/>
                  <a:pt x="97" y="153"/>
                </a:cubicBezTo>
                <a:close/>
              </a:path>
            </a:pathLst>
          </a:custGeom>
          <a:gradFill flip="none" rotWithShape="1">
            <a:gsLst>
              <a:gs pos="0">
                <a:schemeClr val="accent2"/>
              </a:gs>
              <a:gs pos="23000">
                <a:schemeClr val="accent2"/>
              </a:gs>
              <a:gs pos="69000">
                <a:schemeClr val="accent2">
                  <a:lumMod val="75000"/>
                </a:schemeClr>
              </a:gs>
              <a:gs pos="97000">
                <a:schemeClr val="accent2">
                  <a:lumMod val="75000"/>
                </a:schemeClr>
              </a:gs>
            </a:gsLst>
            <a:path path="circle">
              <a:fillToRect l="50000" t="50000" r="50000" b="50000"/>
            </a:path>
            <a:tileRect/>
          </a:gradFill>
          <a:ln>
            <a:noFill/>
          </a:ln>
        </p:spPr>
        <p:txBody>
          <a:bodyPr vert="horz" wrap="square" lIns="68580" tIns="34290" rIns="68580" bIns="34290" numCol="1" anchor="t" anchorCtr="0" compatLnSpc="1">
            <a:prstTxWarp prst="textNoShape">
              <a:avLst/>
            </a:prstTxWarp>
          </a:bodyPr>
          <a:lstStyle/>
          <a:p>
            <a:endParaRPr lang="en-US" sz="1350"/>
          </a:p>
        </p:txBody>
      </p:sp>
      <p:sp>
        <p:nvSpPr>
          <p:cNvPr id="4" name="TextBox 3">
            <a:extLst>
              <a:ext uri="{FF2B5EF4-FFF2-40B4-BE49-F238E27FC236}">
                <a16:creationId xmlns:a16="http://schemas.microsoft.com/office/drawing/2014/main" id="{4A69C0EF-CB04-57C2-0D74-8E1582A27D55}"/>
              </a:ext>
            </a:extLst>
          </p:cNvPr>
          <p:cNvSpPr txBox="1">
            <a:spLocks noGrp="1" noRot="1" noMove="1" noResize="1" noEditPoints="1" noAdjustHandles="1" noChangeArrowheads="1" noChangeShapeType="1"/>
          </p:cNvSpPr>
          <p:nvPr/>
        </p:nvSpPr>
        <p:spPr>
          <a:xfrm>
            <a:off x="4097604" y="2391027"/>
            <a:ext cx="943940" cy="246221"/>
          </a:xfrm>
          <a:prstGeom prst="rect">
            <a:avLst/>
          </a:prstGeom>
          <a:noFill/>
        </p:spPr>
        <p:txBody>
          <a:bodyPr wrap="square" rtlCol="0">
            <a:spAutoFit/>
          </a:bodyPr>
          <a:lstStyle/>
          <a:p>
            <a:r>
              <a:rPr lang="en-SG" sz="1000" dirty="0"/>
              <a:t>1.0</a:t>
            </a:r>
          </a:p>
        </p:txBody>
      </p:sp>
      <p:sp>
        <p:nvSpPr>
          <p:cNvPr id="5" name="TextBox 4">
            <a:extLst>
              <a:ext uri="{FF2B5EF4-FFF2-40B4-BE49-F238E27FC236}">
                <a16:creationId xmlns:a16="http://schemas.microsoft.com/office/drawing/2014/main" id="{793E4D13-C792-CCA2-B5F8-E035EEDF1318}"/>
              </a:ext>
            </a:extLst>
          </p:cNvPr>
          <p:cNvSpPr txBox="1">
            <a:spLocks noGrp="1" noRot="1" noMove="1" noResize="1" noEditPoints="1" noAdjustHandles="1" noChangeArrowheads="1" noChangeShapeType="1"/>
          </p:cNvSpPr>
          <p:nvPr/>
        </p:nvSpPr>
        <p:spPr>
          <a:xfrm>
            <a:off x="6124375" y="3274629"/>
            <a:ext cx="1740876" cy="307777"/>
          </a:xfrm>
          <a:prstGeom prst="rect">
            <a:avLst/>
          </a:prstGeom>
          <a:noFill/>
        </p:spPr>
        <p:txBody>
          <a:bodyPr wrap="square" rtlCol="0">
            <a:spAutoFit/>
          </a:bodyPr>
          <a:lstStyle/>
          <a:p>
            <a:r>
              <a:rPr lang="en-SG" sz="1400" dirty="0"/>
              <a:t>1.1</a:t>
            </a:r>
          </a:p>
        </p:txBody>
      </p:sp>
      <p:sp>
        <p:nvSpPr>
          <p:cNvPr id="6" name="TextBox 5">
            <a:extLst>
              <a:ext uri="{FF2B5EF4-FFF2-40B4-BE49-F238E27FC236}">
                <a16:creationId xmlns:a16="http://schemas.microsoft.com/office/drawing/2014/main" id="{5964DAC7-8CE7-806B-27C0-80A5382518FE}"/>
              </a:ext>
            </a:extLst>
          </p:cNvPr>
          <p:cNvSpPr txBox="1">
            <a:spLocks noGrp="1" noRot="1" noMove="1" noResize="1" noEditPoints="1" noAdjustHandles="1" noChangeArrowheads="1" noChangeShapeType="1"/>
          </p:cNvSpPr>
          <p:nvPr/>
        </p:nvSpPr>
        <p:spPr>
          <a:xfrm>
            <a:off x="7819605" y="4726570"/>
            <a:ext cx="1617785" cy="369332"/>
          </a:xfrm>
          <a:prstGeom prst="rect">
            <a:avLst/>
          </a:prstGeom>
          <a:noFill/>
        </p:spPr>
        <p:txBody>
          <a:bodyPr wrap="square" rtlCol="0">
            <a:spAutoFit/>
          </a:bodyPr>
          <a:lstStyle/>
          <a:p>
            <a:r>
              <a:rPr lang="en-US" dirty="0">
                <a:solidFill>
                  <a:schemeClr val="bg1"/>
                </a:solidFill>
              </a:rPr>
              <a:t>2.0</a:t>
            </a:r>
            <a:endParaRPr lang="en-SG" dirty="0">
              <a:solidFill>
                <a:schemeClr val="bg1"/>
              </a:solidFill>
            </a:endParaRPr>
          </a:p>
        </p:txBody>
      </p:sp>
      <p:sp>
        <p:nvSpPr>
          <p:cNvPr id="20" name="Title 1">
            <a:extLst>
              <a:ext uri="{FF2B5EF4-FFF2-40B4-BE49-F238E27FC236}">
                <a16:creationId xmlns:a16="http://schemas.microsoft.com/office/drawing/2014/main" id="{69AEACE9-A78B-8366-6A9E-B7E3B448E8C3}"/>
              </a:ext>
            </a:extLst>
          </p:cNvPr>
          <p:cNvSpPr txBox="1">
            <a:spLocks/>
          </p:cNvSpPr>
          <p:nvPr/>
        </p:nvSpPr>
        <p:spPr>
          <a:xfrm>
            <a:off x="1731818" y="498765"/>
            <a:ext cx="8728364" cy="7429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SG" sz="4000" b="1" dirty="0">
                <a:effectLst>
                  <a:outerShdw blurRad="38100" dist="38100" dir="2700000" algn="tl">
                    <a:srgbClr val="000000">
                      <a:alpha val="43137"/>
                    </a:srgbClr>
                  </a:outerShdw>
                </a:effectLst>
              </a:rPr>
              <a:t>mvp Roadmap</a:t>
            </a:r>
          </a:p>
        </p:txBody>
      </p:sp>
      <p:sp>
        <p:nvSpPr>
          <p:cNvPr id="7" name="TextBox 6">
            <a:extLst>
              <a:ext uri="{FF2B5EF4-FFF2-40B4-BE49-F238E27FC236}">
                <a16:creationId xmlns:a16="http://schemas.microsoft.com/office/drawing/2014/main" id="{963CAD7C-7A45-1168-504D-1E32998BF3F2}"/>
              </a:ext>
            </a:extLst>
          </p:cNvPr>
          <p:cNvSpPr txBox="1"/>
          <p:nvPr/>
        </p:nvSpPr>
        <p:spPr>
          <a:xfrm>
            <a:off x="3435513" y="4772323"/>
            <a:ext cx="4263503" cy="1200329"/>
          </a:xfrm>
          <a:prstGeom prst="rect">
            <a:avLst/>
          </a:prstGeom>
          <a:noFill/>
        </p:spPr>
        <p:txBody>
          <a:bodyPr wrap="square" rtlCol="0">
            <a:spAutoFit/>
          </a:bodyPr>
          <a:lstStyle/>
          <a:p>
            <a:r>
              <a:rPr lang="en-SG" sz="1200" dirty="0"/>
              <a:t>MVP 2.0</a:t>
            </a:r>
          </a:p>
          <a:p>
            <a:pPr marL="285750" indent="-285750">
              <a:buFont typeface="Arial" panose="020B0604020202020204" pitchFamily="34" charset="0"/>
              <a:buChar char="•"/>
            </a:pPr>
            <a:r>
              <a:rPr lang="en-SG" sz="1200" dirty="0"/>
              <a:t>Launch customer loyalty programme</a:t>
            </a:r>
          </a:p>
          <a:p>
            <a:pPr marL="285750" indent="-285750">
              <a:buFont typeface="Arial" panose="020B0604020202020204" pitchFamily="34" charset="0"/>
              <a:buChar char="•"/>
            </a:pPr>
            <a:r>
              <a:rPr lang="en-SG" sz="1200" dirty="0"/>
              <a:t>In-store tracking of customer behaviour and AI to push personalise promotions in-store</a:t>
            </a:r>
          </a:p>
          <a:p>
            <a:pPr marL="285750" indent="-285750">
              <a:buFont typeface="Arial" panose="020B0604020202020204" pitchFamily="34" charset="0"/>
              <a:buChar char="•"/>
            </a:pPr>
            <a:r>
              <a:rPr lang="en-SG" sz="1200" dirty="0"/>
              <a:t>AI to provide recommendations for item placement</a:t>
            </a:r>
          </a:p>
          <a:p>
            <a:pPr marL="285750" indent="-285750">
              <a:buFont typeface="Arial" panose="020B0604020202020204" pitchFamily="34" charset="0"/>
              <a:buChar char="•"/>
            </a:pPr>
            <a:r>
              <a:rPr lang="en-SG" sz="1200" dirty="0"/>
              <a:t>Allows seamless customer checkouts using app </a:t>
            </a:r>
          </a:p>
        </p:txBody>
      </p:sp>
      <p:pic>
        <p:nvPicPr>
          <p:cNvPr id="9" name="Picture 8">
            <a:extLst>
              <a:ext uri="{FF2B5EF4-FFF2-40B4-BE49-F238E27FC236}">
                <a16:creationId xmlns:a16="http://schemas.microsoft.com/office/drawing/2014/main" id="{E4EFA643-8A2B-2FAE-69FE-EE4363D8C67D}"/>
              </a:ext>
            </a:extLst>
          </p:cNvPr>
          <p:cNvPicPr>
            <a:picLocks noChangeAspect="1"/>
          </p:cNvPicPr>
          <p:nvPr/>
        </p:nvPicPr>
        <p:blipFill>
          <a:blip r:embed="rId3"/>
          <a:stretch>
            <a:fillRect/>
          </a:stretch>
        </p:blipFill>
        <p:spPr>
          <a:xfrm>
            <a:off x="2707434" y="199260"/>
            <a:ext cx="1390170" cy="1049960"/>
          </a:xfrm>
          <a:prstGeom prst="rect">
            <a:avLst/>
          </a:prstGeom>
        </p:spPr>
      </p:pic>
      <p:sp>
        <p:nvSpPr>
          <p:cNvPr id="3" name="TextBox 2">
            <a:extLst>
              <a:ext uri="{FF2B5EF4-FFF2-40B4-BE49-F238E27FC236}">
                <a16:creationId xmlns:a16="http://schemas.microsoft.com/office/drawing/2014/main" id="{27435C72-35D4-1FD5-0D96-1231B3724B6C}"/>
              </a:ext>
            </a:extLst>
          </p:cNvPr>
          <p:cNvSpPr txBox="1"/>
          <p:nvPr/>
        </p:nvSpPr>
        <p:spPr>
          <a:xfrm>
            <a:off x="60019" y="2030132"/>
            <a:ext cx="3786786" cy="2677656"/>
          </a:xfrm>
          <a:prstGeom prst="rect">
            <a:avLst/>
          </a:prstGeom>
          <a:noFill/>
        </p:spPr>
        <p:txBody>
          <a:bodyPr wrap="square" rtlCol="0">
            <a:spAutoFit/>
          </a:bodyPr>
          <a:lstStyle/>
          <a:p>
            <a:r>
              <a:rPr lang="en-SG" sz="1200" dirty="0"/>
              <a:t>MVP 1.0</a:t>
            </a:r>
          </a:p>
          <a:p>
            <a:pPr marL="285750" indent="-285750">
              <a:buFont typeface="Arial" panose="020B0604020202020204" pitchFamily="34" charset="0"/>
              <a:buChar char="•"/>
            </a:pPr>
            <a:r>
              <a:rPr lang="en-SG" sz="1200" dirty="0"/>
              <a:t>AI prediction of customer favourite foods based on object recognition of pictures uploaded by customer</a:t>
            </a:r>
          </a:p>
          <a:p>
            <a:pPr marL="285750" indent="-285750">
              <a:buFont typeface="Arial" panose="020B0604020202020204" pitchFamily="34" charset="0"/>
              <a:buChar char="•"/>
            </a:pPr>
            <a:r>
              <a:rPr lang="en-SG" sz="1200" dirty="0"/>
              <a:t>Provide recipe suggestions for food predicted or queried</a:t>
            </a:r>
          </a:p>
          <a:p>
            <a:pPr marL="285750" indent="-285750">
              <a:buFont typeface="Arial" panose="020B0604020202020204" pitchFamily="34" charset="0"/>
              <a:buChar char="•"/>
            </a:pPr>
            <a:r>
              <a:rPr lang="en-SG" sz="1200" dirty="0"/>
              <a:t>Provide ingredient list for recipes</a:t>
            </a:r>
          </a:p>
          <a:p>
            <a:pPr marL="285750" indent="-285750">
              <a:buFont typeface="Arial" panose="020B0604020202020204" pitchFamily="34" charset="0"/>
              <a:buChar char="•"/>
            </a:pPr>
            <a:r>
              <a:rPr lang="en-SG" sz="1200" dirty="0"/>
              <a:t>Allows customer to easily order from website or chatbot by integrating to supermarket e-commerce website </a:t>
            </a:r>
          </a:p>
          <a:p>
            <a:pPr marL="285750" indent="-285750">
              <a:buFont typeface="Arial" panose="020B0604020202020204" pitchFamily="34" charset="0"/>
              <a:buChar char="•"/>
            </a:pPr>
            <a:r>
              <a:rPr lang="en-SG" sz="1200" dirty="0"/>
              <a:t>Chatbot allows engagement (through jokes), customers feedback and provides answers to customer FAQs in real time, 24/7</a:t>
            </a:r>
          </a:p>
          <a:p>
            <a:pPr marL="285750" indent="-285750">
              <a:buFont typeface="Arial" panose="020B0604020202020204" pitchFamily="34" charset="0"/>
              <a:buChar char="•"/>
            </a:pPr>
            <a:endParaRPr lang="en-SG" sz="1200" dirty="0"/>
          </a:p>
        </p:txBody>
      </p:sp>
      <p:sp>
        <p:nvSpPr>
          <p:cNvPr id="10" name="TextBox 9">
            <a:extLst>
              <a:ext uri="{FF2B5EF4-FFF2-40B4-BE49-F238E27FC236}">
                <a16:creationId xmlns:a16="http://schemas.microsoft.com/office/drawing/2014/main" id="{A5D082BF-7108-F43B-565A-C0C50195CBA5}"/>
              </a:ext>
            </a:extLst>
          </p:cNvPr>
          <p:cNvSpPr txBox="1"/>
          <p:nvPr/>
        </p:nvSpPr>
        <p:spPr>
          <a:xfrm>
            <a:off x="7078754" y="2312313"/>
            <a:ext cx="3786786" cy="1754326"/>
          </a:xfrm>
          <a:prstGeom prst="rect">
            <a:avLst/>
          </a:prstGeom>
          <a:noFill/>
        </p:spPr>
        <p:txBody>
          <a:bodyPr wrap="square" rtlCol="0">
            <a:spAutoFit/>
          </a:bodyPr>
          <a:lstStyle/>
          <a:p>
            <a:r>
              <a:rPr lang="en-SG" sz="1200" dirty="0"/>
              <a:t>MVP 1.1</a:t>
            </a:r>
          </a:p>
          <a:p>
            <a:pPr marL="285750" indent="-285750">
              <a:buFont typeface="Arial" panose="020B0604020202020204" pitchFamily="34" charset="0"/>
              <a:buChar char="•"/>
            </a:pPr>
            <a:r>
              <a:rPr lang="en-SG" sz="1200" dirty="0"/>
              <a:t>Include more foods for prediction and more recipes</a:t>
            </a:r>
          </a:p>
          <a:p>
            <a:pPr marL="285750" indent="-285750">
              <a:buFont typeface="Arial" panose="020B0604020202020204" pitchFamily="34" charset="0"/>
              <a:buChar char="•"/>
            </a:pPr>
            <a:r>
              <a:rPr lang="en-SG" sz="1200" dirty="0"/>
              <a:t>Include prediction for non-food household items + common household hacks</a:t>
            </a:r>
          </a:p>
          <a:p>
            <a:pPr marL="285750" indent="-285750">
              <a:buFont typeface="Arial" panose="020B0604020202020204" pitchFamily="34" charset="0"/>
              <a:buChar char="•"/>
            </a:pPr>
            <a:r>
              <a:rPr lang="en-SG" sz="1200" dirty="0"/>
              <a:t>Launch Chatbot report and Sales report for the retail manager to perform data analytics</a:t>
            </a:r>
          </a:p>
          <a:p>
            <a:pPr marL="285750" indent="-285750">
              <a:buFont typeface="Arial" panose="020B0604020202020204" pitchFamily="34" charset="0"/>
              <a:buChar char="•"/>
            </a:pPr>
            <a:r>
              <a:rPr lang="en-SG" sz="1200" dirty="0"/>
              <a:t>Integrate DB2 into the chatbot</a:t>
            </a:r>
          </a:p>
          <a:p>
            <a:pPr marL="285750" indent="-285750">
              <a:buFont typeface="Arial" panose="020B0604020202020204" pitchFamily="34" charset="0"/>
              <a:buChar char="•"/>
            </a:pPr>
            <a:endParaRPr lang="en-SG" sz="1200" dirty="0"/>
          </a:p>
        </p:txBody>
      </p:sp>
    </p:spTree>
    <p:extLst>
      <p:ext uri="{BB962C8B-B14F-4D97-AF65-F5344CB8AC3E}">
        <p14:creationId xmlns:p14="http://schemas.microsoft.com/office/powerpoint/2010/main" val="25094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4" grpId="0"/>
      <p:bldP spid="5" grpId="0"/>
      <p:bldP spid="6" grpId="0"/>
      <p:bldP spid="7" grpId="0"/>
      <p:bldP spid="3"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E57FB84-19F9-7004-244E-B437FBB027D3}"/>
              </a:ext>
            </a:extLst>
          </p:cNvPr>
          <p:cNvSpPr/>
          <p:nvPr/>
        </p:nvSpPr>
        <p:spPr>
          <a:xfrm>
            <a:off x="3528060" y="3721128"/>
            <a:ext cx="3794799" cy="571924"/>
          </a:xfrm>
          <a:prstGeom prst="rect">
            <a:avLst/>
          </a:prstGeom>
          <a:solidFill>
            <a:schemeClr val="accent1">
              <a:alpha val="50000"/>
            </a:schemeClr>
          </a:solidFill>
          <a:ln w="190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9" name="Slide Number Placeholder 5">
            <a:extLst>
              <a:ext uri="{FF2B5EF4-FFF2-40B4-BE49-F238E27FC236}">
                <a16:creationId xmlns:a16="http://schemas.microsoft.com/office/drawing/2014/main" id="{90E2EDB4-B2B3-9E37-7938-DDB315550ED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6" name="Title 1">
            <a:extLst>
              <a:ext uri="{FF2B5EF4-FFF2-40B4-BE49-F238E27FC236}">
                <a16:creationId xmlns:a16="http://schemas.microsoft.com/office/drawing/2014/main" id="{791616C4-739B-0232-7881-9B20071E992C}"/>
              </a:ext>
            </a:extLst>
          </p:cNvPr>
          <p:cNvSpPr txBox="1">
            <a:spLocks/>
          </p:cNvSpPr>
          <p:nvPr/>
        </p:nvSpPr>
        <p:spPr>
          <a:xfrm>
            <a:off x="1731818" y="498765"/>
            <a:ext cx="8728364" cy="7429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SG" sz="4000" b="1" dirty="0">
                <a:effectLst>
                  <a:outerShdw blurRad="38100" dist="38100" dir="2700000" algn="tl">
                    <a:srgbClr val="000000">
                      <a:alpha val="43137"/>
                    </a:srgbClr>
                  </a:outerShdw>
                </a:effectLst>
              </a:rPr>
              <a:t>Chatbot report (MVP 1.1)</a:t>
            </a:r>
          </a:p>
        </p:txBody>
      </p:sp>
      <p:sp>
        <p:nvSpPr>
          <p:cNvPr id="7" name="Rectangle: Rounded Corners 6">
            <a:extLst>
              <a:ext uri="{FF2B5EF4-FFF2-40B4-BE49-F238E27FC236}">
                <a16:creationId xmlns:a16="http://schemas.microsoft.com/office/drawing/2014/main" id="{DBBEE71D-996D-DAE1-E28C-BBB9F5A87E95}"/>
              </a:ext>
            </a:extLst>
          </p:cNvPr>
          <p:cNvSpPr/>
          <p:nvPr/>
        </p:nvSpPr>
        <p:spPr>
          <a:xfrm>
            <a:off x="292608" y="1241720"/>
            <a:ext cx="11594592" cy="5220039"/>
          </a:xfrm>
          <a:prstGeom prst="roundRect">
            <a:avLst/>
          </a:prstGeom>
          <a:ln>
            <a:solidFill>
              <a:schemeClr val="accent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SG" b="1" dirty="0"/>
          </a:p>
        </p:txBody>
      </p:sp>
      <p:sp>
        <p:nvSpPr>
          <p:cNvPr id="3" name="Rectangle: Rounded Corners 2">
            <a:extLst>
              <a:ext uri="{FF2B5EF4-FFF2-40B4-BE49-F238E27FC236}">
                <a16:creationId xmlns:a16="http://schemas.microsoft.com/office/drawing/2014/main" id="{476BBD91-93ED-88E4-088B-E2A70100E2E4}"/>
              </a:ext>
            </a:extLst>
          </p:cNvPr>
          <p:cNvSpPr/>
          <p:nvPr/>
        </p:nvSpPr>
        <p:spPr>
          <a:xfrm>
            <a:off x="3429000" y="1866578"/>
            <a:ext cx="7924799" cy="61046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28" name="TextBox 27">
            <a:extLst>
              <a:ext uri="{FF2B5EF4-FFF2-40B4-BE49-F238E27FC236}">
                <a16:creationId xmlns:a16="http://schemas.microsoft.com/office/drawing/2014/main" id="{5CA6F670-C8E5-60BB-C28A-5E48B5DE82F3}"/>
              </a:ext>
            </a:extLst>
          </p:cNvPr>
          <p:cNvSpPr txBox="1"/>
          <p:nvPr/>
        </p:nvSpPr>
        <p:spPr>
          <a:xfrm>
            <a:off x="8901684" y="3960628"/>
            <a:ext cx="2985516" cy="369332"/>
          </a:xfrm>
          <a:prstGeom prst="rect">
            <a:avLst/>
          </a:prstGeom>
          <a:noFill/>
        </p:spPr>
        <p:txBody>
          <a:bodyPr wrap="square" rtlCol="0">
            <a:spAutoFit/>
          </a:bodyPr>
          <a:lstStyle/>
          <a:p>
            <a:r>
              <a:rPr lang="en-SG" dirty="0"/>
              <a:t>Enquiries handled &lt;5mins</a:t>
            </a:r>
          </a:p>
        </p:txBody>
      </p:sp>
      <p:sp>
        <p:nvSpPr>
          <p:cNvPr id="34" name="TextBox 33">
            <a:extLst>
              <a:ext uri="{FF2B5EF4-FFF2-40B4-BE49-F238E27FC236}">
                <a16:creationId xmlns:a16="http://schemas.microsoft.com/office/drawing/2014/main" id="{DD27FB09-9799-2052-9464-2A737D265EE9}"/>
              </a:ext>
            </a:extLst>
          </p:cNvPr>
          <p:cNvSpPr txBox="1"/>
          <p:nvPr/>
        </p:nvSpPr>
        <p:spPr>
          <a:xfrm>
            <a:off x="8930989" y="4814052"/>
            <a:ext cx="2985516" cy="369332"/>
          </a:xfrm>
          <a:prstGeom prst="rect">
            <a:avLst/>
          </a:prstGeom>
          <a:noFill/>
        </p:spPr>
        <p:txBody>
          <a:bodyPr wrap="square" rtlCol="0">
            <a:spAutoFit/>
          </a:bodyPr>
          <a:lstStyle/>
          <a:p>
            <a:r>
              <a:rPr lang="en-SG" dirty="0"/>
              <a:t>Enquiries handled &gt;15mins</a:t>
            </a:r>
          </a:p>
        </p:txBody>
      </p:sp>
      <p:sp>
        <p:nvSpPr>
          <p:cNvPr id="35" name="TextBox 34">
            <a:extLst>
              <a:ext uri="{FF2B5EF4-FFF2-40B4-BE49-F238E27FC236}">
                <a16:creationId xmlns:a16="http://schemas.microsoft.com/office/drawing/2014/main" id="{2EBE5520-C0F6-3B1A-0705-91895268B90E}"/>
              </a:ext>
            </a:extLst>
          </p:cNvPr>
          <p:cNvSpPr txBox="1"/>
          <p:nvPr/>
        </p:nvSpPr>
        <p:spPr>
          <a:xfrm>
            <a:off x="8903969" y="4404984"/>
            <a:ext cx="2985516" cy="369332"/>
          </a:xfrm>
          <a:prstGeom prst="rect">
            <a:avLst/>
          </a:prstGeom>
          <a:noFill/>
        </p:spPr>
        <p:txBody>
          <a:bodyPr wrap="square" rtlCol="0">
            <a:spAutoFit/>
          </a:bodyPr>
          <a:lstStyle/>
          <a:p>
            <a:r>
              <a:rPr lang="en-SG" dirty="0"/>
              <a:t>Conversion Rate</a:t>
            </a:r>
          </a:p>
        </p:txBody>
      </p:sp>
      <p:sp>
        <p:nvSpPr>
          <p:cNvPr id="38" name="Rectangle 37">
            <a:extLst>
              <a:ext uri="{FF2B5EF4-FFF2-40B4-BE49-F238E27FC236}">
                <a16:creationId xmlns:a16="http://schemas.microsoft.com/office/drawing/2014/main" id="{C8A4D954-FFA8-FD9E-2906-46E64EDD81E7}"/>
              </a:ext>
            </a:extLst>
          </p:cNvPr>
          <p:cNvSpPr/>
          <p:nvPr/>
        </p:nvSpPr>
        <p:spPr>
          <a:xfrm>
            <a:off x="8394860" y="4393237"/>
            <a:ext cx="499872" cy="365125"/>
          </a:xfrm>
          <a:prstGeom prst="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39" name="Rectangle 38">
            <a:extLst>
              <a:ext uri="{FF2B5EF4-FFF2-40B4-BE49-F238E27FC236}">
                <a16:creationId xmlns:a16="http://schemas.microsoft.com/office/drawing/2014/main" id="{EBD9A3BE-8CBC-D83E-18AD-750CC87AFABC}"/>
              </a:ext>
            </a:extLst>
          </p:cNvPr>
          <p:cNvSpPr/>
          <p:nvPr/>
        </p:nvSpPr>
        <p:spPr>
          <a:xfrm>
            <a:off x="8394860" y="4860230"/>
            <a:ext cx="499872" cy="3651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40" name="Rectangle 39">
            <a:extLst>
              <a:ext uri="{FF2B5EF4-FFF2-40B4-BE49-F238E27FC236}">
                <a16:creationId xmlns:a16="http://schemas.microsoft.com/office/drawing/2014/main" id="{EEEF9BF1-9BB8-5EE9-CDE9-0672323178D0}"/>
              </a:ext>
            </a:extLst>
          </p:cNvPr>
          <p:cNvSpPr/>
          <p:nvPr/>
        </p:nvSpPr>
        <p:spPr>
          <a:xfrm>
            <a:off x="8394860" y="3927927"/>
            <a:ext cx="499872" cy="365125"/>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cxnSp>
        <p:nvCxnSpPr>
          <p:cNvPr id="18" name="Straight Connector 17">
            <a:extLst>
              <a:ext uri="{FF2B5EF4-FFF2-40B4-BE49-F238E27FC236}">
                <a16:creationId xmlns:a16="http://schemas.microsoft.com/office/drawing/2014/main" id="{6D6A2685-5986-BEF8-E631-2E5C6100528A}"/>
              </a:ext>
            </a:extLst>
          </p:cNvPr>
          <p:cNvCxnSpPr/>
          <p:nvPr/>
        </p:nvCxnSpPr>
        <p:spPr>
          <a:xfrm>
            <a:off x="3602084" y="2862747"/>
            <a:ext cx="0" cy="304800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6EF8CB0-854E-0A02-784E-26C529C7E2BB}"/>
              </a:ext>
            </a:extLst>
          </p:cNvPr>
          <p:cNvCxnSpPr>
            <a:cxnSpLocks/>
          </p:cNvCxnSpPr>
          <p:nvPr/>
        </p:nvCxnSpPr>
        <p:spPr>
          <a:xfrm flipV="1">
            <a:off x="3598984" y="5901447"/>
            <a:ext cx="4429139" cy="1297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8A076FC-5850-D276-FA5B-B14A47685B85}"/>
              </a:ext>
            </a:extLst>
          </p:cNvPr>
          <p:cNvSpPr txBox="1"/>
          <p:nvPr/>
        </p:nvSpPr>
        <p:spPr>
          <a:xfrm>
            <a:off x="3952604" y="5980325"/>
            <a:ext cx="1829876" cy="369332"/>
          </a:xfrm>
          <a:prstGeom prst="rect">
            <a:avLst/>
          </a:prstGeom>
          <a:noFill/>
        </p:spPr>
        <p:txBody>
          <a:bodyPr wrap="square" rtlCol="0">
            <a:spAutoFit/>
          </a:bodyPr>
          <a:lstStyle/>
          <a:p>
            <a:pPr algn="ctr"/>
            <a:r>
              <a:rPr lang="en-SG" dirty="0"/>
              <a:t>Sep 11, 2022</a:t>
            </a:r>
          </a:p>
        </p:txBody>
      </p:sp>
      <p:sp>
        <p:nvSpPr>
          <p:cNvPr id="17" name="Rectangle 16">
            <a:extLst>
              <a:ext uri="{FF2B5EF4-FFF2-40B4-BE49-F238E27FC236}">
                <a16:creationId xmlns:a16="http://schemas.microsoft.com/office/drawing/2014/main" id="{6CA569F6-486A-DB29-410B-4059CC0D6AB2}"/>
              </a:ext>
            </a:extLst>
          </p:cNvPr>
          <p:cNvSpPr/>
          <p:nvPr/>
        </p:nvSpPr>
        <p:spPr>
          <a:xfrm>
            <a:off x="3611152" y="3252768"/>
            <a:ext cx="4273429" cy="357739"/>
          </a:xfrm>
          <a:prstGeom prst="rect">
            <a:avLst/>
          </a:prstGeom>
          <a:solidFill>
            <a:schemeClr val="accent6">
              <a:lumMod val="75000"/>
            </a:schemeClr>
          </a:solidFill>
          <a:ln>
            <a:solidFill>
              <a:schemeClr val="accent6">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dirty="0">
                <a:solidFill>
                  <a:schemeClr val="tx1"/>
                </a:solidFill>
              </a:rPr>
              <a:t>620</a:t>
            </a:r>
          </a:p>
        </p:txBody>
      </p:sp>
      <p:sp>
        <p:nvSpPr>
          <p:cNvPr id="61" name="TextBox 60">
            <a:extLst>
              <a:ext uri="{FF2B5EF4-FFF2-40B4-BE49-F238E27FC236}">
                <a16:creationId xmlns:a16="http://schemas.microsoft.com/office/drawing/2014/main" id="{5B869FBA-F4FB-A4BB-2B0A-AAF32AC4D6F3}"/>
              </a:ext>
            </a:extLst>
          </p:cNvPr>
          <p:cNvSpPr txBox="1"/>
          <p:nvPr/>
        </p:nvSpPr>
        <p:spPr>
          <a:xfrm>
            <a:off x="5641428" y="5980325"/>
            <a:ext cx="2248324" cy="369332"/>
          </a:xfrm>
          <a:prstGeom prst="rect">
            <a:avLst/>
          </a:prstGeom>
          <a:noFill/>
        </p:spPr>
        <p:txBody>
          <a:bodyPr wrap="square" rtlCol="0">
            <a:spAutoFit/>
          </a:bodyPr>
          <a:lstStyle/>
          <a:p>
            <a:pPr algn="ctr"/>
            <a:r>
              <a:rPr lang="en-SG" dirty="0"/>
              <a:t>(8.00am to 10.00am)</a:t>
            </a:r>
          </a:p>
        </p:txBody>
      </p:sp>
      <p:sp>
        <p:nvSpPr>
          <p:cNvPr id="62" name="Rectangle 61">
            <a:extLst>
              <a:ext uri="{FF2B5EF4-FFF2-40B4-BE49-F238E27FC236}">
                <a16:creationId xmlns:a16="http://schemas.microsoft.com/office/drawing/2014/main" id="{E99AB0E9-215B-29AD-E572-B5953EE72E14}"/>
              </a:ext>
            </a:extLst>
          </p:cNvPr>
          <p:cNvSpPr/>
          <p:nvPr/>
        </p:nvSpPr>
        <p:spPr>
          <a:xfrm>
            <a:off x="3609037" y="4452494"/>
            <a:ext cx="2836573" cy="357739"/>
          </a:xfrm>
          <a:prstGeom prst="rect">
            <a:avLst/>
          </a:prstGeom>
          <a:solidFill>
            <a:schemeClr val="accent5">
              <a:lumMod val="75000"/>
            </a:schemeClr>
          </a:solidFill>
          <a:ln>
            <a:solidFill>
              <a:schemeClr val="accent5">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dirty="0">
                <a:solidFill>
                  <a:schemeClr val="tx1"/>
                </a:solidFill>
              </a:rPr>
              <a:t>250</a:t>
            </a:r>
          </a:p>
        </p:txBody>
      </p:sp>
      <p:sp>
        <p:nvSpPr>
          <p:cNvPr id="63" name="Rectangle 62">
            <a:extLst>
              <a:ext uri="{FF2B5EF4-FFF2-40B4-BE49-F238E27FC236}">
                <a16:creationId xmlns:a16="http://schemas.microsoft.com/office/drawing/2014/main" id="{DA23C1DF-AF85-016A-F0E0-7E783AE01F4B}"/>
              </a:ext>
            </a:extLst>
          </p:cNvPr>
          <p:cNvSpPr/>
          <p:nvPr/>
        </p:nvSpPr>
        <p:spPr>
          <a:xfrm>
            <a:off x="3609037" y="3835128"/>
            <a:ext cx="3545455" cy="357739"/>
          </a:xfrm>
          <a:prstGeom prst="rect">
            <a:avLst/>
          </a:prstGeom>
          <a:solidFill>
            <a:schemeClr val="accent6">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solidFill>
                  <a:schemeClr val="tx1"/>
                </a:solidFill>
              </a:rPr>
              <a:t>350</a:t>
            </a:r>
          </a:p>
        </p:txBody>
      </p:sp>
      <p:sp>
        <p:nvSpPr>
          <p:cNvPr id="57" name="Rectangle: Rounded Corners 56">
            <a:extLst>
              <a:ext uri="{FF2B5EF4-FFF2-40B4-BE49-F238E27FC236}">
                <a16:creationId xmlns:a16="http://schemas.microsoft.com/office/drawing/2014/main" id="{8E117D17-EF29-9768-1237-7EDB4679E069}"/>
              </a:ext>
            </a:extLst>
          </p:cNvPr>
          <p:cNvSpPr/>
          <p:nvPr/>
        </p:nvSpPr>
        <p:spPr>
          <a:xfrm>
            <a:off x="442617" y="1536192"/>
            <a:ext cx="2927773" cy="4681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TextBox 67">
            <a:extLst>
              <a:ext uri="{FF2B5EF4-FFF2-40B4-BE49-F238E27FC236}">
                <a16:creationId xmlns:a16="http://schemas.microsoft.com/office/drawing/2014/main" id="{7B5E0F7E-244F-4EB2-2105-37D5951F2024}"/>
              </a:ext>
            </a:extLst>
          </p:cNvPr>
          <p:cNvSpPr txBox="1"/>
          <p:nvPr/>
        </p:nvSpPr>
        <p:spPr>
          <a:xfrm>
            <a:off x="640776" y="1788933"/>
            <a:ext cx="1706880" cy="369332"/>
          </a:xfrm>
          <a:prstGeom prst="rect">
            <a:avLst/>
          </a:prstGeom>
          <a:noFill/>
        </p:spPr>
        <p:txBody>
          <a:bodyPr wrap="square" rtlCol="0">
            <a:spAutoFit/>
          </a:bodyPr>
          <a:lstStyle/>
          <a:p>
            <a:r>
              <a:rPr lang="en-SG" dirty="0"/>
              <a:t>Reporting</a:t>
            </a:r>
          </a:p>
        </p:txBody>
      </p:sp>
      <p:sp>
        <p:nvSpPr>
          <p:cNvPr id="69" name="TextBox 68">
            <a:extLst>
              <a:ext uri="{FF2B5EF4-FFF2-40B4-BE49-F238E27FC236}">
                <a16:creationId xmlns:a16="http://schemas.microsoft.com/office/drawing/2014/main" id="{B55D3704-2DED-CEE5-7A84-57E8CC13B523}"/>
              </a:ext>
            </a:extLst>
          </p:cNvPr>
          <p:cNvSpPr txBox="1"/>
          <p:nvPr/>
        </p:nvSpPr>
        <p:spPr>
          <a:xfrm>
            <a:off x="712931" y="2466844"/>
            <a:ext cx="2072214" cy="369332"/>
          </a:xfrm>
          <a:prstGeom prst="rect">
            <a:avLst/>
          </a:prstGeom>
          <a:noFill/>
        </p:spPr>
        <p:txBody>
          <a:bodyPr wrap="square" rtlCol="0">
            <a:spAutoFit/>
          </a:bodyPr>
          <a:lstStyle/>
          <a:p>
            <a:r>
              <a:rPr lang="en-SG" dirty="0"/>
              <a:t>- Sales Report</a:t>
            </a:r>
          </a:p>
        </p:txBody>
      </p:sp>
      <p:sp>
        <p:nvSpPr>
          <p:cNvPr id="72" name="TextBox 71">
            <a:extLst>
              <a:ext uri="{FF2B5EF4-FFF2-40B4-BE49-F238E27FC236}">
                <a16:creationId xmlns:a16="http://schemas.microsoft.com/office/drawing/2014/main" id="{27E79B7E-AF42-3755-B289-C1AD0BB12CD9}"/>
              </a:ext>
            </a:extLst>
          </p:cNvPr>
          <p:cNvSpPr txBox="1"/>
          <p:nvPr/>
        </p:nvSpPr>
        <p:spPr>
          <a:xfrm>
            <a:off x="724682" y="2140562"/>
            <a:ext cx="1877568" cy="369332"/>
          </a:xfrm>
          <a:prstGeom prst="rect">
            <a:avLst/>
          </a:prstGeom>
          <a:noFill/>
        </p:spPr>
        <p:txBody>
          <a:bodyPr wrap="square" rtlCol="0">
            <a:spAutoFit/>
          </a:bodyPr>
          <a:lstStyle/>
          <a:p>
            <a:r>
              <a:rPr lang="en-SG" dirty="0"/>
              <a:t>- Chatbot Report</a:t>
            </a:r>
          </a:p>
        </p:txBody>
      </p:sp>
      <p:sp>
        <p:nvSpPr>
          <p:cNvPr id="83" name="TextBox 82">
            <a:extLst>
              <a:ext uri="{FF2B5EF4-FFF2-40B4-BE49-F238E27FC236}">
                <a16:creationId xmlns:a16="http://schemas.microsoft.com/office/drawing/2014/main" id="{CEA61194-818E-ED97-F9A8-5A747F25DD30}"/>
              </a:ext>
            </a:extLst>
          </p:cNvPr>
          <p:cNvSpPr txBox="1"/>
          <p:nvPr/>
        </p:nvSpPr>
        <p:spPr>
          <a:xfrm>
            <a:off x="3528060" y="1341120"/>
            <a:ext cx="2534412" cy="369332"/>
          </a:xfrm>
          <a:prstGeom prst="rect">
            <a:avLst/>
          </a:prstGeom>
          <a:noFill/>
        </p:spPr>
        <p:txBody>
          <a:bodyPr wrap="square" rtlCol="0">
            <a:spAutoFit/>
          </a:bodyPr>
          <a:lstStyle/>
          <a:p>
            <a:r>
              <a:rPr lang="en-SG" dirty="0"/>
              <a:t>CHATBOT REPORT</a:t>
            </a:r>
          </a:p>
        </p:txBody>
      </p:sp>
      <p:sp>
        <p:nvSpPr>
          <p:cNvPr id="84" name="TextBox 83">
            <a:extLst>
              <a:ext uri="{FF2B5EF4-FFF2-40B4-BE49-F238E27FC236}">
                <a16:creationId xmlns:a16="http://schemas.microsoft.com/office/drawing/2014/main" id="{DA02BF24-3387-626C-DC07-E62F569474ED}"/>
              </a:ext>
            </a:extLst>
          </p:cNvPr>
          <p:cNvSpPr txBox="1"/>
          <p:nvPr/>
        </p:nvSpPr>
        <p:spPr>
          <a:xfrm>
            <a:off x="3952604" y="2019949"/>
            <a:ext cx="1721147" cy="338554"/>
          </a:xfrm>
          <a:prstGeom prst="rect">
            <a:avLst/>
          </a:prstGeom>
          <a:noFill/>
        </p:spPr>
        <p:txBody>
          <a:bodyPr wrap="square" rtlCol="0">
            <a:spAutoFit/>
          </a:bodyPr>
          <a:lstStyle/>
          <a:p>
            <a:r>
              <a:rPr lang="en-SG" sz="1600" dirty="0"/>
              <a:t>Set Date Range</a:t>
            </a:r>
          </a:p>
        </p:txBody>
      </p:sp>
      <p:pic>
        <p:nvPicPr>
          <p:cNvPr id="88" name="Graphic 87" descr="Daily calendar with solid fill">
            <a:extLst>
              <a:ext uri="{FF2B5EF4-FFF2-40B4-BE49-F238E27FC236}">
                <a16:creationId xmlns:a16="http://schemas.microsoft.com/office/drawing/2014/main" id="{C942CF42-3665-3F4A-D020-009C65AFB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2790" y="1964506"/>
            <a:ext cx="464860" cy="464860"/>
          </a:xfrm>
          <a:prstGeom prst="rect">
            <a:avLst/>
          </a:prstGeom>
        </p:spPr>
      </p:pic>
      <p:pic>
        <p:nvPicPr>
          <p:cNvPr id="93" name="Picture 92">
            <a:extLst>
              <a:ext uri="{FF2B5EF4-FFF2-40B4-BE49-F238E27FC236}">
                <a16:creationId xmlns:a16="http://schemas.microsoft.com/office/drawing/2014/main" id="{318377AA-C21D-97BF-F37A-744A1442EECE}"/>
              </a:ext>
            </a:extLst>
          </p:cNvPr>
          <p:cNvPicPr>
            <a:picLocks noChangeAspect="1"/>
          </p:cNvPicPr>
          <p:nvPr/>
        </p:nvPicPr>
        <p:blipFill>
          <a:blip r:embed="rId5"/>
          <a:stretch>
            <a:fillRect/>
          </a:stretch>
        </p:blipFill>
        <p:spPr>
          <a:xfrm>
            <a:off x="5502967" y="1401188"/>
            <a:ext cx="341568" cy="287507"/>
          </a:xfrm>
          <a:prstGeom prst="rect">
            <a:avLst/>
          </a:prstGeom>
        </p:spPr>
      </p:pic>
      <p:sp>
        <p:nvSpPr>
          <p:cNvPr id="94" name="Rectangle 93">
            <a:extLst>
              <a:ext uri="{FF2B5EF4-FFF2-40B4-BE49-F238E27FC236}">
                <a16:creationId xmlns:a16="http://schemas.microsoft.com/office/drawing/2014/main" id="{E7A6CF34-9755-2D35-2743-B00A9CEDCD45}"/>
              </a:ext>
            </a:extLst>
          </p:cNvPr>
          <p:cNvSpPr/>
          <p:nvPr/>
        </p:nvSpPr>
        <p:spPr>
          <a:xfrm>
            <a:off x="724682" y="2189226"/>
            <a:ext cx="1834390" cy="314256"/>
          </a:xfrm>
          <a:prstGeom prst="rect">
            <a:avLst/>
          </a:prstGeom>
          <a:solidFill>
            <a:schemeClr val="accent1">
              <a:alpha val="50000"/>
            </a:schemeClr>
          </a:solidFill>
          <a:ln w="190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52" name="Rectangle 51">
            <a:extLst>
              <a:ext uri="{FF2B5EF4-FFF2-40B4-BE49-F238E27FC236}">
                <a16:creationId xmlns:a16="http://schemas.microsoft.com/office/drawing/2014/main" id="{FBEE9459-4ED1-56D1-F793-45B06E544EE0}"/>
              </a:ext>
            </a:extLst>
          </p:cNvPr>
          <p:cNvSpPr/>
          <p:nvPr/>
        </p:nvSpPr>
        <p:spPr>
          <a:xfrm>
            <a:off x="4042763" y="2017395"/>
            <a:ext cx="1385268" cy="317913"/>
          </a:xfrm>
          <a:prstGeom prst="rect">
            <a:avLst/>
          </a:prstGeom>
          <a:solidFill>
            <a:schemeClr val="accent1">
              <a:alpha val="50000"/>
            </a:schemeClr>
          </a:solidFill>
          <a:ln w="190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2" name="TextBox 1">
            <a:extLst>
              <a:ext uri="{FF2B5EF4-FFF2-40B4-BE49-F238E27FC236}">
                <a16:creationId xmlns:a16="http://schemas.microsoft.com/office/drawing/2014/main" id="{813F98D2-0469-DAE7-4C3F-1C2A82C64CE5}"/>
              </a:ext>
            </a:extLst>
          </p:cNvPr>
          <p:cNvSpPr txBox="1"/>
          <p:nvPr/>
        </p:nvSpPr>
        <p:spPr>
          <a:xfrm>
            <a:off x="9637268" y="3549450"/>
            <a:ext cx="941696" cy="369332"/>
          </a:xfrm>
          <a:prstGeom prst="rect">
            <a:avLst/>
          </a:prstGeom>
          <a:noFill/>
        </p:spPr>
        <p:txBody>
          <a:bodyPr wrap="square" rtlCol="0">
            <a:spAutoFit/>
          </a:bodyPr>
          <a:lstStyle/>
          <a:p>
            <a:r>
              <a:rPr lang="en-US" dirty="0"/>
              <a:t>Legend</a:t>
            </a:r>
            <a:endParaRPr lang="en-SG" dirty="0"/>
          </a:p>
        </p:txBody>
      </p:sp>
      <p:pic>
        <p:nvPicPr>
          <p:cNvPr id="5" name="Picture 4">
            <a:extLst>
              <a:ext uri="{FF2B5EF4-FFF2-40B4-BE49-F238E27FC236}">
                <a16:creationId xmlns:a16="http://schemas.microsoft.com/office/drawing/2014/main" id="{ECBBD699-BE53-28C8-87B1-07D35495A051}"/>
              </a:ext>
            </a:extLst>
          </p:cNvPr>
          <p:cNvPicPr>
            <a:picLocks noChangeAspect="1"/>
          </p:cNvPicPr>
          <p:nvPr/>
        </p:nvPicPr>
        <p:blipFill>
          <a:blip r:embed="rId6"/>
          <a:stretch>
            <a:fillRect/>
          </a:stretch>
        </p:blipFill>
        <p:spPr>
          <a:xfrm>
            <a:off x="10387490" y="1373358"/>
            <a:ext cx="575517" cy="434673"/>
          </a:xfrm>
          <a:prstGeom prst="rect">
            <a:avLst/>
          </a:prstGeom>
        </p:spPr>
      </p:pic>
      <p:sp>
        <p:nvSpPr>
          <p:cNvPr id="4" name="Rectangle 3">
            <a:extLst>
              <a:ext uri="{FF2B5EF4-FFF2-40B4-BE49-F238E27FC236}">
                <a16:creationId xmlns:a16="http://schemas.microsoft.com/office/drawing/2014/main" id="{36F4A760-7728-B4CA-C53C-CBA973626C35}"/>
              </a:ext>
            </a:extLst>
          </p:cNvPr>
          <p:cNvSpPr/>
          <p:nvPr/>
        </p:nvSpPr>
        <p:spPr>
          <a:xfrm>
            <a:off x="3609037" y="5031542"/>
            <a:ext cx="2380702" cy="357739"/>
          </a:xfrm>
          <a:prstGeom prst="rect">
            <a:avLst/>
          </a:prstGeom>
          <a:solidFill>
            <a:schemeClr val="accent5">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solidFill>
                  <a:schemeClr val="tx1"/>
                </a:solidFill>
              </a:rPr>
              <a:t>80</a:t>
            </a:r>
          </a:p>
        </p:txBody>
      </p:sp>
      <p:sp>
        <p:nvSpPr>
          <p:cNvPr id="8" name="TextBox 7">
            <a:extLst>
              <a:ext uri="{FF2B5EF4-FFF2-40B4-BE49-F238E27FC236}">
                <a16:creationId xmlns:a16="http://schemas.microsoft.com/office/drawing/2014/main" id="{4241B02B-72B0-4A84-5F10-61468F16D0D2}"/>
              </a:ext>
            </a:extLst>
          </p:cNvPr>
          <p:cNvSpPr txBox="1"/>
          <p:nvPr/>
        </p:nvSpPr>
        <p:spPr>
          <a:xfrm>
            <a:off x="8930989" y="5284639"/>
            <a:ext cx="2985516" cy="369332"/>
          </a:xfrm>
          <a:prstGeom prst="rect">
            <a:avLst/>
          </a:prstGeom>
          <a:noFill/>
        </p:spPr>
        <p:txBody>
          <a:bodyPr wrap="square" rtlCol="0">
            <a:spAutoFit/>
          </a:bodyPr>
          <a:lstStyle/>
          <a:p>
            <a:r>
              <a:rPr lang="en-SG" dirty="0"/>
              <a:t>Conversion Rate</a:t>
            </a:r>
          </a:p>
        </p:txBody>
      </p:sp>
      <p:sp>
        <p:nvSpPr>
          <p:cNvPr id="10" name="Rectangle 9">
            <a:extLst>
              <a:ext uri="{FF2B5EF4-FFF2-40B4-BE49-F238E27FC236}">
                <a16:creationId xmlns:a16="http://schemas.microsoft.com/office/drawing/2014/main" id="{78B1EBA8-BE1C-79C7-2E61-8A9272D2993F}"/>
              </a:ext>
            </a:extLst>
          </p:cNvPr>
          <p:cNvSpPr/>
          <p:nvPr/>
        </p:nvSpPr>
        <p:spPr>
          <a:xfrm>
            <a:off x="8394860" y="5330817"/>
            <a:ext cx="499872" cy="365125"/>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E121FA15-BBBE-C1F5-E6DA-881FD82C4BBC}"/>
              </a:ext>
            </a:extLst>
          </p:cNvPr>
          <p:cNvSpPr/>
          <p:nvPr/>
        </p:nvSpPr>
        <p:spPr>
          <a:xfrm>
            <a:off x="3528059" y="3756681"/>
            <a:ext cx="3801743" cy="523401"/>
          </a:xfrm>
          <a:prstGeom prst="rect">
            <a:avLst/>
          </a:prstGeom>
          <a:solidFill>
            <a:schemeClr val="accent1">
              <a:alpha val="50000"/>
            </a:schemeClr>
          </a:solidFill>
          <a:ln w="190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3262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5" grpId="0"/>
      <p:bldP spid="38" grpId="0" animBg="1"/>
      <p:bldP spid="39" grpId="0" animBg="1"/>
      <p:bldP spid="40" grpId="0" animBg="1"/>
      <p:bldP spid="15" grpId="0"/>
      <p:bldP spid="17" grpId="0" animBg="1"/>
      <p:bldP spid="61" grpId="0"/>
      <p:bldP spid="62" grpId="0" animBg="1"/>
      <p:bldP spid="63" grpId="0" animBg="1"/>
      <p:bldP spid="52" grpId="0" animBg="1"/>
      <p:bldP spid="2" grpId="0"/>
      <p:bldP spid="4" grpId="0" animBg="1"/>
      <p:bldP spid="8" grpId="0"/>
      <p:bldP spid="10"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90E2EDB4-B2B3-9E37-7938-DDB315550ED6}"/>
              </a:ext>
            </a:extLst>
          </p:cNvPr>
          <p:cNvSpPr>
            <a:spLocks noGrp="1" noRot="1" noMove="1" noResize="1" noEditPoints="1" noAdjustHandles="1" noChangeArrowheads="1" noChangeShapeType="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sp>
        <p:nvSpPr>
          <p:cNvPr id="6" name="Title 1">
            <a:extLst>
              <a:ext uri="{FF2B5EF4-FFF2-40B4-BE49-F238E27FC236}">
                <a16:creationId xmlns:a16="http://schemas.microsoft.com/office/drawing/2014/main" id="{791616C4-739B-0232-7881-9B20071E992C}"/>
              </a:ext>
            </a:extLst>
          </p:cNvPr>
          <p:cNvSpPr txBox="1">
            <a:spLocks noGrp="1" noRot="1" noMove="1" noResize="1" noEditPoints="1" noAdjustHandles="1" noChangeArrowheads="1" noChangeShapeType="1"/>
          </p:cNvSpPr>
          <p:nvPr/>
        </p:nvSpPr>
        <p:spPr>
          <a:xfrm>
            <a:off x="1731818" y="498765"/>
            <a:ext cx="8728364" cy="7429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SG" sz="4000" b="1" dirty="0">
                <a:effectLst>
                  <a:outerShdw blurRad="38100" dist="38100" dir="2700000" algn="tl">
                    <a:srgbClr val="000000">
                      <a:alpha val="43137"/>
                    </a:srgbClr>
                  </a:outerShdw>
                </a:effectLst>
              </a:rPr>
              <a:t>Sales report (MVP 1.1)</a:t>
            </a:r>
          </a:p>
        </p:txBody>
      </p:sp>
      <p:sp>
        <p:nvSpPr>
          <p:cNvPr id="7" name="Rectangle: Rounded Corners 6">
            <a:extLst>
              <a:ext uri="{FF2B5EF4-FFF2-40B4-BE49-F238E27FC236}">
                <a16:creationId xmlns:a16="http://schemas.microsoft.com/office/drawing/2014/main" id="{DBBEE71D-996D-DAE1-E28C-BBB9F5A87E95}"/>
              </a:ext>
            </a:extLst>
          </p:cNvPr>
          <p:cNvSpPr>
            <a:spLocks noGrp="1" noRot="1" noMove="1" noResize="1" noEditPoints="1" noAdjustHandles="1" noChangeArrowheads="1" noChangeShapeType="1"/>
          </p:cNvSpPr>
          <p:nvPr/>
        </p:nvSpPr>
        <p:spPr>
          <a:xfrm>
            <a:off x="292608" y="1241720"/>
            <a:ext cx="11594592" cy="52200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SG"/>
          </a:p>
        </p:txBody>
      </p:sp>
      <p:sp>
        <p:nvSpPr>
          <p:cNvPr id="3" name="Rectangle: Rounded Corners 2">
            <a:extLst>
              <a:ext uri="{FF2B5EF4-FFF2-40B4-BE49-F238E27FC236}">
                <a16:creationId xmlns:a16="http://schemas.microsoft.com/office/drawing/2014/main" id="{476BBD91-93ED-88E4-088B-E2A70100E2E4}"/>
              </a:ext>
            </a:extLst>
          </p:cNvPr>
          <p:cNvSpPr>
            <a:spLocks noGrp="1" noRot="1" noMove="1" noResize="1" noEditPoints="1" noAdjustHandles="1" noChangeArrowheads="1" noChangeShapeType="1"/>
          </p:cNvSpPr>
          <p:nvPr/>
        </p:nvSpPr>
        <p:spPr>
          <a:xfrm>
            <a:off x="3370390" y="1866578"/>
            <a:ext cx="7983410" cy="610464"/>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8CA97025-50C4-640C-AAC5-B9DF5FB2A5EA}"/>
              </a:ext>
            </a:extLst>
          </p:cNvPr>
          <p:cNvSpPr txBox="1">
            <a:spLocks noGrp="1" noRot="1" noMove="1" noResize="1" noEditPoints="1" noAdjustHandles="1" noChangeArrowheads="1" noChangeShapeType="1"/>
          </p:cNvSpPr>
          <p:nvPr/>
        </p:nvSpPr>
        <p:spPr>
          <a:xfrm>
            <a:off x="3528060" y="1341120"/>
            <a:ext cx="2097024" cy="369332"/>
          </a:xfrm>
          <a:prstGeom prst="rect">
            <a:avLst/>
          </a:prstGeom>
          <a:noFill/>
        </p:spPr>
        <p:txBody>
          <a:bodyPr wrap="square" rtlCol="0">
            <a:spAutoFit/>
          </a:bodyPr>
          <a:lstStyle/>
          <a:p>
            <a:r>
              <a:rPr lang="en-SG" dirty="0"/>
              <a:t>SALES REPORT</a:t>
            </a:r>
          </a:p>
        </p:txBody>
      </p:sp>
      <p:sp>
        <p:nvSpPr>
          <p:cNvPr id="20" name="TextBox 19">
            <a:extLst>
              <a:ext uri="{FF2B5EF4-FFF2-40B4-BE49-F238E27FC236}">
                <a16:creationId xmlns:a16="http://schemas.microsoft.com/office/drawing/2014/main" id="{8F6A4CDA-7DFF-8676-C9F5-F1FA87EABFBC}"/>
              </a:ext>
            </a:extLst>
          </p:cNvPr>
          <p:cNvSpPr txBox="1">
            <a:spLocks noGrp="1" noRot="1" noMove="1" noResize="1" noEditPoints="1" noAdjustHandles="1" noChangeArrowheads="1" noChangeShapeType="1"/>
          </p:cNvSpPr>
          <p:nvPr/>
        </p:nvSpPr>
        <p:spPr>
          <a:xfrm>
            <a:off x="3952604" y="2019949"/>
            <a:ext cx="1721147" cy="338554"/>
          </a:xfrm>
          <a:prstGeom prst="rect">
            <a:avLst/>
          </a:prstGeom>
          <a:noFill/>
        </p:spPr>
        <p:txBody>
          <a:bodyPr wrap="square" rtlCol="0">
            <a:spAutoFit/>
          </a:bodyPr>
          <a:lstStyle/>
          <a:p>
            <a:r>
              <a:rPr lang="en-SG" sz="1600" dirty="0"/>
              <a:t>Set Date Range</a:t>
            </a:r>
          </a:p>
        </p:txBody>
      </p:sp>
      <p:pic>
        <p:nvPicPr>
          <p:cNvPr id="27" name="Graphic 26" descr="Daily calendar with solid fill">
            <a:extLst>
              <a:ext uri="{FF2B5EF4-FFF2-40B4-BE49-F238E27FC236}">
                <a16:creationId xmlns:a16="http://schemas.microsoft.com/office/drawing/2014/main" id="{496CA61A-8E30-03ED-CC63-D7B882CE48C8}"/>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3592790" y="1964506"/>
            <a:ext cx="464860" cy="464860"/>
          </a:xfrm>
          <a:prstGeom prst="rect">
            <a:avLst/>
          </a:prstGeom>
        </p:spPr>
      </p:pic>
      <p:sp>
        <p:nvSpPr>
          <p:cNvPr id="54" name="Rectangle: Rounded Corners 53">
            <a:extLst>
              <a:ext uri="{FF2B5EF4-FFF2-40B4-BE49-F238E27FC236}">
                <a16:creationId xmlns:a16="http://schemas.microsoft.com/office/drawing/2014/main" id="{5420E507-FCE3-F12C-91B4-E3246394ABCE}"/>
              </a:ext>
            </a:extLst>
          </p:cNvPr>
          <p:cNvSpPr>
            <a:spLocks noGrp="1" noRot="1" noMove="1" noResize="1" noEditPoints="1" noAdjustHandles="1" noChangeArrowheads="1" noChangeShapeType="1"/>
          </p:cNvSpPr>
          <p:nvPr/>
        </p:nvSpPr>
        <p:spPr>
          <a:xfrm>
            <a:off x="442617" y="1536192"/>
            <a:ext cx="2927773" cy="4681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2" name="Straight Connector 81">
            <a:extLst>
              <a:ext uri="{FF2B5EF4-FFF2-40B4-BE49-F238E27FC236}">
                <a16:creationId xmlns:a16="http://schemas.microsoft.com/office/drawing/2014/main" id="{02D64AF7-9283-9B84-E54F-F0F4F021CB79}"/>
              </a:ext>
            </a:extLst>
          </p:cNvPr>
          <p:cNvCxnSpPr>
            <a:cxnSpLocks noGrp="1" noRot="1" noMove="1" noResize="1" noEditPoints="1" noAdjustHandles="1" noChangeArrowheads="1" noChangeShapeType="1"/>
          </p:cNvCxnSpPr>
          <p:nvPr/>
        </p:nvCxnSpPr>
        <p:spPr>
          <a:xfrm flipV="1">
            <a:off x="8398133" y="2657337"/>
            <a:ext cx="1271306" cy="150513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4" name="Straight Connector 83">
            <a:extLst>
              <a:ext uri="{FF2B5EF4-FFF2-40B4-BE49-F238E27FC236}">
                <a16:creationId xmlns:a16="http://schemas.microsoft.com/office/drawing/2014/main" id="{B00DF0CA-F1D3-3304-CAB2-6013C7AC7B73}"/>
              </a:ext>
            </a:extLst>
          </p:cNvPr>
          <p:cNvCxnSpPr>
            <a:cxnSpLocks noGrp="1" noRot="1" noMove="1" noResize="1" noEditPoints="1" noAdjustHandles="1" noChangeArrowheads="1" noChangeShapeType="1"/>
          </p:cNvCxnSpPr>
          <p:nvPr/>
        </p:nvCxnSpPr>
        <p:spPr>
          <a:xfrm flipH="1">
            <a:off x="8807346" y="4700754"/>
            <a:ext cx="2899728" cy="423052"/>
          </a:xfrm>
          <a:prstGeom prst="line">
            <a:avLst/>
          </a:prstGeom>
        </p:spPr>
        <p:style>
          <a:lnRef idx="1">
            <a:schemeClr val="accent3"/>
          </a:lnRef>
          <a:fillRef idx="0">
            <a:schemeClr val="accent3"/>
          </a:fillRef>
          <a:effectRef idx="0">
            <a:schemeClr val="accent3"/>
          </a:effectRef>
          <a:fontRef idx="minor">
            <a:schemeClr val="tx1"/>
          </a:fontRef>
        </p:style>
      </p:cxnSp>
      <p:pic>
        <p:nvPicPr>
          <p:cNvPr id="87" name="Graphic 86" descr="Bar graph with upward trend with solid fill">
            <a:extLst>
              <a:ext uri="{FF2B5EF4-FFF2-40B4-BE49-F238E27FC236}">
                <a16:creationId xmlns:a16="http://schemas.microsoft.com/office/drawing/2014/main" id="{4CED689C-FB61-0576-201A-112D87A95549}"/>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5136649" y="1264064"/>
            <a:ext cx="503775" cy="503775"/>
          </a:xfrm>
          <a:prstGeom prst="rect">
            <a:avLst/>
          </a:prstGeom>
        </p:spPr>
      </p:pic>
      <p:graphicFrame>
        <p:nvGraphicFramePr>
          <p:cNvPr id="30" name="Chart 29">
            <a:extLst>
              <a:ext uri="{FF2B5EF4-FFF2-40B4-BE49-F238E27FC236}">
                <a16:creationId xmlns:a16="http://schemas.microsoft.com/office/drawing/2014/main" id="{B7C2CA5B-DF7A-FB4A-8FE3-0AD5E6EE55A5}"/>
              </a:ext>
            </a:extLst>
          </p:cNvPr>
          <p:cNvGraphicFramePr>
            <a:graphicFrameLocks noGrp="1" noDrilldown="1" noMove="1" noResize="1"/>
          </p:cNvGraphicFramePr>
          <p:nvPr/>
        </p:nvGraphicFramePr>
        <p:xfrm>
          <a:off x="3467768" y="2534497"/>
          <a:ext cx="6016252" cy="3818842"/>
        </p:xfrm>
        <a:graphic>
          <a:graphicData uri="http://schemas.openxmlformats.org/drawingml/2006/chart">
            <c:chart xmlns:c="http://schemas.openxmlformats.org/drawingml/2006/chart" xmlns:r="http://schemas.openxmlformats.org/officeDocument/2006/relationships" r:id="rId7"/>
          </a:graphicData>
        </a:graphic>
      </p:graphicFrame>
      <p:pic>
        <p:nvPicPr>
          <p:cNvPr id="32" name="Picture 31">
            <a:extLst>
              <a:ext uri="{FF2B5EF4-FFF2-40B4-BE49-F238E27FC236}">
                <a16:creationId xmlns:a16="http://schemas.microsoft.com/office/drawing/2014/main" id="{50201C56-76AC-03CC-00B5-67DE156EABF2}"/>
              </a:ext>
            </a:extLst>
          </p:cNvPr>
          <p:cNvPicPr>
            <a:picLocks noGrp="1" noRot="1" noChangeAspect="1" noMove="1" noResize="1" noEditPoints="1" noAdjustHandles="1" noChangeArrowheads="1" noChangeShapeType="1" noCrop="1"/>
          </p:cNvPicPr>
          <p:nvPr/>
        </p:nvPicPr>
        <p:blipFill>
          <a:blip r:embed="rId8"/>
          <a:stretch>
            <a:fillRect/>
          </a:stretch>
        </p:blipFill>
        <p:spPr>
          <a:xfrm>
            <a:off x="5690822" y="3153537"/>
            <a:ext cx="673111" cy="1090977"/>
          </a:xfrm>
          <a:prstGeom prst="rect">
            <a:avLst/>
          </a:prstGeom>
        </p:spPr>
      </p:pic>
      <p:pic>
        <p:nvPicPr>
          <p:cNvPr id="34" name="Picture 33">
            <a:extLst>
              <a:ext uri="{FF2B5EF4-FFF2-40B4-BE49-F238E27FC236}">
                <a16:creationId xmlns:a16="http://schemas.microsoft.com/office/drawing/2014/main" id="{74F405F4-5926-444B-4CEA-BE7757D7D461}"/>
              </a:ext>
            </a:extLst>
          </p:cNvPr>
          <p:cNvPicPr>
            <a:picLocks noGrp="1" noRot="1" noChangeAspect="1" noMove="1" noResize="1" noEditPoints="1" noAdjustHandles="1" noChangeArrowheads="1" noChangeShapeType="1" noCrop="1"/>
          </p:cNvPicPr>
          <p:nvPr/>
        </p:nvPicPr>
        <p:blipFill>
          <a:blip r:embed="rId9"/>
          <a:stretch>
            <a:fillRect/>
          </a:stretch>
        </p:blipFill>
        <p:spPr>
          <a:xfrm>
            <a:off x="5073925" y="3887079"/>
            <a:ext cx="937983" cy="1806057"/>
          </a:xfrm>
          <a:prstGeom prst="rect">
            <a:avLst/>
          </a:prstGeom>
        </p:spPr>
      </p:pic>
      <p:pic>
        <p:nvPicPr>
          <p:cNvPr id="36" name="Picture 35">
            <a:extLst>
              <a:ext uri="{FF2B5EF4-FFF2-40B4-BE49-F238E27FC236}">
                <a16:creationId xmlns:a16="http://schemas.microsoft.com/office/drawing/2014/main" id="{4C1A31CF-06FD-6616-5B8D-3FAC953269E7}"/>
              </a:ext>
            </a:extLst>
          </p:cNvPr>
          <p:cNvPicPr>
            <a:picLocks noGrp="1" noRot="1" noChangeAspect="1" noMove="1" noResize="1" noEditPoints="1" noAdjustHandles="1" noChangeArrowheads="1" noChangeShapeType="1" noCrop="1"/>
          </p:cNvPicPr>
          <p:nvPr/>
        </p:nvPicPr>
        <p:blipFill>
          <a:blip r:embed="rId10"/>
          <a:stretch>
            <a:fillRect/>
          </a:stretch>
        </p:blipFill>
        <p:spPr>
          <a:xfrm>
            <a:off x="6838745" y="3131655"/>
            <a:ext cx="975592" cy="6846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a:extLst>
              <a:ext uri="{FF2B5EF4-FFF2-40B4-BE49-F238E27FC236}">
                <a16:creationId xmlns:a16="http://schemas.microsoft.com/office/drawing/2014/main" id="{682EBAA2-28AE-C106-A109-FDD5B7D9A23D}"/>
              </a:ext>
            </a:extLst>
          </p:cNvPr>
          <p:cNvPicPr>
            <a:picLocks noGrp="1" noRot="1" noChangeAspect="1" noMove="1" noResize="1" noEditPoints="1" noAdjustHandles="1" noChangeArrowheads="1" noChangeShapeType="1" noCrop="1"/>
          </p:cNvPicPr>
          <p:nvPr/>
        </p:nvPicPr>
        <p:blipFill>
          <a:blip r:embed="rId11"/>
          <a:stretch>
            <a:fillRect/>
          </a:stretch>
        </p:blipFill>
        <p:spPr>
          <a:xfrm>
            <a:off x="7607385" y="4120956"/>
            <a:ext cx="937983" cy="7223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19" name="Chart 18">
            <a:extLst>
              <a:ext uri="{FF2B5EF4-FFF2-40B4-BE49-F238E27FC236}">
                <a16:creationId xmlns:a16="http://schemas.microsoft.com/office/drawing/2014/main" id="{FA254004-0F01-72DC-FEFF-7A4FCAA77285}"/>
              </a:ext>
            </a:extLst>
          </p:cNvPr>
          <p:cNvGraphicFramePr>
            <a:graphicFrameLocks noGrp="1" noDrilldown="1" noMove="1" noResize="1"/>
          </p:cNvGraphicFramePr>
          <p:nvPr/>
        </p:nvGraphicFramePr>
        <p:xfrm>
          <a:off x="9129164" y="2931912"/>
          <a:ext cx="2574475" cy="1765832"/>
        </p:xfrm>
        <a:graphic>
          <a:graphicData uri="http://schemas.openxmlformats.org/drawingml/2006/chart">
            <c:chart xmlns:c="http://schemas.openxmlformats.org/drawingml/2006/chart" xmlns:r="http://schemas.openxmlformats.org/officeDocument/2006/relationships" r:id="rId12"/>
          </a:graphicData>
        </a:graphic>
      </p:graphicFrame>
      <p:pic>
        <p:nvPicPr>
          <p:cNvPr id="8" name="Picture 7">
            <a:extLst>
              <a:ext uri="{FF2B5EF4-FFF2-40B4-BE49-F238E27FC236}">
                <a16:creationId xmlns:a16="http://schemas.microsoft.com/office/drawing/2014/main" id="{7C4F08FE-C4F1-8D6C-758E-9169F9B0C967}"/>
              </a:ext>
            </a:extLst>
          </p:cNvPr>
          <p:cNvPicPr>
            <a:picLocks noChangeAspect="1"/>
          </p:cNvPicPr>
          <p:nvPr/>
        </p:nvPicPr>
        <p:blipFill>
          <a:blip r:embed="rId13"/>
          <a:stretch>
            <a:fillRect/>
          </a:stretch>
        </p:blipFill>
        <p:spPr>
          <a:xfrm>
            <a:off x="10387490" y="1373358"/>
            <a:ext cx="575517" cy="434673"/>
          </a:xfrm>
          <a:prstGeom prst="rect">
            <a:avLst/>
          </a:prstGeom>
        </p:spPr>
      </p:pic>
      <p:sp>
        <p:nvSpPr>
          <p:cNvPr id="10" name="TextBox 9">
            <a:extLst>
              <a:ext uri="{FF2B5EF4-FFF2-40B4-BE49-F238E27FC236}">
                <a16:creationId xmlns:a16="http://schemas.microsoft.com/office/drawing/2014/main" id="{4E4FAC01-EC6F-3222-71FC-864ED3D78193}"/>
              </a:ext>
            </a:extLst>
          </p:cNvPr>
          <p:cNvSpPr txBox="1"/>
          <p:nvPr/>
        </p:nvSpPr>
        <p:spPr>
          <a:xfrm>
            <a:off x="640776" y="1788933"/>
            <a:ext cx="1706880" cy="369332"/>
          </a:xfrm>
          <a:prstGeom prst="rect">
            <a:avLst/>
          </a:prstGeom>
          <a:noFill/>
        </p:spPr>
        <p:txBody>
          <a:bodyPr wrap="square" rtlCol="0">
            <a:spAutoFit/>
          </a:bodyPr>
          <a:lstStyle/>
          <a:p>
            <a:r>
              <a:rPr lang="en-SG" dirty="0"/>
              <a:t>Reporting</a:t>
            </a:r>
          </a:p>
        </p:txBody>
      </p:sp>
      <p:sp>
        <p:nvSpPr>
          <p:cNvPr id="12" name="TextBox 11">
            <a:extLst>
              <a:ext uri="{FF2B5EF4-FFF2-40B4-BE49-F238E27FC236}">
                <a16:creationId xmlns:a16="http://schemas.microsoft.com/office/drawing/2014/main" id="{E5341056-9599-90BC-3F81-12FA7EDCCE1D}"/>
              </a:ext>
            </a:extLst>
          </p:cNvPr>
          <p:cNvSpPr txBox="1"/>
          <p:nvPr/>
        </p:nvSpPr>
        <p:spPr>
          <a:xfrm>
            <a:off x="712931" y="2466844"/>
            <a:ext cx="2072214" cy="369332"/>
          </a:xfrm>
          <a:prstGeom prst="rect">
            <a:avLst/>
          </a:prstGeom>
          <a:noFill/>
        </p:spPr>
        <p:txBody>
          <a:bodyPr wrap="square" rtlCol="0">
            <a:spAutoFit/>
          </a:bodyPr>
          <a:lstStyle/>
          <a:p>
            <a:r>
              <a:rPr lang="en-SG" dirty="0"/>
              <a:t>- Sales Report</a:t>
            </a:r>
          </a:p>
        </p:txBody>
      </p:sp>
      <p:sp>
        <p:nvSpPr>
          <p:cNvPr id="14" name="TextBox 13">
            <a:extLst>
              <a:ext uri="{FF2B5EF4-FFF2-40B4-BE49-F238E27FC236}">
                <a16:creationId xmlns:a16="http://schemas.microsoft.com/office/drawing/2014/main" id="{6AF0FD6F-6A08-267B-BDC0-8B660AB71FCB}"/>
              </a:ext>
            </a:extLst>
          </p:cNvPr>
          <p:cNvSpPr txBox="1"/>
          <p:nvPr/>
        </p:nvSpPr>
        <p:spPr>
          <a:xfrm>
            <a:off x="724682" y="2140562"/>
            <a:ext cx="1877568" cy="369332"/>
          </a:xfrm>
          <a:prstGeom prst="rect">
            <a:avLst/>
          </a:prstGeom>
          <a:noFill/>
        </p:spPr>
        <p:txBody>
          <a:bodyPr wrap="square" rtlCol="0">
            <a:spAutoFit/>
          </a:bodyPr>
          <a:lstStyle/>
          <a:p>
            <a:r>
              <a:rPr lang="en-SG" dirty="0"/>
              <a:t>- Chatbot Report</a:t>
            </a:r>
          </a:p>
        </p:txBody>
      </p:sp>
      <p:sp>
        <p:nvSpPr>
          <p:cNvPr id="17" name="Rectangle 16">
            <a:extLst>
              <a:ext uri="{FF2B5EF4-FFF2-40B4-BE49-F238E27FC236}">
                <a16:creationId xmlns:a16="http://schemas.microsoft.com/office/drawing/2014/main" id="{A0F632AD-8537-3308-6270-3C3B86AEB934}"/>
              </a:ext>
            </a:extLst>
          </p:cNvPr>
          <p:cNvSpPr/>
          <p:nvPr/>
        </p:nvSpPr>
        <p:spPr>
          <a:xfrm>
            <a:off x="743601" y="2496236"/>
            <a:ext cx="1834390" cy="314256"/>
          </a:xfrm>
          <a:prstGeom prst="rect">
            <a:avLst/>
          </a:prstGeom>
          <a:solidFill>
            <a:schemeClr val="accent1">
              <a:alpha val="50000"/>
            </a:schemeClr>
          </a:solidFill>
          <a:ln w="190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21" name="TextBox 20">
            <a:extLst>
              <a:ext uri="{FF2B5EF4-FFF2-40B4-BE49-F238E27FC236}">
                <a16:creationId xmlns:a16="http://schemas.microsoft.com/office/drawing/2014/main" id="{955F287F-3866-CD72-AB47-E059247C74DF}"/>
              </a:ext>
            </a:extLst>
          </p:cNvPr>
          <p:cNvSpPr txBox="1"/>
          <p:nvPr/>
        </p:nvSpPr>
        <p:spPr>
          <a:xfrm>
            <a:off x="7812235" y="5907762"/>
            <a:ext cx="1829876" cy="369332"/>
          </a:xfrm>
          <a:prstGeom prst="rect">
            <a:avLst/>
          </a:prstGeom>
          <a:noFill/>
        </p:spPr>
        <p:txBody>
          <a:bodyPr wrap="square" rtlCol="0">
            <a:spAutoFit/>
          </a:bodyPr>
          <a:lstStyle/>
          <a:p>
            <a:pPr algn="ctr"/>
            <a:r>
              <a:rPr lang="en-SG" dirty="0"/>
              <a:t>Sep 11, 2022</a:t>
            </a:r>
          </a:p>
        </p:txBody>
      </p:sp>
      <p:sp>
        <p:nvSpPr>
          <p:cNvPr id="22" name="TextBox 21">
            <a:extLst>
              <a:ext uri="{FF2B5EF4-FFF2-40B4-BE49-F238E27FC236}">
                <a16:creationId xmlns:a16="http://schemas.microsoft.com/office/drawing/2014/main" id="{AD74287F-0AB0-5EBE-399A-81139C760B01}"/>
              </a:ext>
            </a:extLst>
          </p:cNvPr>
          <p:cNvSpPr txBox="1"/>
          <p:nvPr/>
        </p:nvSpPr>
        <p:spPr>
          <a:xfrm>
            <a:off x="9501059" y="5907762"/>
            <a:ext cx="2248324" cy="369332"/>
          </a:xfrm>
          <a:prstGeom prst="rect">
            <a:avLst/>
          </a:prstGeom>
          <a:noFill/>
        </p:spPr>
        <p:txBody>
          <a:bodyPr wrap="square" rtlCol="0">
            <a:spAutoFit/>
          </a:bodyPr>
          <a:lstStyle/>
          <a:p>
            <a:pPr algn="ctr"/>
            <a:r>
              <a:rPr lang="en-SG" dirty="0"/>
              <a:t>(8.00am to 10.00am)</a:t>
            </a:r>
          </a:p>
        </p:txBody>
      </p:sp>
      <p:sp>
        <p:nvSpPr>
          <p:cNvPr id="23" name="TextBox 22">
            <a:extLst>
              <a:ext uri="{FF2B5EF4-FFF2-40B4-BE49-F238E27FC236}">
                <a16:creationId xmlns:a16="http://schemas.microsoft.com/office/drawing/2014/main" id="{D25E1FB9-6624-6D30-82CE-2EF61E6B0EFF}"/>
              </a:ext>
            </a:extLst>
          </p:cNvPr>
          <p:cNvSpPr txBox="1"/>
          <p:nvPr/>
        </p:nvSpPr>
        <p:spPr>
          <a:xfrm>
            <a:off x="7712901" y="3287834"/>
            <a:ext cx="726950" cy="369332"/>
          </a:xfrm>
          <a:prstGeom prst="rect">
            <a:avLst/>
          </a:prstGeom>
          <a:noFill/>
        </p:spPr>
        <p:txBody>
          <a:bodyPr wrap="square" rtlCol="0">
            <a:spAutoFit/>
          </a:bodyPr>
          <a:lstStyle/>
          <a:p>
            <a:pPr algn="ctr"/>
            <a:r>
              <a:rPr lang="en-SG" dirty="0"/>
              <a:t>25%</a:t>
            </a:r>
          </a:p>
        </p:txBody>
      </p:sp>
      <p:sp>
        <p:nvSpPr>
          <p:cNvPr id="28" name="TextBox 27">
            <a:extLst>
              <a:ext uri="{FF2B5EF4-FFF2-40B4-BE49-F238E27FC236}">
                <a16:creationId xmlns:a16="http://schemas.microsoft.com/office/drawing/2014/main" id="{6277EDCC-F8A8-CCFF-AE0F-FB4B62B63EAE}"/>
              </a:ext>
            </a:extLst>
          </p:cNvPr>
          <p:cNvSpPr txBox="1"/>
          <p:nvPr/>
        </p:nvSpPr>
        <p:spPr>
          <a:xfrm>
            <a:off x="4489060" y="4162475"/>
            <a:ext cx="726950" cy="369332"/>
          </a:xfrm>
          <a:prstGeom prst="rect">
            <a:avLst/>
          </a:prstGeom>
          <a:noFill/>
        </p:spPr>
        <p:txBody>
          <a:bodyPr wrap="square" rtlCol="0">
            <a:spAutoFit/>
          </a:bodyPr>
          <a:lstStyle/>
          <a:p>
            <a:pPr algn="ctr"/>
            <a:r>
              <a:rPr lang="en-SG" dirty="0"/>
              <a:t>38%</a:t>
            </a:r>
          </a:p>
        </p:txBody>
      </p:sp>
      <p:sp>
        <p:nvSpPr>
          <p:cNvPr id="35" name="TextBox 34">
            <a:extLst>
              <a:ext uri="{FF2B5EF4-FFF2-40B4-BE49-F238E27FC236}">
                <a16:creationId xmlns:a16="http://schemas.microsoft.com/office/drawing/2014/main" id="{A16C05C8-F577-450E-3551-E9B711543D99}"/>
              </a:ext>
            </a:extLst>
          </p:cNvPr>
          <p:cNvSpPr txBox="1"/>
          <p:nvPr/>
        </p:nvSpPr>
        <p:spPr>
          <a:xfrm>
            <a:off x="5127158" y="3214497"/>
            <a:ext cx="726950" cy="369332"/>
          </a:xfrm>
          <a:prstGeom prst="rect">
            <a:avLst/>
          </a:prstGeom>
          <a:noFill/>
        </p:spPr>
        <p:txBody>
          <a:bodyPr wrap="square" rtlCol="0">
            <a:spAutoFit/>
          </a:bodyPr>
          <a:lstStyle/>
          <a:p>
            <a:pPr algn="ctr"/>
            <a:r>
              <a:rPr lang="en-SG" dirty="0"/>
              <a:t>15%</a:t>
            </a:r>
          </a:p>
        </p:txBody>
      </p:sp>
      <p:sp>
        <p:nvSpPr>
          <p:cNvPr id="37" name="TextBox 36">
            <a:extLst>
              <a:ext uri="{FF2B5EF4-FFF2-40B4-BE49-F238E27FC236}">
                <a16:creationId xmlns:a16="http://schemas.microsoft.com/office/drawing/2014/main" id="{8A10C814-4D9B-FC34-A8F2-465400B72D2C}"/>
              </a:ext>
            </a:extLst>
          </p:cNvPr>
          <p:cNvSpPr txBox="1"/>
          <p:nvPr/>
        </p:nvSpPr>
        <p:spPr>
          <a:xfrm>
            <a:off x="8460118" y="4328070"/>
            <a:ext cx="726950" cy="369332"/>
          </a:xfrm>
          <a:prstGeom prst="rect">
            <a:avLst/>
          </a:prstGeom>
          <a:noFill/>
        </p:spPr>
        <p:txBody>
          <a:bodyPr wrap="square" rtlCol="0">
            <a:spAutoFit/>
          </a:bodyPr>
          <a:lstStyle/>
          <a:p>
            <a:pPr algn="ctr"/>
            <a:r>
              <a:rPr lang="en-SG" dirty="0"/>
              <a:t>25%</a:t>
            </a:r>
          </a:p>
        </p:txBody>
      </p:sp>
      <p:sp>
        <p:nvSpPr>
          <p:cNvPr id="38" name="Rectangle 37">
            <a:extLst>
              <a:ext uri="{FF2B5EF4-FFF2-40B4-BE49-F238E27FC236}">
                <a16:creationId xmlns:a16="http://schemas.microsoft.com/office/drawing/2014/main" id="{0871487A-6B00-1A29-7BFA-2C6995E6D38A}"/>
              </a:ext>
            </a:extLst>
          </p:cNvPr>
          <p:cNvSpPr/>
          <p:nvPr/>
        </p:nvSpPr>
        <p:spPr>
          <a:xfrm>
            <a:off x="3520398" y="1977267"/>
            <a:ext cx="2104685" cy="448810"/>
          </a:xfrm>
          <a:prstGeom prst="rect">
            <a:avLst/>
          </a:prstGeom>
          <a:solidFill>
            <a:schemeClr val="accent1">
              <a:alpha val="50000"/>
            </a:schemeClr>
          </a:solidFill>
          <a:ln w="19050">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5404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Graphic spid="19" grpId="0">
        <p:bldAsOne/>
      </p:bldGraphic>
      <p:bldP spid="17" grpId="0" animBg="1"/>
      <p:bldP spid="21" grpId="0"/>
      <p:bldP spid="22" grpId="0"/>
      <p:bldP spid="23" grpId="0"/>
      <p:bldP spid="28" grpId="0"/>
      <p:bldP spid="35" grpId="0"/>
      <p:bldP spid="37" grpId="0"/>
      <p:bldP spid="3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7811-E95E-613F-C66F-C1B3351C8377}"/>
              </a:ext>
            </a:extLst>
          </p:cNvPr>
          <p:cNvSpPr>
            <a:spLocks noGrp="1"/>
          </p:cNvSpPr>
          <p:nvPr>
            <p:ph type="title"/>
          </p:nvPr>
        </p:nvSpPr>
        <p:spPr>
          <a:xfrm>
            <a:off x="214701" y="121801"/>
            <a:ext cx="10998451" cy="661199"/>
          </a:xfrm>
        </p:spPr>
        <p:txBody>
          <a:bodyPr>
            <a:noAutofit/>
          </a:bodyPr>
          <a:lstStyle/>
          <a:p>
            <a:r>
              <a:rPr lang="en-SG" sz="4000" b="1" dirty="0">
                <a:solidFill>
                  <a:schemeClr val="tx1"/>
                </a:solidFill>
                <a:latin typeface="Tenorite" panose="00000500000000000000" pitchFamily="2" charset="0"/>
                <a:cs typeface="Times New Roman" panose="02020603050405020304" pitchFamily="18" charset="0"/>
              </a:rPr>
              <a:t>A SHOPPER’S FUTURE JOURNEY (MVP 2.0) </a:t>
            </a:r>
          </a:p>
        </p:txBody>
      </p:sp>
      <p:sp>
        <p:nvSpPr>
          <p:cNvPr id="3" name="Rectangle 2">
            <a:extLst>
              <a:ext uri="{FF2B5EF4-FFF2-40B4-BE49-F238E27FC236}">
                <a16:creationId xmlns:a16="http://schemas.microsoft.com/office/drawing/2014/main" id="{9A2CF7F3-3115-EC46-51E0-A2DB14B50A3C}"/>
              </a:ext>
            </a:extLst>
          </p:cNvPr>
          <p:cNvSpPr/>
          <p:nvPr/>
        </p:nvSpPr>
        <p:spPr>
          <a:xfrm>
            <a:off x="211074" y="751436"/>
            <a:ext cx="11850624" cy="57834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CD5C949-9014-09CA-0CE8-06975C79E881}"/>
              </a:ext>
            </a:extLst>
          </p:cNvPr>
          <p:cNvSpPr/>
          <p:nvPr/>
        </p:nvSpPr>
        <p:spPr>
          <a:xfrm>
            <a:off x="9396225" y="5804780"/>
            <a:ext cx="2270173" cy="72276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Entrance</a:t>
            </a:r>
          </a:p>
        </p:txBody>
      </p:sp>
      <p:sp>
        <p:nvSpPr>
          <p:cNvPr id="9" name="Rectangle 8">
            <a:extLst>
              <a:ext uri="{FF2B5EF4-FFF2-40B4-BE49-F238E27FC236}">
                <a16:creationId xmlns:a16="http://schemas.microsoft.com/office/drawing/2014/main" id="{B02C1B5C-ADA0-D164-1581-68BAAB897422}"/>
              </a:ext>
            </a:extLst>
          </p:cNvPr>
          <p:cNvSpPr/>
          <p:nvPr/>
        </p:nvSpPr>
        <p:spPr>
          <a:xfrm>
            <a:off x="9081749" y="5809586"/>
            <a:ext cx="273246"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3CA8F05-2704-6652-3E71-0EB9F4ED5E05}"/>
              </a:ext>
            </a:extLst>
          </p:cNvPr>
          <p:cNvSpPr/>
          <p:nvPr/>
        </p:nvSpPr>
        <p:spPr>
          <a:xfrm>
            <a:off x="9617869" y="5809049"/>
            <a:ext cx="298759"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7C193A6-0231-1E56-54B0-CC5AE2E2744B}"/>
              </a:ext>
            </a:extLst>
          </p:cNvPr>
          <p:cNvSpPr/>
          <p:nvPr/>
        </p:nvSpPr>
        <p:spPr>
          <a:xfrm>
            <a:off x="11605458" y="5812141"/>
            <a:ext cx="283530"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5FE8F7B-DDEE-3B94-F706-A411EEF84581}"/>
              </a:ext>
            </a:extLst>
          </p:cNvPr>
          <p:cNvSpPr/>
          <p:nvPr/>
        </p:nvSpPr>
        <p:spPr>
          <a:xfrm>
            <a:off x="11076529" y="5816514"/>
            <a:ext cx="273246"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90957A98-186A-3AAD-1766-42C043362A12}"/>
              </a:ext>
            </a:extLst>
          </p:cNvPr>
          <p:cNvPicPr>
            <a:picLocks noChangeAspect="1"/>
          </p:cNvPicPr>
          <p:nvPr/>
        </p:nvPicPr>
        <p:blipFill>
          <a:blip r:embed="rId3"/>
          <a:stretch>
            <a:fillRect/>
          </a:stretch>
        </p:blipFill>
        <p:spPr>
          <a:xfrm>
            <a:off x="9668983" y="5867964"/>
            <a:ext cx="214941" cy="268044"/>
          </a:xfrm>
          <a:prstGeom prst="rect">
            <a:avLst/>
          </a:prstGeom>
        </p:spPr>
      </p:pic>
      <p:pic>
        <p:nvPicPr>
          <p:cNvPr id="14" name="Picture 13">
            <a:extLst>
              <a:ext uri="{FF2B5EF4-FFF2-40B4-BE49-F238E27FC236}">
                <a16:creationId xmlns:a16="http://schemas.microsoft.com/office/drawing/2014/main" id="{5477908C-9088-5061-079C-411093935572}"/>
              </a:ext>
            </a:extLst>
          </p:cNvPr>
          <p:cNvPicPr>
            <a:picLocks noChangeAspect="1"/>
          </p:cNvPicPr>
          <p:nvPr/>
        </p:nvPicPr>
        <p:blipFill>
          <a:blip r:embed="rId3"/>
          <a:stretch>
            <a:fillRect/>
          </a:stretch>
        </p:blipFill>
        <p:spPr>
          <a:xfrm>
            <a:off x="11646688" y="5864318"/>
            <a:ext cx="214941" cy="268044"/>
          </a:xfrm>
          <a:prstGeom prst="rect">
            <a:avLst/>
          </a:prstGeom>
        </p:spPr>
      </p:pic>
      <p:pic>
        <p:nvPicPr>
          <p:cNvPr id="15" name="Picture 14">
            <a:extLst>
              <a:ext uri="{FF2B5EF4-FFF2-40B4-BE49-F238E27FC236}">
                <a16:creationId xmlns:a16="http://schemas.microsoft.com/office/drawing/2014/main" id="{C874C2F8-3969-8126-6F4D-357E070EE87F}"/>
              </a:ext>
            </a:extLst>
          </p:cNvPr>
          <p:cNvPicPr>
            <a:picLocks noChangeAspect="1"/>
          </p:cNvPicPr>
          <p:nvPr/>
        </p:nvPicPr>
        <p:blipFill>
          <a:blip r:embed="rId4"/>
          <a:stretch>
            <a:fillRect/>
          </a:stretch>
        </p:blipFill>
        <p:spPr>
          <a:xfrm>
            <a:off x="11614827" y="6246829"/>
            <a:ext cx="273246" cy="285526"/>
          </a:xfrm>
          <a:prstGeom prst="rect">
            <a:avLst/>
          </a:prstGeom>
        </p:spPr>
      </p:pic>
      <p:pic>
        <p:nvPicPr>
          <p:cNvPr id="16" name="Picture 15">
            <a:extLst>
              <a:ext uri="{FF2B5EF4-FFF2-40B4-BE49-F238E27FC236}">
                <a16:creationId xmlns:a16="http://schemas.microsoft.com/office/drawing/2014/main" id="{753B1E06-E6B6-33EA-3B40-E6A86B00D8FC}"/>
              </a:ext>
            </a:extLst>
          </p:cNvPr>
          <p:cNvPicPr>
            <a:picLocks noChangeAspect="1"/>
          </p:cNvPicPr>
          <p:nvPr/>
        </p:nvPicPr>
        <p:blipFill>
          <a:blip r:embed="rId4"/>
          <a:stretch>
            <a:fillRect/>
          </a:stretch>
        </p:blipFill>
        <p:spPr>
          <a:xfrm>
            <a:off x="9643383" y="6244272"/>
            <a:ext cx="273246" cy="285526"/>
          </a:xfrm>
          <a:prstGeom prst="rect">
            <a:avLst/>
          </a:prstGeom>
        </p:spPr>
      </p:pic>
      <p:grpSp>
        <p:nvGrpSpPr>
          <p:cNvPr id="17" name="Group 16">
            <a:extLst>
              <a:ext uri="{FF2B5EF4-FFF2-40B4-BE49-F238E27FC236}">
                <a16:creationId xmlns:a16="http://schemas.microsoft.com/office/drawing/2014/main" id="{A4FA22D9-D09D-12FA-582E-7DA867DAEA40}"/>
              </a:ext>
            </a:extLst>
          </p:cNvPr>
          <p:cNvGrpSpPr/>
          <p:nvPr/>
        </p:nvGrpSpPr>
        <p:grpSpPr>
          <a:xfrm>
            <a:off x="8940163" y="3440095"/>
            <a:ext cx="2991525" cy="1307992"/>
            <a:chOff x="8940163" y="3440095"/>
            <a:chExt cx="2991525" cy="1307992"/>
          </a:xfrm>
        </p:grpSpPr>
        <p:pic>
          <p:nvPicPr>
            <p:cNvPr id="18" name="Graphic 17" descr="Man">
              <a:extLst>
                <a:ext uri="{FF2B5EF4-FFF2-40B4-BE49-F238E27FC236}">
                  <a16:creationId xmlns:a16="http://schemas.microsoft.com/office/drawing/2014/main" id="{C3B3186A-E10B-30BF-D6D9-2791CC73A0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3390" y="4055246"/>
              <a:ext cx="310903" cy="310903"/>
            </a:xfrm>
            <a:prstGeom prst="rect">
              <a:avLst/>
            </a:prstGeom>
          </p:spPr>
        </p:pic>
        <p:sp>
          <p:nvSpPr>
            <p:cNvPr id="19" name="TextBox 18">
              <a:extLst>
                <a:ext uri="{FF2B5EF4-FFF2-40B4-BE49-F238E27FC236}">
                  <a16:creationId xmlns:a16="http://schemas.microsoft.com/office/drawing/2014/main" id="{8D4CB01B-0CAD-B110-BFBC-34EFCF6F4A94}"/>
                </a:ext>
              </a:extLst>
            </p:cNvPr>
            <p:cNvSpPr txBox="1"/>
            <p:nvPr/>
          </p:nvSpPr>
          <p:spPr>
            <a:xfrm>
              <a:off x="8940163" y="4347977"/>
              <a:ext cx="299152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000" dirty="0">
                  <a:solidFill>
                    <a:prstClr val="black"/>
                  </a:solidFill>
                  <a:latin typeface="Calibri" panose="020F0502020204030204"/>
                </a:rPr>
                <a:t>Nearest LTB sync with APP when Customer get nearer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Push notification on targeted</a:t>
              </a:r>
              <a:r>
                <a:rPr kumimoji="0" lang="en-SG" sz="1000" b="0" i="0" u="none" strike="noStrike" kern="1200" cap="none" spc="0" normalizeH="0" noProof="0" dirty="0">
                  <a:ln>
                    <a:noFill/>
                  </a:ln>
                  <a:solidFill>
                    <a:prstClr val="black"/>
                  </a:solidFill>
                  <a:effectLst/>
                  <a:uLnTx/>
                  <a:uFillTx/>
                  <a:latin typeface="Calibri" panose="020F0502020204030204"/>
                  <a:ea typeface="+mn-ea"/>
                  <a:cs typeface="+mn-cs"/>
                </a:rPr>
                <a:t> area promotion</a:t>
              </a:r>
              <a:endPar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8EA52511-1E35-2830-980A-7E0D4B03E34A}"/>
                </a:ext>
              </a:extLst>
            </p:cNvPr>
            <p:cNvPicPr>
              <a:picLocks noChangeAspect="1"/>
            </p:cNvPicPr>
            <p:nvPr/>
          </p:nvPicPr>
          <p:blipFill>
            <a:blip r:embed="rId7"/>
            <a:stretch>
              <a:fillRect/>
            </a:stretch>
          </p:blipFill>
          <p:spPr>
            <a:xfrm>
              <a:off x="10815656" y="3440095"/>
              <a:ext cx="850742" cy="661198"/>
            </a:xfrm>
            <a:prstGeom prst="rect">
              <a:avLst/>
            </a:prstGeom>
          </p:spPr>
        </p:pic>
        <p:pic>
          <p:nvPicPr>
            <p:cNvPr id="21" name="Picture 20">
              <a:extLst>
                <a:ext uri="{FF2B5EF4-FFF2-40B4-BE49-F238E27FC236}">
                  <a16:creationId xmlns:a16="http://schemas.microsoft.com/office/drawing/2014/main" id="{738078E8-0DE1-2540-CBC7-1D33E137BED3}"/>
                </a:ext>
              </a:extLst>
            </p:cNvPr>
            <p:cNvPicPr>
              <a:picLocks noChangeAspect="1"/>
            </p:cNvPicPr>
            <p:nvPr/>
          </p:nvPicPr>
          <p:blipFill>
            <a:blip r:embed="rId3"/>
            <a:stretch>
              <a:fillRect/>
            </a:stretch>
          </p:blipFill>
          <p:spPr>
            <a:xfrm>
              <a:off x="10795128" y="4087162"/>
              <a:ext cx="214941" cy="268044"/>
            </a:xfrm>
            <a:prstGeom prst="rect">
              <a:avLst/>
            </a:prstGeom>
          </p:spPr>
        </p:pic>
      </p:grpSp>
      <p:grpSp>
        <p:nvGrpSpPr>
          <p:cNvPr id="22" name="Group 21">
            <a:extLst>
              <a:ext uri="{FF2B5EF4-FFF2-40B4-BE49-F238E27FC236}">
                <a16:creationId xmlns:a16="http://schemas.microsoft.com/office/drawing/2014/main" id="{FBCF78BD-F152-8D99-8349-7A7060B5AAE6}"/>
              </a:ext>
            </a:extLst>
          </p:cNvPr>
          <p:cNvGrpSpPr/>
          <p:nvPr/>
        </p:nvGrpSpPr>
        <p:grpSpPr>
          <a:xfrm>
            <a:off x="9129974" y="5490223"/>
            <a:ext cx="2933816" cy="1307015"/>
            <a:chOff x="9129974" y="5490223"/>
            <a:chExt cx="2933816" cy="1307015"/>
          </a:xfrm>
        </p:grpSpPr>
        <p:sp>
          <p:nvSpPr>
            <p:cNvPr id="23" name="TextBox 22">
              <a:extLst>
                <a:ext uri="{FF2B5EF4-FFF2-40B4-BE49-F238E27FC236}">
                  <a16:creationId xmlns:a16="http://schemas.microsoft.com/office/drawing/2014/main" id="{993E181D-24C6-E52A-9E14-19D9F27DD3A1}"/>
                </a:ext>
              </a:extLst>
            </p:cNvPr>
            <p:cNvSpPr txBox="1"/>
            <p:nvPr/>
          </p:nvSpPr>
          <p:spPr>
            <a:xfrm>
              <a:off x="9221345" y="6551017"/>
              <a:ext cx="280397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Customer open App</a:t>
              </a:r>
              <a:r>
                <a:rPr kumimoji="0" lang="en-SG" sz="1000" b="0" i="0" u="none" strike="noStrike" kern="1200" cap="none" spc="0" normalizeH="0" noProof="0" dirty="0">
                  <a:ln>
                    <a:noFill/>
                  </a:ln>
                  <a:solidFill>
                    <a:prstClr val="black"/>
                  </a:solidFill>
                  <a:effectLst/>
                  <a:uLnTx/>
                  <a:uFillTx/>
                  <a:latin typeface="Calibri" panose="020F0502020204030204"/>
                  <a:ea typeface="+mn-ea"/>
                  <a:cs typeface="+mn-cs"/>
                </a:rPr>
                <a:t> and scan QR code at Entrance</a:t>
              </a:r>
            </a:p>
          </p:txBody>
        </p:sp>
        <p:sp>
          <p:nvSpPr>
            <p:cNvPr id="24" name="TextBox 23">
              <a:extLst>
                <a:ext uri="{FF2B5EF4-FFF2-40B4-BE49-F238E27FC236}">
                  <a16:creationId xmlns:a16="http://schemas.microsoft.com/office/drawing/2014/main" id="{038CDE7F-8F0A-B147-620A-13EAE4619A45}"/>
                </a:ext>
              </a:extLst>
            </p:cNvPr>
            <p:cNvSpPr txBox="1"/>
            <p:nvPr/>
          </p:nvSpPr>
          <p:spPr>
            <a:xfrm>
              <a:off x="9129974" y="5490223"/>
              <a:ext cx="293381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Location Tracking Beacon (LTB) sync</a:t>
              </a:r>
              <a:r>
                <a:rPr kumimoji="0" lang="en-SG" sz="1000" b="0" i="0" u="none" strike="noStrike" kern="1200" cap="none" spc="0" normalizeH="0" noProof="0" dirty="0">
                  <a:ln>
                    <a:noFill/>
                  </a:ln>
                  <a:solidFill>
                    <a:prstClr val="black"/>
                  </a:solidFill>
                  <a:effectLst/>
                  <a:uLnTx/>
                  <a:uFillTx/>
                  <a:latin typeface="Calibri" panose="020F0502020204030204"/>
                  <a:ea typeface="+mn-ea"/>
                  <a:cs typeface="+mn-cs"/>
                </a:rPr>
                <a:t> the App Identity</a:t>
              </a:r>
            </a:p>
          </p:txBody>
        </p:sp>
        <p:pic>
          <p:nvPicPr>
            <p:cNvPr id="25" name="Graphic 24" descr="Man">
              <a:extLst>
                <a:ext uri="{FF2B5EF4-FFF2-40B4-BE49-F238E27FC236}">
                  <a16:creationId xmlns:a16="http://schemas.microsoft.com/office/drawing/2014/main" id="{3B35B70D-6C82-81EE-E232-9BA3EC086D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23209" y="6141579"/>
              <a:ext cx="310903" cy="310903"/>
            </a:xfrm>
            <a:prstGeom prst="rect">
              <a:avLst/>
            </a:prstGeom>
          </p:spPr>
        </p:pic>
      </p:grpSp>
      <p:grpSp>
        <p:nvGrpSpPr>
          <p:cNvPr id="27" name="Group 26">
            <a:extLst>
              <a:ext uri="{FF2B5EF4-FFF2-40B4-BE49-F238E27FC236}">
                <a16:creationId xmlns:a16="http://schemas.microsoft.com/office/drawing/2014/main" id="{C5E8B702-8924-B858-38D4-EF0545BE0630}"/>
              </a:ext>
            </a:extLst>
          </p:cNvPr>
          <p:cNvGrpSpPr/>
          <p:nvPr/>
        </p:nvGrpSpPr>
        <p:grpSpPr>
          <a:xfrm>
            <a:off x="7869632" y="1110614"/>
            <a:ext cx="3735826" cy="1587345"/>
            <a:chOff x="7613949" y="1099947"/>
            <a:chExt cx="3735826" cy="1587345"/>
          </a:xfrm>
        </p:grpSpPr>
        <p:sp>
          <p:nvSpPr>
            <p:cNvPr id="29" name="TextBox 28">
              <a:extLst>
                <a:ext uri="{FF2B5EF4-FFF2-40B4-BE49-F238E27FC236}">
                  <a16:creationId xmlns:a16="http://schemas.microsoft.com/office/drawing/2014/main" id="{39D3F6EB-C26C-46E1-8791-58A27A666C8F}"/>
                </a:ext>
              </a:extLst>
            </p:cNvPr>
            <p:cNvSpPr txBox="1"/>
            <p:nvPr/>
          </p:nvSpPr>
          <p:spPr>
            <a:xfrm>
              <a:off x="7816435" y="2441071"/>
              <a:ext cx="353334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Using Object detection</a:t>
              </a:r>
              <a:r>
                <a:rPr kumimoji="0" lang="en-SG" sz="1000" b="0" i="0" u="none" strike="noStrike" kern="1200" cap="none" spc="0" normalizeH="0" noProof="0" dirty="0">
                  <a:ln>
                    <a:noFill/>
                  </a:ln>
                  <a:solidFill>
                    <a:prstClr val="black"/>
                  </a:solidFill>
                  <a:effectLst/>
                  <a:uLnTx/>
                  <a:uFillTx/>
                  <a:latin typeface="Calibri" panose="020F0502020204030204"/>
                  <a:ea typeface="+mn-ea"/>
                  <a:cs typeface="+mn-cs"/>
                </a:rPr>
                <a:t> and localisation to track Customer action</a:t>
              </a:r>
            </a:p>
          </p:txBody>
        </p:sp>
        <p:pic>
          <p:nvPicPr>
            <p:cNvPr id="32" name="Picture 31">
              <a:extLst>
                <a:ext uri="{FF2B5EF4-FFF2-40B4-BE49-F238E27FC236}">
                  <a16:creationId xmlns:a16="http://schemas.microsoft.com/office/drawing/2014/main" id="{B5128015-840B-B431-4F37-222CC42D7211}"/>
                </a:ext>
              </a:extLst>
            </p:cNvPr>
            <p:cNvPicPr>
              <a:picLocks noChangeAspect="1"/>
            </p:cNvPicPr>
            <p:nvPr/>
          </p:nvPicPr>
          <p:blipFill>
            <a:blip r:embed="rId8"/>
            <a:stretch>
              <a:fillRect/>
            </a:stretch>
          </p:blipFill>
          <p:spPr>
            <a:xfrm>
              <a:off x="10232939" y="1373039"/>
              <a:ext cx="1116836" cy="749330"/>
            </a:xfrm>
            <a:prstGeom prst="rect">
              <a:avLst/>
            </a:prstGeom>
          </p:spPr>
        </p:pic>
        <p:pic>
          <p:nvPicPr>
            <p:cNvPr id="33" name="Picture 32">
              <a:extLst>
                <a:ext uri="{FF2B5EF4-FFF2-40B4-BE49-F238E27FC236}">
                  <a16:creationId xmlns:a16="http://schemas.microsoft.com/office/drawing/2014/main" id="{4F833D2F-D5C4-0654-B8E7-4BBCE30FC6CA}"/>
                </a:ext>
              </a:extLst>
            </p:cNvPr>
            <p:cNvPicPr>
              <a:picLocks noChangeAspect="1"/>
            </p:cNvPicPr>
            <p:nvPr/>
          </p:nvPicPr>
          <p:blipFill>
            <a:blip r:embed="rId3"/>
            <a:stretch>
              <a:fillRect/>
            </a:stretch>
          </p:blipFill>
          <p:spPr>
            <a:xfrm>
              <a:off x="10232939" y="2142119"/>
              <a:ext cx="214941" cy="268044"/>
            </a:xfrm>
            <a:prstGeom prst="rect">
              <a:avLst/>
            </a:prstGeom>
          </p:spPr>
        </p:pic>
        <p:pic>
          <p:nvPicPr>
            <p:cNvPr id="35" name="Graphic 34" descr="Man">
              <a:extLst>
                <a:ext uri="{FF2B5EF4-FFF2-40B4-BE49-F238E27FC236}">
                  <a16:creationId xmlns:a16="http://schemas.microsoft.com/office/drawing/2014/main" id="{D743F7BD-2443-2D2F-2A93-658D904E3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8088" y="2142119"/>
              <a:ext cx="310903" cy="310903"/>
            </a:xfrm>
            <a:prstGeom prst="rect">
              <a:avLst/>
            </a:prstGeom>
          </p:spPr>
        </p:pic>
        <p:pic>
          <p:nvPicPr>
            <p:cNvPr id="36" name="Picture 35">
              <a:extLst>
                <a:ext uri="{FF2B5EF4-FFF2-40B4-BE49-F238E27FC236}">
                  <a16:creationId xmlns:a16="http://schemas.microsoft.com/office/drawing/2014/main" id="{FE66D200-8127-E0D3-18E5-DD922165C715}"/>
                </a:ext>
              </a:extLst>
            </p:cNvPr>
            <p:cNvPicPr>
              <a:picLocks noChangeAspect="1"/>
            </p:cNvPicPr>
            <p:nvPr/>
          </p:nvPicPr>
          <p:blipFill>
            <a:blip r:embed="rId9"/>
            <a:stretch>
              <a:fillRect/>
            </a:stretch>
          </p:blipFill>
          <p:spPr>
            <a:xfrm>
              <a:off x="7613949" y="1099947"/>
              <a:ext cx="2120873" cy="1278649"/>
            </a:xfrm>
            <a:prstGeom prst="rect">
              <a:avLst/>
            </a:prstGeom>
          </p:spPr>
        </p:pic>
        <p:pic>
          <p:nvPicPr>
            <p:cNvPr id="37" name="Graphic 36" descr="Security camera">
              <a:extLst>
                <a:ext uri="{FF2B5EF4-FFF2-40B4-BE49-F238E27FC236}">
                  <a16:creationId xmlns:a16="http://schemas.microsoft.com/office/drawing/2014/main" id="{BFA14FEA-920B-F466-D26C-69ACEDF181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76453" y="1676307"/>
              <a:ext cx="457200" cy="457200"/>
            </a:xfrm>
            <a:prstGeom prst="rect">
              <a:avLst/>
            </a:prstGeom>
          </p:spPr>
        </p:pic>
      </p:grpSp>
      <p:sp>
        <p:nvSpPr>
          <p:cNvPr id="38" name="Rectangle 37">
            <a:extLst>
              <a:ext uri="{FF2B5EF4-FFF2-40B4-BE49-F238E27FC236}">
                <a16:creationId xmlns:a16="http://schemas.microsoft.com/office/drawing/2014/main" id="{DAC1151F-6CD1-82D8-D37E-64E20F36EF86}"/>
              </a:ext>
            </a:extLst>
          </p:cNvPr>
          <p:cNvSpPr/>
          <p:nvPr/>
        </p:nvSpPr>
        <p:spPr>
          <a:xfrm>
            <a:off x="786293" y="5766171"/>
            <a:ext cx="2270173" cy="722769"/>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rPr>
              <a:t>Exit</a:t>
            </a:r>
          </a:p>
        </p:txBody>
      </p:sp>
      <p:sp>
        <p:nvSpPr>
          <p:cNvPr id="39" name="Rectangle 38">
            <a:extLst>
              <a:ext uri="{FF2B5EF4-FFF2-40B4-BE49-F238E27FC236}">
                <a16:creationId xmlns:a16="http://schemas.microsoft.com/office/drawing/2014/main" id="{7D490FE2-4621-FA9F-7008-6574719A0717}"/>
              </a:ext>
            </a:extLst>
          </p:cNvPr>
          <p:cNvSpPr/>
          <p:nvPr/>
        </p:nvSpPr>
        <p:spPr>
          <a:xfrm>
            <a:off x="503776" y="5804780"/>
            <a:ext cx="273246"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9AB2A734-3DE2-75DA-2B38-161A53EFE92E}"/>
              </a:ext>
            </a:extLst>
          </p:cNvPr>
          <p:cNvSpPr/>
          <p:nvPr/>
        </p:nvSpPr>
        <p:spPr>
          <a:xfrm>
            <a:off x="1039896" y="5804243"/>
            <a:ext cx="298759"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3475F3FF-ADB7-3CDF-E4A8-DB6487975DB8}"/>
              </a:ext>
            </a:extLst>
          </p:cNvPr>
          <p:cNvSpPr/>
          <p:nvPr/>
        </p:nvSpPr>
        <p:spPr>
          <a:xfrm>
            <a:off x="3027485" y="5807335"/>
            <a:ext cx="283530"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0A459BE-0477-A7E7-318E-4452C1DCF94B}"/>
              </a:ext>
            </a:extLst>
          </p:cNvPr>
          <p:cNvSpPr/>
          <p:nvPr/>
        </p:nvSpPr>
        <p:spPr>
          <a:xfrm>
            <a:off x="2498556" y="5811708"/>
            <a:ext cx="273246" cy="7227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C91ED460-4CD4-A33C-1155-BC0FB09196D7}"/>
              </a:ext>
            </a:extLst>
          </p:cNvPr>
          <p:cNvPicPr>
            <a:picLocks noChangeAspect="1"/>
          </p:cNvPicPr>
          <p:nvPr/>
        </p:nvPicPr>
        <p:blipFill>
          <a:blip r:embed="rId3"/>
          <a:stretch>
            <a:fillRect/>
          </a:stretch>
        </p:blipFill>
        <p:spPr>
          <a:xfrm>
            <a:off x="1091010" y="5863158"/>
            <a:ext cx="214941" cy="268044"/>
          </a:xfrm>
          <a:prstGeom prst="rect">
            <a:avLst/>
          </a:prstGeom>
        </p:spPr>
      </p:pic>
      <p:pic>
        <p:nvPicPr>
          <p:cNvPr id="45" name="Picture 44">
            <a:extLst>
              <a:ext uri="{FF2B5EF4-FFF2-40B4-BE49-F238E27FC236}">
                <a16:creationId xmlns:a16="http://schemas.microsoft.com/office/drawing/2014/main" id="{250ED5DB-C146-D844-1B80-363F148FFD64}"/>
              </a:ext>
            </a:extLst>
          </p:cNvPr>
          <p:cNvPicPr>
            <a:picLocks noChangeAspect="1"/>
          </p:cNvPicPr>
          <p:nvPr/>
        </p:nvPicPr>
        <p:blipFill>
          <a:blip r:embed="rId3"/>
          <a:stretch>
            <a:fillRect/>
          </a:stretch>
        </p:blipFill>
        <p:spPr>
          <a:xfrm>
            <a:off x="3068715" y="5859512"/>
            <a:ext cx="214941" cy="268044"/>
          </a:xfrm>
          <a:prstGeom prst="rect">
            <a:avLst/>
          </a:prstGeom>
        </p:spPr>
      </p:pic>
      <p:grpSp>
        <p:nvGrpSpPr>
          <p:cNvPr id="46" name="Group 45">
            <a:extLst>
              <a:ext uri="{FF2B5EF4-FFF2-40B4-BE49-F238E27FC236}">
                <a16:creationId xmlns:a16="http://schemas.microsoft.com/office/drawing/2014/main" id="{03DF7AEC-1E74-FC28-03A6-CF2D6B0E10D0}"/>
              </a:ext>
            </a:extLst>
          </p:cNvPr>
          <p:cNvGrpSpPr/>
          <p:nvPr/>
        </p:nvGrpSpPr>
        <p:grpSpPr>
          <a:xfrm>
            <a:off x="240151" y="5569122"/>
            <a:ext cx="4974439" cy="921952"/>
            <a:chOff x="240151" y="5569122"/>
            <a:chExt cx="4974439" cy="921952"/>
          </a:xfrm>
        </p:grpSpPr>
        <p:pic>
          <p:nvPicPr>
            <p:cNvPr id="47" name="Graphic 46" descr="Man">
              <a:extLst>
                <a:ext uri="{FF2B5EF4-FFF2-40B4-BE49-F238E27FC236}">
                  <a16:creationId xmlns:a16="http://schemas.microsoft.com/office/drawing/2014/main" id="{80D425D2-A5B3-159A-CC59-31997641B7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408" y="6180171"/>
              <a:ext cx="310903" cy="310903"/>
            </a:xfrm>
            <a:prstGeom prst="rect">
              <a:avLst/>
            </a:prstGeom>
          </p:spPr>
        </p:pic>
        <p:sp>
          <p:nvSpPr>
            <p:cNvPr id="49" name="TextBox 48">
              <a:extLst>
                <a:ext uri="{FF2B5EF4-FFF2-40B4-BE49-F238E27FC236}">
                  <a16:creationId xmlns:a16="http://schemas.microsoft.com/office/drawing/2014/main" id="{8F135931-B1A1-8B52-76C1-2375A441C134}"/>
                </a:ext>
              </a:extLst>
            </p:cNvPr>
            <p:cNvSpPr txBox="1"/>
            <p:nvPr/>
          </p:nvSpPr>
          <p:spPr>
            <a:xfrm>
              <a:off x="240151" y="5569122"/>
              <a:ext cx="497443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System checkout cart upon customer exit and Push notification to customer on the purchase</a:t>
              </a:r>
              <a:endParaRPr kumimoji="0" lang="en-SG" sz="1000" b="0" i="0" u="none" strike="noStrike" kern="1200" cap="none" spc="0" normalizeH="0" noProof="0" dirty="0">
                <a:ln>
                  <a:noFill/>
                </a:ln>
                <a:solidFill>
                  <a:prstClr val="black"/>
                </a:solidFill>
                <a:effectLst/>
                <a:uLnTx/>
                <a:uFillTx/>
                <a:latin typeface="Calibri" panose="020F0502020204030204"/>
                <a:ea typeface="+mn-ea"/>
                <a:cs typeface="+mn-cs"/>
              </a:endParaRPr>
            </a:p>
          </p:txBody>
        </p:sp>
      </p:grpSp>
      <p:grpSp>
        <p:nvGrpSpPr>
          <p:cNvPr id="51" name="Group 50">
            <a:extLst>
              <a:ext uri="{FF2B5EF4-FFF2-40B4-BE49-F238E27FC236}">
                <a16:creationId xmlns:a16="http://schemas.microsoft.com/office/drawing/2014/main" id="{C718F083-771B-6B14-05A3-C76336F66D44}"/>
              </a:ext>
            </a:extLst>
          </p:cNvPr>
          <p:cNvGrpSpPr/>
          <p:nvPr/>
        </p:nvGrpSpPr>
        <p:grpSpPr>
          <a:xfrm>
            <a:off x="381731" y="2901937"/>
            <a:ext cx="3937684" cy="2264637"/>
            <a:chOff x="869411" y="2906305"/>
            <a:chExt cx="3937684" cy="2264637"/>
          </a:xfrm>
        </p:grpSpPr>
        <p:pic>
          <p:nvPicPr>
            <p:cNvPr id="52" name="Picture 51">
              <a:extLst>
                <a:ext uri="{FF2B5EF4-FFF2-40B4-BE49-F238E27FC236}">
                  <a16:creationId xmlns:a16="http://schemas.microsoft.com/office/drawing/2014/main" id="{3F7B77B2-CC7D-E64C-B3AD-A5BC8FF1B44D}"/>
                </a:ext>
              </a:extLst>
            </p:cNvPr>
            <p:cNvPicPr>
              <a:picLocks noChangeAspect="1"/>
            </p:cNvPicPr>
            <p:nvPr/>
          </p:nvPicPr>
          <p:blipFill>
            <a:blip r:embed="rId12"/>
            <a:stretch>
              <a:fillRect/>
            </a:stretch>
          </p:blipFill>
          <p:spPr>
            <a:xfrm>
              <a:off x="869411" y="3558291"/>
              <a:ext cx="1759547" cy="1050755"/>
            </a:xfrm>
            <a:prstGeom prst="rect">
              <a:avLst/>
            </a:prstGeom>
          </p:spPr>
        </p:pic>
        <p:pic>
          <p:nvPicPr>
            <p:cNvPr id="53" name="Picture 52">
              <a:extLst>
                <a:ext uri="{FF2B5EF4-FFF2-40B4-BE49-F238E27FC236}">
                  <a16:creationId xmlns:a16="http://schemas.microsoft.com/office/drawing/2014/main" id="{E9E8C1F9-8412-F55A-C64C-7CBE3176D852}"/>
                </a:ext>
              </a:extLst>
            </p:cNvPr>
            <p:cNvPicPr>
              <a:picLocks noChangeAspect="1"/>
            </p:cNvPicPr>
            <p:nvPr/>
          </p:nvPicPr>
          <p:blipFill>
            <a:blip r:embed="rId13"/>
            <a:stretch>
              <a:fillRect/>
            </a:stretch>
          </p:blipFill>
          <p:spPr>
            <a:xfrm>
              <a:off x="2786678" y="2906305"/>
              <a:ext cx="1914757" cy="1050028"/>
            </a:xfrm>
            <a:prstGeom prst="rect">
              <a:avLst/>
            </a:prstGeom>
          </p:spPr>
        </p:pic>
        <p:sp>
          <p:nvSpPr>
            <p:cNvPr id="55" name="TextBox 54">
              <a:extLst>
                <a:ext uri="{FF2B5EF4-FFF2-40B4-BE49-F238E27FC236}">
                  <a16:creationId xmlns:a16="http://schemas.microsoft.com/office/drawing/2014/main" id="{4FDE5E4C-6695-DC33-4A3C-6A68C96DCAA3}"/>
                </a:ext>
              </a:extLst>
            </p:cNvPr>
            <p:cNvSpPr txBox="1"/>
            <p:nvPr/>
          </p:nvSpPr>
          <p:spPr>
            <a:xfrm>
              <a:off x="1153531" y="4616944"/>
              <a:ext cx="3653564"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Objection</a:t>
              </a:r>
              <a:r>
                <a:rPr lang="en-SG" sz="1000" dirty="0">
                  <a:solidFill>
                    <a:prstClr val="black"/>
                  </a:solidFill>
                  <a:latin typeface="Calibri" panose="020F0502020204030204"/>
                </a:rPr>
                <a:t> detection and location </a:t>
              </a: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coupled with Image 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000" dirty="0">
                  <a:solidFill>
                    <a:prstClr val="black"/>
                  </a:solidFill>
                  <a:latin typeface="Calibri" panose="020F0502020204030204"/>
                </a:rPr>
                <a:t>to understand if product is taken off a shelf or put back into shelf</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000" dirty="0">
                  <a:solidFill>
                    <a:prstClr val="black"/>
                  </a:solidFill>
                  <a:latin typeface="Calibri" panose="020F0502020204030204"/>
                </a:rPr>
                <a:t>t</a:t>
              </a:r>
              <a:r>
                <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rPr>
                <a:t>o update the customer</a:t>
              </a:r>
              <a:r>
                <a:rPr kumimoji="0" lang="en-SG" sz="1000" b="0" i="0" u="none" strike="noStrike" kern="1200" cap="none" spc="0" normalizeH="0" noProof="0" dirty="0">
                  <a:ln>
                    <a:noFill/>
                  </a:ln>
                  <a:solidFill>
                    <a:prstClr val="black"/>
                  </a:solidFill>
                  <a:effectLst/>
                  <a:uLnTx/>
                  <a:uFillTx/>
                  <a:latin typeface="Calibri" panose="020F0502020204030204"/>
                  <a:ea typeface="+mn-ea"/>
                  <a:cs typeface="+mn-cs"/>
                </a:rPr>
                <a:t> virtual cart</a:t>
              </a:r>
              <a:endPar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Graphic 55" descr="Security camera">
              <a:extLst>
                <a:ext uri="{FF2B5EF4-FFF2-40B4-BE49-F238E27FC236}">
                  <a16:creationId xmlns:a16="http://schemas.microsoft.com/office/drawing/2014/main" id="{CC92864A-9F17-FFE0-C314-4D9C638C92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4787" y="4222654"/>
              <a:ext cx="457200" cy="457200"/>
            </a:xfrm>
            <a:prstGeom prst="rect">
              <a:avLst/>
            </a:prstGeom>
          </p:spPr>
        </p:pic>
        <p:pic>
          <p:nvPicPr>
            <p:cNvPr id="57" name="Picture 56">
              <a:extLst>
                <a:ext uri="{FF2B5EF4-FFF2-40B4-BE49-F238E27FC236}">
                  <a16:creationId xmlns:a16="http://schemas.microsoft.com/office/drawing/2014/main" id="{0059ECEF-B44C-CD9D-B1F2-D3B98AAE4105}"/>
                </a:ext>
              </a:extLst>
            </p:cNvPr>
            <p:cNvPicPr>
              <a:picLocks noChangeAspect="1"/>
            </p:cNvPicPr>
            <p:nvPr/>
          </p:nvPicPr>
          <p:blipFill>
            <a:blip r:embed="rId3"/>
            <a:stretch>
              <a:fillRect/>
            </a:stretch>
          </p:blipFill>
          <p:spPr>
            <a:xfrm>
              <a:off x="2796575" y="3951695"/>
              <a:ext cx="214941" cy="268044"/>
            </a:xfrm>
            <a:prstGeom prst="rect">
              <a:avLst/>
            </a:prstGeom>
          </p:spPr>
        </p:pic>
        <p:pic>
          <p:nvPicPr>
            <p:cNvPr id="58" name="Graphic 57" descr="Man">
              <a:extLst>
                <a:ext uri="{FF2B5EF4-FFF2-40B4-BE49-F238E27FC236}">
                  <a16:creationId xmlns:a16="http://schemas.microsoft.com/office/drawing/2014/main" id="{27F38EA0-7D43-2132-B4A5-0207CA381F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7898" y="4300372"/>
              <a:ext cx="310903" cy="310903"/>
            </a:xfrm>
            <a:prstGeom prst="rect">
              <a:avLst/>
            </a:prstGeom>
          </p:spPr>
        </p:pic>
      </p:grpSp>
      <p:grpSp>
        <p:nvGrpSpPr>
          <p:cNvPr id="59" name="Group 58">
            <a:extLst>
              <a:ext uri="{FF2B5EF4-FFF2-40B4-BE49-F238E27FC236}">
                <a16:creationId xmlns:a16="http://schemas.microsoft.com/office/drawing/2014/main" id="{232BE9A5-B340-3CA3-008A-19298A09848E}"/>
              </a:ext>
            </a:extLst>
          </p:cNvPr>
          <p:cNvGrpSpPr/>
          <p:nvPr/>
        </p:nvGrpSpPr>
        <p:grpSpPr>
          <a:xfrm>
            <a:off x="4816315" y="856105"/>
            <a:ext cx="3370848" cy="3358062"/>
            <a:chOff x="4816315" y="856105"/>
            <a:chExt cx="3370848" cy="3358062"/>
          </a:xfrm>
        </p:grpSpPr>
        <p:pic>
          <p:nvPicPr>
            <p:cNvPr id="60" name="Graphic 59" descr="Man">
              <a:extLst>
                <a:ext uri="{FF2B5EF4-FFF2-40B4-BE49-F238E27FC236}">
                  <a16:creationId xmlns:a16="http://schemas.microsoft.com/office/drawing/2014/main" id="{C95E3CF6-A7C1-CC49-DC84-633476E6EB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7794" y="3457897"/>
              <a:ext cx="310903" cy="310903"/>
            </a:xfrm>
            <a:prstGeom prst="rect">
              <a:avLst/>
            </a:prstGeom>
          </p:spPr>
        </p:pic>
        <p:sp>
          <p:nvSpPr>
            <p:cNvPr id="61" name="TextBox 60">
              <a:extLst>
                <a:ext uri="{FF2B5EF4-FFF2-40B4-BE49-F238E27FC236}">
                  <a16:creationId xmlns:a16="http://schemas.microsoft.com/office/drawing/2014/main" id="{1AB55A36-F204-EFA4-324E-8C8CBA888252}"/>
                </a:ext>
              </a:extLst>
            </p:cNvPr>
            <p:cNvSpPr txBox="1"/>
            <p:nvPr/>
          </p:nvSpPr>
          <p:spPr>
            <a:xfrm>
              <a:off x="5214590" y="3814057"/>
              <a:ext cx="2972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000" dirty="0">
                  <a:solidFill>
                    <a:prstClr val="black"/>
                  </a:solidFill>
                  <a:latin typeface="Calibri" panose="020F0502020204030204"/>
                </a:rPr>
                <a:t>Get the food ingredient from the App and get to its location easily using LTB to guide the direction </a:t>
              </a:r>
              <a:endParaRPr kumimoji="0" lang="en-SG"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2" name="Picture 61">
              <a:extLst>
                <a:ext uri="{FF2B5EF4-FFF2-40B4-BE49-F238E27FC236}">
                  <a16:creationId xmlns:a16="http://schemas.microsoft.com/office/drawing/2014/main" id="{A5B385B8-AE6D-F7FF-33DD-6E661321064C}"/>
                </a:ext>
              </a:extLst>
            </p:cNvPr>
            <p:cNvPicPr>
              <a:picLocks noChangeAspect="1"/>
            </p:cNvPicPr>
            <p:nvPr/>
          </p:nvPicPr>
          <p:blipFill>
            <a:blip r:embed="rId14"/>
            <a:stretch>
              <a:fillRect/>
            </a:stretch>
          </p:blipFill>
          <p:spPr>
            <a:xfrm>
              <a:off x="6107794" y="914536"/>
              <a:ext cx="1206588" cy="2174665"/>
            </a:xfrm>
            <a:prstGeom prst="rect">
              <a:avLst/>
            </a:prstGeom>
          </p:spPr>
        </p:pic>
        <p:grpSp>
          <p:nvGrpSpPr>
            <p:cNvPr id="63" name="Group 62">
              <a:extLst>
                <a:ext uri="{FF2B5EF4-FFF2-40B4-BE49-F238E27FC236}">
                  <a16:creationId xmlns:a16="http://schemas.microsoft.com/office/drawing/2014/main" id="{5C4C9650-8FDD-F087-559E-150923E2B64A}"/>
                </a:ext>
              </a:extLst>
            </p:cNvPr>
            <p:cNvGrpSpPr/>
            <p:nvPr/>
          </p:nvGrpSpPr>
          <p:grpSpPr>
            <a:xfrm>
              <a:off x="4816315" y="856105"/>
              <a:ext cx="1220591" cy="2927739"/>
              <a:chOff x="6096000" y="827600"/>
              <a:chExt cx="2767584" cy="5009180"/>
            </a:xfrm>
          </p:grpSpPr>
          <p:pic>
            <p:nvPicPr>
              <p:cNvPr id="65" name="Picture 64">
                <a:extLst>
                  <a:ext uri="{FF2B5EF4-FFF2-40B4-BE49-F238E27FC236}">
                    <a16:creationId xmlns:a16="http://schemas.microsoft.com/office/drawing/2014/main" id="{18B8E72C-BA35-3DE5-19C2-ED459EA81256}"/>
                  </a:ext>
                </a:extLst>
              </p:cNvPr>
              <p:cNvPicPr>
                <a:picLocks noChangeAspect="1"/>
              </p:cNvPicPr>
              <p:nvPr/>
            </p:nvPicPr>
            <p:blipFill>
              <a:blip r:embed="rId14"/>
              <a:stretch>
                <a:fillRect/>
              </a:stretch>
            </p:blipFill>
            <p:spPr>
              <a:xfrm>
                <a:off x="6096000" y="827600"/>
                <a:ext cx="2767584" cy="4988089"/>
              </a:xfrm>
              <a:prstGeom prst="rect">
                <a:avLst/>
              </a:prstGeom>
            </p:spPr>
          </p:pic>
          <p:grpSp>
            <p:nvGrpSpPr>
              <p:cNvPr id="66" name="Group 65">
                <a:extLst>
                  <a:ext uri="{FF2B5EF4-FFF2-40B4-BE49-F238E27FC236}">
                    <a16:creationId xmlns:a16="http://schemas.microsoft.com/office/drawing/2014/main" id="{E8CECE73-74DE-18A4-9704-FC0818433183}"/>
                  </a:ext>
                </a:extLst>
              </p:cNvPr>
              <p:cNvGrpSpPr/>
              <p:nvPr/>
            </p:nvGrpSpPr>
            <p:grpSpPr>
              <a:xfrm>
                <a:off x="6481307" y="1914142"/>
                <a:ext cx="2263459" cy="3922638"/>
                <a:chOff x="7408983" y="1509822"/>
                <a:chExt cx="1528025" cy="2449361"/>
              </a:xfrm>
            </p:grpSpPr>
            <p:sp>
              <p:nvSpPr>
                <p:cNvPr id="68" name="Rectangle 67">
                  <a:extLst>
                    <a:ext uri="{FF2B5EF4-FFF2-40B4-BE49-F238E27FC236}">
                      <a16:creationId xmlns:a16="http://schemas.microsoft.com/office/drawing/2014/main" id="{3B0ABF2B-1587-0373-C4EE-D60D335B52FE}"/>
                    </a:ext>
                  </a:extLst>
                </p:cNvPr>
                <p:cNvSpPr/>
                <p:nvPr/>
              </p:nvSpPr>
              <p:spPr>
                <a:xfrm>
                  <a:off x="7408983" y="1509822"/>
                  <a:ext cx="1468317" cy="22570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69" name="TextBox 68">
                  <a:extLst>
                    <a:ext uri="{FF2B5EF4-FFF2-40B4-BE49-F238E27FC236}">
                      <a16:creationId xmlns:a16="http://schemas.microsoft.com/office/drawing/2014/main" id="{740D6DB5-0122-6338-0C79-AAA6B1F75242}"/>
                    </a:ext>
                  </a:extLst>
                </p:cNvPr>
                <p:cNvSpPr txBox="1"/>
                <p:nvPr/>
              </p:nvSpPr>
              <p:spPr>
                <a:xfrm>
                  <a:off x="7410311" y="2388691"/>
                  <a:ext cx="1526697" cy="493214"/>
                </a:xfrm>
                <a:prstGeom prst="rect">
                  <a:avLst/>
                </a:prstGeom>
                <a:noFill/>
              </p:spPr>
              <p:txBody>
                <a:bodyPr wrap="none" rtlCol="0">
                  <a:spAutoFit/>
                </a:bodyPr>
                <a:lstStyle/>
                <a:p>
                  <a:r>
                    <a:rPr lang="en-SG" sz="1200" b="1" dirty="0">
                      <a:solidFill>
                        <a:schemeClr val="bg1"/>
                      </a:solidFill>
                    </a:rPr>
                    <a:t>Brown Sugar</a:t>
                  </a:r>
                </a:p>
                <a:p>
                  <a:endParaRPr lang="en-SG" sz="1200" dirty="0">
                    <a:solidFill>
                      <a:schemeClr val="bg1"/>
                    </a:solidFill>
                  </a:endParaRPr>
                </a:p>
              </p:txBody>
            </p:sp>
            <p:sp>
              <p:nvSpPr>
                <p:cNvPr id="71" name="TextBox 70">
                  <a:extLst>
                    <a:ext uri="{FF2B5EF4-FFF2-40B4-BE49-F238E27FC236}">
                      <a16:creationId xmlns:a16="http://schemas.microsoft.com/office/drawing/2014/main" id="{099DCCA5-C4DC-7102-1413-55640DD480BE}"/>
                    </a:ext>
                  </a:extLst>
                </p:cNvPr>
                <p:cNvSpPr txBox="1"/>
                <p:nvPr/>
              </p:nvSpPr>
              <p:spPr>
                <a:xfrm>
                  <a:off x="7469027" y="2528862"/>
                  <a:ext cx="1408275" cy="1430321"/>
                </a:xfrm>
                <a:prstGeom prst="rect">
                  <a:avLst/>
                </a:prstGeom>
                <a:noFill/>
              </p:spPr>
              <p:txBody>
                <a:bodyPr wrap="square" rtlCol="0">
                  <a:spAutoFit/>
                </a:bodyPr>
                <a:lstStyle/>
                <a:p>
                  <a:r>
                    <a:rPr lang="en-SG" sz="900" b="1" dirty="0">
                      <a:solidFill>
                        <a:schemeClr val="bg1"/>
                      </a:solidFill>
                    </a:rPr>
                    <a:t>1 for $2.30</a:t>
                  </a:r>
                </a:p>
                <a:p>
                  <a:endParaRPr lang="en-SG" sz="900" b="1" dirty="0">
                    <a:solidFill>
                      <a:schemeClr val="bg1"/>
                    </a:solidFill>
                  </a:endParaRPr>
                </a:p>
                <a:p>
                  <a:r>
                    <a:rPr lang="en-SG" sz="900" b="1" dirty="0">
                      <a:solidFill>
                        <a:schemeClr val="bg1"/>
                      </a:solidFill>
                    </a:rPr>
                    <a:t>Direction</a:t>
                  </a:r>
                </a:p>
                <a:p>
                  <a:r>
                    <a:rPr lang="en-SG" sz="900" b="1" dirty="0">
                      <a:solidFill>
                        <a:schemeClr val="bg1"/>
                      </a:solidFill>
                    </a:rPr>
                    <a:t>Walk cross 3 Racks</a:t>
                  </a:r>
                </a:p>
                <a:p>
                  <a:r>
                    <a:rPr lang="en-SG" sz="900" b="1" dirty="0">
                      <a:solidFill>
                        <a:schemeClr val="bg1"/>
                      </a:solidFill>
                    </a:rPr>
                    <a:t>and Turn Left. </a:t>
                  </a:r>
                </a:p>
                <a:p>
                  <a:r>
                    <a:rPr lang="en-SG" sz="900" b="1" dirty="0">
                      <a:solidFill>
                        <a:schemeClr val="bg1"/>
                      </a:solidFill>
                    </a:rPr>
                    <a:t>Item on Column 3 on Right Rack</a:t>
                  </a:r>
                  <a:endParaRPr lang="en-SG" sz="900" dirty="0">
                    <a:solidFill>
                      <a:schemeClr val="bg1"/>
                    </a:solidFill>
                  </a:endParaRPr>
                </a:p>
              </p:txBody>
            </p:sp>
          </p:grpSp>
          <p:pic>
            <p:nvPicPr>
              <p:cNvPr id="67" name="Picture 66">
                <a:extLst>
                  <a:ext uri="{FF2B5EF4-FFF2-40B4-BE49-F238E27FC236}">
                    <a16:creationId xmlns:a16="http://schemas.microsoft.com/office/drawing/2014/main" id="{DE90222C-7E20-31A8-972F-D9E741D1A757}"/>
                  </a:ext>
                </a:extLst>
              </p:cNvPr>
              <p:cNvPicPr>
                <a:picLocks noChangeAspect="1"/>
              </p:cNvPicPr>
              <p:nvPr/>
            </p:nvPicPr>
            <p:blipFill>
              <a:blip r:embed="rId15"/>
              <a:stretch>
                <a:fillRect/>
              </a:stretch>
            </p:blipFill>
            <p:spPr>
              <a:xfrm>
                <a:off x="7133207" y="2175977"/>
                <a:ext cx="645083" cy="1145667"/>
              </a:xfrm>
              <a:prstGeom prst="rect">
                <a:avLst/>
              </a:prstGeom>
            </p:spPr>
          </p:pic>
        </p:grpSp>
        <p:pic>
          <p:nvPicPr>
            <p:cNvPr id="64" name="Picture 63">
              <a:extLst>
                <a:ext uri="{FF2B5EF4-FFF2-40B4-BE49-F238E27FC236}">
                  <a16:creationId xmlns:a16="http://schemas.microsoft.com/office/drawing/2014/main" id="{3DB31D9C-F7F8-6BF4-4C1E-19BA4ABE042E}"/>
                </a:ext>
              </a:extLst>
            </p:cNvPr>
            <p:cNvPicPr>
              <a:picLocks noChangeAspect="1"/>
            </p:cNvPicPr>
            <p:nvPr/>
          </p:nvPicPr>
          <p:blipFill>
            <a:blip r:embed="rId3"/>
            <a:stretch>
              <a:fillRect/>
            </a:stretch>
          </p:blipFill>
          <p:spPr>
            <a:xfrm>
              <a:off x="6130382" y="3127720"/>
              <a:ext cx="214941" cy="268044"/>
            </a:xfrm>
            <a:prstGeom prst="rect">
              <a:avLst/>
            </a:prstGeom>
          </p:spPr>
        </p:pic>
      </p:grpSp>
    </p:spTree>
    <p:extLst>
      <p:ext uri="{BB962C8B-B14F-4D97-AF65-F5344CB8AC3E}">
        <p14:creationId xmlns:p14="http://schemas.microsoft.com/office/powerpoint/2010/main" val="9278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9:</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Project learnings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Tree>
    <p:extLst>
      <p:ext uri="{BB962C8B-B14F-4D97-AF65-F5344CB8AC3E}">
        <p14:creationId xmlns:p14="http://schemas.microsoft.com/office/powerpoint/2010/main" val="4043452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CONSTRAINTS AND CHALLENGES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4" name="TextBox 3">
            <a:extLst>
              <a:ext uri="{FF2B5EF4-FFF2-40B4-BE49-F238E27FC236}">
                <a16:creationId xmlns:a16="http://schemas.microsoft.com/office/drawing/2014/main" id="{6435795C-BD7F-CAF3-4DFE-4CD5DFF999B9}"/>
              </a:ext>
            </a:extLst>
          </p:cNvPr>
          <p:cNvSpPr txBox="1"/>
          <p:nvPr/>
        </p:nvSpPr>
        <p:spPr>
          <a:xfrm>
            <a:off x="408992" y="1418254"/>
            <a:ext cx="11374016" cy="4970591"/>
          </a:xfrm>
          <a:prstGeom prst="rect">
            <a:avLst/>
          </a:prstGeom>
          <a:noFill/>
        </p:spPr>
        <p:txBody>
          <a:bodyPr wrap="square" rtlCol="0">
            <a:spAutoFit/>
          </a:bodyPr>
          <a:lstStyle/>
          <a:p>
            <a:pPr marL="457200" indent="-457200">
              <a:spcAft>
                <a:spcPts val="600"/>
              </a:spcAft>
              <a:buFont typeface="+mj-lt"/>
              <a:buAutoNum type="arabicPeriod"/>
            </a:pPr>
            <a:r>
              <a:rPr lang="en-US" sz="1600" dirty="0"/>
              <a:t>Memory limit constraints on various software (GitHub, Heroku) </a:t>
            </a:r>
          </a:p>
          <a:p>
            <a:pPr marL="914400" lvl="1" indent="-457200">
              <a:spcAft>
                <a:spcPts val="600"/>
              </a:spcAft>
              <a:buFont typeface="+mj-lt"/>
              <a:buAutoNum type="alphaLcParenR"/>
            </a:pPr>
            <a:r>
              <a:rPr lang="en-US" sz="1600" dirty="0" err="1"/>
              <a:t>Github</a:t>
            </a:r>
            <a:r>
              <a:rPr lang="en-US" sz="1600" dirty="0"/>
              <a:t> – 25 MB file upload constraint was side-stepped through their desktop app to 100MB.</a:t>
            </a:r>
          </a:p>
          <a:p>
            <a:pPr marL="914400" lvl="1" indent="-457200">
              <a:spcAft>
                <a:spcPts val="600"/>
              </a:spcAft>
              <a:buFont typeface="+mj-lt"/>
              <a:buAutoNum type="alphaLcParenR"/>
            </a:pPr>
            <a:r>
              <a:rPr lang="en-US" sz="1600" dirty="0"/>
              <a:t>Heroku – We couldn’t move the upload size to more than 1MB likely due to the upload speed time. The workaround recommendations online is to create a AWS account to access a S3 storage. But given a short time span. This approach wasn’t feasible. Heroku’s loading time for development was also a factor, and we found a solution via hosting locally. </a:t>
            </a:r>
          </a:p>
          <a:p>
            <a:pPr marL="457200" indent="-457200">
              <a:spcAft>
                <a:spcPts val="600"/>
              </a:spcAft>
              <a:buFont typeface="+mj-lt"/>
              <a:buAutoNum type="arabicPeriod"/>
            </a:pPr>
            <a:r>
              <a:rPr lang="en-US" sz="1600" dirty="0"/>
              <a:t>Dataset / Hosting size constraints</a:t>
            </a:r>
          </a:p>
          <a:p>
            <a:pPr marL="914400" lvl="1" indent="-457200">
              <a:spcAft>
                <a:spcPts val="600"/>
              </a:spcAft>
              <a:buFont typeface="+mj-lt"/>
              <a:buAutoNum type="alphaLcPeriod"/>
            </a:pPr>
            <a:r>
              <a:rPr lang="en-US" sz="1600" dirty="0"/>
              <a:t>Image datasets limited to “Googled” images – There wasn’t enough time to go out and “shoot” many photos for our dataset to train. We had to use “Google Images” to get the dataset. The challenge then was to download them automatically vs manual method (Over 1000+ images), clean them and then rename them sequentially.</a:t>
            </a:r>
          </a:p>
          <a:p>
            <a:pPr marL="914400" lvl="1" indent="-457200">
              <a:spcAft>
                <a:spcPts val="600"/>
              </a:spcAft>
              <a:buFont typeface="+mj-lt"/>
              <a:buAutoNum type="alphaLcPeriod"/>
            </a:pPr>
            <a:r>
              <a:rPr lang="en-US" sz="1600" dirty="0"/>
              <a:t>Limited Space on Heroku of 500MB was also a consideration. We couldn’t go for higher quality “prediction models” when led us to stick with a mid-tier model of 44MB. </a:t>
            </a:r>
          </a:p>
          <a:p>
            <a:pPr marL="457200" indent="-457200">
              <a:spcAft>
                <a:spcPts val="600"/>
              </a:spcAft>
              <a:buFont typeface="+mj-lt"/>
              <a:buAutoNum type="arabicPeriod"/>
            </a:pPr>
            <a:r>
              <a:rPr lang="en-US" sz="1600" dirty="0"/>
              <a:t>Time (2 weeks+) allocated for the project – The timeline for the project was also a challenge to learn about</a:t>
            </a:r>
          </a:p>
          <a:p>
            <a:pPr marL="914400" lvl="1" indent="-457200">
              <a:spcAft>
                <a:spcPts val="600"/>
              </a:spcAft>
              <a:buFont typeface="Arial" panose="020B0604020202020204" pitchFamily="34" charset="0"/>
              <a:buChar char="•"/>
            </a:pPr>
            <a:r>
              <a:rPr lang="en-US" sz="1600" dirty="0"/>
              <a:t>HTML + CSS + JavaScript</a:t>
            </a:r>
          </a:p>
          <a:p>
            <a:pPr marL="914400" lvl="1" indent="-457200">
              <a:spcAft>
                <a:spcPts val="600"/>
              </a:spcAft>
              <a:buFont typeface="Arial" panose="020B0604020202020204" pitchFamily="34" charset="0"/>
              <a:buChar char="•"/>
            </a:pPr>
            <a:r>
              <a:rPr lang="en-US" sz="1600" dirty="0"/>
              <a:t>Python + Flask + KERAS and its libraries</a:t>
            </a:r>
          </a:p>
          <a:p>
            <a:pPr marL="457200" indent="-457200">
              <a:spcAft>
                <a:spcPts val="600"/>
              </a:spcAft>
              <a:buFont typeface="+mj-lt"/>
              <a:buAutoNum type="arabicPeriod"/>
            </a:pPr>
            <a:r>
              <a:rPr lang="en-US" sz="1600" dirty="0"/>
              <a:t>Team-size: With a smaller team, we decided to start small but THINK BIG and Roll Out FAST. This contributed to our decision for the model choice.</a:t>
            </a:r>
          </a:p>
        </p:txBody>
      </p:sp>
    </p:spTree>
    <p:extLst>
      <p:ext uri="{BB962C8B-B14F-4D97-AF65-F5344CB8AC3E}">
        <p14:creationId xmlns:p14="http://schemas.microsoft.com/office/powerpoint/2010/main" val="1938862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PROJECT TAKEAWAYS</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4" name="TextBox 3">
            <a:extLst>
              <a:ext uri="{FF2B5EF4-FFF2-40B4-BE49-F238E27FC236}">
                <a16:creationId xmlns:a16="http://schemas.microsoft.com/office/drawing/2014/main" id="{605165EE-A8C0-9421-0A98-3645591CDD8F}"/>
              </a:ext>
            </a:extLst>
          </p:cNvPr>
          <p:cNvSpPr txBox="1"/>
          <p:nvPr/>
        </p:nvSpPr>
        <p:spPr>
          <a:xfrm>
            <a:off x="408992" y="1436915"/>
            <a:ext cx="11374016" cy="4031873"/>
          </a:xfrm>
          <a:prstGeom prst="rect">
            <a:avLst/>
          </a:prstGeom>
          <a:noFill/>
        </p:spPr>
        <p:txBody>
          <a:bodyPr wrap="square" rtlCol="0">
            <a:spAutoFit/>
          </a:bodyPr>
          <a:lstStyle/>
          <a:p>
            <a:pPr marL="457200" indent="-457200">
              <a:spcAft>
                <a:spcPts val="1200"/>
              </a:spcAft>
              <a:buFont typeface="+mj-lt"/>
              <a:buAutoNum type="arabicPeriod"/>
            </a:pPr>
            <a:r>
              <a:rPr lang="en-US" sz="2400" dirty="0"/>
              <a:t>AI is deeply embedded in our everyday lives.</a:t>
            </a:r>
          </a:p>
          <a:p>
            <a:pPr marL="457200" indent="-457200">
              <a:spcAft>
                <a:spcPts val="1200"/>
              </a:spcAft>
              <a:buFont typeface="+mj-lt"/>
              <a:buAutoNum type="arabicPeriod"/>
            </a:pPr>
            <a:r>
              <a:rPr lang="en-US" sz="2400" dirty="0"/>
              <a:t>There are many available AI tools which we can use to augment and enhance our human capabilities, limited only to our own imagination.</a:t>
            </a:r>
          </a:p>
          <a:p>
            <a:pPr marL="457200" indent="-457200">
              <a:spcAft>
                <a:spcPts val="1200"/>
              </a:spcAft>
              <a:buFont typeface="+mj-lt"/>
              <a:buAutoNum type="arabicPeriod"/>
            </a:pPr>
            <a:r>
              <a:rPr lang="en-US" sz="2400" dirty="0"/>
              <a:t>With thoughtful Enterprise Design Thinking (EDT), businesses can use AI, cloud technologies and data science to bring higher value added products and services to their customers.  Those business who don’t risk business failures.</a:t>
            </a:r>
          </a:p>
          <a:p>
            <a:pPr marL="457200" indent="-457200">
              <a:spcAft>
                <a:spcPts val="1200"/>
              </a:spcAft>
              <a:buFont typeface="+mj-lt"/>
              <a:buAutoNum type="arabicPeriod"/>
            </a:pPr>
            <a:r>
              <a:rPr lang="en-US" sz="2400" dirty="0"/>
              <a:t>Teamwork and sharing is critical to the success of a project as it </a:t>
            </a:r>
            <a:r>
              <a:rPr lang="en-US" sz="2400" dirty="0" err="1"/>
              <a:t>maximises</a:t>
            </a:r>
            <a:r>
              <a:rPr lang="en-US" sz="2400" dirty="0"/>
              <a:t> the expertise and experiences of all team members.</a:t>
            </a:r>
          </a:p>
          <a:p>
            <a:pPr marL="457200" indent="-457200">
              <a:spcAft>
                <a:spcPts val="1200"/>
              </a:spcAft>
              <a:buFont typeface="+mj-lt"/>
              <a:buAutoNum type="arabicPeriod"/>
            </a:pPr>
            <a:r>
              <a:rPr lang="en-US" sz="2400" dirty="0"/>
              <a:t>Start small but think BIG! Roll Out Fast!</a:t>
            </a:r>
          </a:p>
        </p:txBody>
      </p:sp>
      <p:pic>
        <p:nvPicPr>
          <p:cNvPr id="5" name="Picture 4" descr="A picture containing outdoor, ground, desert, nature&#10;&#10;Description automatically generated">
            <a:extLst>
              <a:ext uri="{FF2B5EF4-FFF2-40B4-BE49-F238E27FC236}">
                <a16:creationId xmlns:a16="http://schemas.microsoft.com/office/drawing/2014/main" id="{05EF06AC-1E50-B6BD-31A9-66DC52AAA78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65806" y="4572795"/>
            <a:ext cx="3506993" cy="2043112"/>
          </a:xfrm>
          <a:prstGeom prst="rect">
            <a:avLst/>
          </a:prstGeom>
        </p:spPr>
      </p:pic>
      <p:sp>
        <p:nvSpPr>
          <p:cNvPr id="6" name="TextBox 5">
            <a:extLst>
              <a:ext uri="{FF2B5EF4-FFF2-40B4-BE49-F238E27FC236}">
                <a16:creationId xmlns:a16="http://schemas.microsoft.com/office/drawing/2014/main" id="{AB84B6ED-9FCB-5488-583B-D000250FE256}"/>
              </a:ext>
            </a:extLst>
          </p:cNvPr>
          <p:cNvSpPr txBox="1"/>
          <p:nvPr/>
        </p:nvSpPr>
        <p:spPr>
          <a:xfrm>
            <a:off x="7896112" y="6847038"/>
            <a:ext cx="3076687" cy="230832"/>
          </a:xfrm>
          <a:prstGeom prst="rect">
            <a:avLst/>
          </a:prstGeom>
          <a:noFill/>
        </p:spPr>
        <p:txBody>
          <a:bodyPr wrap="square" rtlCol="0">
            <a:spAutoFit/>
          </a:bodyPr>
          <a:lstStyle/>
          <a:p>
            <a:r>
              <a:rPr lang="en-SG" sz="900">
                <a:hlinkClick r:id="rId4" tooltip="https://www.flickr.com/photos/jlascar/14802854902"/>
              </a:rPr>
              <a:t>This Photo</a:t>
            </a:r>
            <a:r>
              <a:rPr lang="en-SG" sz="900"/>
              <a:t> by Unknown Author is licensed under </a:t>
            </a:r>
            <a:r>
              <a:rPr lang="en-SG" sz="900">
                <a:hlinkClick r:id="rId5" tooltip="https://creativecommons.org/licenses/by/3.0/"/>
              </a:rPr>
              <a:t>CC BY</a:t>
            </a:r>
            <a:endParaRPr lang="en-SG" sz="900"/>
          </a:p>
        </p:txBody>
      </p:sp>
    </p:spTree>
    <p:extLst>
      <p:ext uri="{BB962C8B-B14F-4D97-AF65-F5344CB8AC3E}">
        <p14:creationId xmlns:p14="http://schemas.microsoft.com/office/powerpoint/2010/main" val="334664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466531" y="0"/>
            <a:ext cx="8873412" cy="1325563"/>
          </a:xfrm>
        </p:spPr>
        <p:txBody>
          <a:bodyPr>
            <a:normAutofit/>
          </a:bodyPr>
          <a:lstStyle/>
          <a:p>
            <a:r>
              <a:rPr lang="en-US" sz="4000" b="1" dirty="0">
                <a:effectLst>
                  <a:outerShdw blurRad="38100" dist="38100" dir="2700000" algn="tl">
                    <a:srgbClr val="000000">
                      <a:alpha val="43137"/>
                    </a:srgbClr>
                  </a:outerShdw>
                </a:effectLst>
              </a:rPr>
              <a:t>TEAM MEMBER TASK ALLOCATION</a:t>
            </a:r>
          </a:p>
        </p:txBody>
      </p:sp>
      <p:sp>
        <p:nvSpPr>
          <p:cNvPr id="19" name="Slide Number Placeholder 5">
            <a:extLst>
              <a:ext uri="{FF2B5EF4-FFF2-40B4-BE49-F238E27FC236}">
                <a16:creationId xmlns:a16="http://schemas.microsoft.com/office/drawing/2014/main" id="{24A9790C-D02A-BFD3-65C3-D7CE796706F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graphicFrame>
        <p:nvGraphicFramePr>
          <p:cNvPr id="4" name="Table 4">
            <a:extLst>
              <a:ext uri="{FF2B5EF4-FFF2-40B4-BE49-F238E27FC236}">
                <a16:creationId xmlns:a16="http://schemas.microsoft.com/office/drawing/2014/main" id="{AF24A6B3-F45E-73E9-AA0D-22F2428B871C}"/>
              </a:ext>
            </a:extLst>
          </p:cNvPr>
          <p:cNvGraphicFramePr>
            <a:graphicFrameLocks noGrp="1"/>
          </p:cNvGraphicFramePr>
          <p:nvPr>
            <p:extLst>
              <p:ext uri="{D42A27DB-BD31-4B8C-83A1-F6EECF244321}">
                <p14:modId xmlns:p14="http://schemas.microsoft.com/office/powerpoint/2010/main" val="205150095"/>
              </p:ext>
            </p:extLst>
          </p:nvPr>
        </p:nvGraphicFramePr>
        <p:xfrm>
          <a:off x="710681" y="1606074"/>
          <a:ext cx="8892074" cy="2103120"/>
        </p:xfrm>
        <a:graphic>
          <a:graphicData uri="http://schemas.openxmlformats.org/drawingml/2006/table">
            <a:tbl>
              <a:tblPr firstRow="1" bandRow="1">
                <a:tableStyleId>{5A111915-BE36-4E01-A7E5-04B1672EAD32}</a:tableStyleId>
              </a:tblPr>
              <a:tblGrid>
                <a:gridCol w="5094515">
                  <a:extLst>
                    <a:ext uri="{9D8B030D-6E8A-4147-A177-3AD203B41FA5}">
                      <a16:colId xmlns:a16="http://schemas.microsoft.com/office/drawing/2014/main" val="3940452044"/>
                    </a:ext>
                  </a:extLst>
                </a:gridCol>
                <a:gridCol w="3797559">
                  <a:extLst>
                    <a:ext uri="{9D8B030D-6E8A-4147-A177-3AD203B41FA5}">
                      <a16:colId xmlns:a16="http://schemas.microsoft.com/office/drawing/2014/main" val="3986287542"/>
                    </a:ext>
                  </a:extLst>
                </a:gridCol>
              </a:tblGrid>
              <a:tr h="371612">
                <a:tc>
                  <a:txBody>
                    <a:bodyPr/>
                    <a:lstStyle/>
                    <a:p>
                      <a:r>
                        <a:rPr lang="en-US" sz="2400" dirty="0"/>
                        <a:t>Customer engagement tools</a:t>
                      </a:r>
                      <a:endParaRPr lang="en-SG" sz="2400" dirty="0"/>
                    </a:p>
                  </a:txBody>
                  <a:tcPr/>
                </a:tc>
                <a:tc>
                  <a:txBody>
                    <a:bodyPr/>
                    <a:lstStyle/>
                    <a:p>
                      <a:pPr algn="ctr"/>
                      <a:r>
                        <a:rPr lang="en-US" sz="2400" dirty="0"/>
                        <a:t>Team members</a:t>
                      </a:r>
                      <a:endParaRPr lang="en-SG" sz="2400" dirty="0"/>
                    </a:p>
                  </a:txBody>
                  <a:tcPr/>
                </a:tc>
                <a:extLst>
                  <a:ext uri="{0D108BD9-81ED-4DB2-BD59-A6C34878D82A}">
                    <a16:rowId xmlns:a16="http://schemas.microsoft.com/office/drawing/2014/main" val="937385792"/>
                  </a:ext>
                </a:extLst>
              </a:tr>
              <a:tr h="438136">
                <a:tc>
                  <a:txBody>
                    <a:bodyPr/>
                    <a:lstStyle/>
                    <a:p>
                      <a:pPr marL="342900" indent="-342900">
                        <a:buFont typeface="+mj-lt"/>
                        <a:buAutoNum type="arabicPeriod"/>
                      </a:pPr>
                      <a:r>
                        <a:rPr lang="en-US" sz="2400" dirty="0"/>
                        <a:t>Predictive model + website</a:t>
                      </a:r>
                    </a:p>
                    <a:p>
                      <a:pPr marL="342900" indent="-342900">
                        <a:buFont typeface="+mj-lt"/>
                        <a:buAutoNum type="arabicPeriod"/>
                      </a:pPr>
                      <a:endParaRPr lang="en-SG" sz="2400" dirty="0"/>
                    </a:p>
                  </a:txBody>
                  <a:tcPr/>
                </a:tc>
                <a:tc>
                  <a:txBody>
                    <a:bodyPr/>
                    <a:lstStyle/>
                    <a:p>
                      <a:pPr algn="ctr"/>
                      <a:r>
                        <a:rPr lang="en-US" sz="2400" dirty="0">
                          <a:latin typeface="+mn-lt"/>
                          <a:sym typeface="Wingdings" panose="05000000000000000000" pitchFamily="2" charset="2"/>
                        </a:rPr>
                        <a:t>Neo Say Chao, Colin Sun</a:t>
                      </a:r>
                      <a:endParaRPr lang="en-SG" sz="2400" dirty="0">
                        <a:latin typeface="+mn-lt"/>
                      </a:endParaRPr>
                    </a:p>
                  </a:txBody>
                  <a:tcPr/>
                </a:tc>
                <a:extLst>
                  <a:ext uri="{0D108BD9-81ED-4DB2-BD59-A6C34878D82A}">
                    <a16:rowId xmlns:a16="http://schemas.microsoft.com/office/drawing/2014/main" val="273014527"/>
                  </a:ext>
                </a:extLst>
              </a:tr>
              <a:tr h="438136">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400" dirty="0"/>
                        <a:t>Chatbot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US" sz="2400" dirty="0"/>
                    </a:p>
                  </a:txBody>
                  <a:tcPr/>
                </a:tc>
                <a:tc>
                  <a:txBody>
                    <a:bodyPr/>
                    <a:lstStyle/>
                    <a:p>
                      <a:pPr algn="ctr"/>
                      <a:r>
                        <a:rPr lang="en-US" sz="2400" dirty="0"/>
                        <a:t>Julia Ge, Eugene Ang</a:t>
                      </a:r>
                      <a:endParaRPr lang="en-SG" sz="2400" dirty="0"/>
                    </a:p>
                  </a:txBody>
                  <a:tcPr/>
                </a:tc>
                <a:extLst>
                  <a:ext uri="{0D108BD9-81ED-4DB2-BD59-A6C34878D82A}">
                    <a16:rowId xmlns:a16="http://schemas.microsoft.com/office/drawing/2014/main" val="2688012781"/>
                  </a:ext>
                </a:extLst>
              </a:tr>
            </a:tbl>
          </a:graphicData>
        </a:graphic>
      </p:graphicFrame>
    </p:spTree>
    <p:extLst>
      <p:ext uri="{BB962C8B-B14F-4D97-AF65-F5344CB8AC3E}">
        <p14:creationId xmlns:p14="http://schemas.microsoft.com/office/powerpoint/2010/main" val="1645992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2046071" y="3660517"/>
            <a:ext cx="6320826" cy="1204912"/>
          </a:xfrm>
        </p:spPr>
        <p:txBody>
          <a:bodyPr>
            <a:noAutofit/>
          </a:bodyPr>
          <a:lstStyle/>
          <a:p>
            <a:pPr algn="ctr"/>
            <a:r>
              <a:rPr lang="en-US" sz="6600" b="1" dirty="0">
                <a:effectLst>
                  <a:outerShdw blurRad="38100" dist="38100" dir="2700000" algn="tl">
                    <a:srgbClr val="000000">
                      <a:alpha val="43137"/>
                    </a:srgbClr>
                  </a:outerShdw>
                </a:effectLst>
              </a:rPr>
              <a:t>Questions </a:t>
            </a:r>
            <a:br>
              <a:rPr lang="en-US" sz="6600" b="1" dirty="0">
                <a:effectLst>
                  <a:outerShdw blurRad="38100" dist="38100" dir="2700000" algn="tl">
                    <a:srgbClr val="000000">
                      <a:alpha val="43137"/>
                    </a:srgbClr>
                  </a:outerShdw>
                </a:effectLst>
              </a:rPr>
            </a:br>
            <a:r>
              <a:rPr lang="en-US" sz="6600" b="1" dirty="0">
                <a:effectLst>
                  <a:outerShdw blurRad="38100" dist="38100" dir="2700000" algn="tl">
                    <a:srgbClr val="000000">
                      <a:alpha val="43137"/>
                    </a:srgbClr>
                  </a:outerShdw>
                </a:effectLst>
              </a:rPr>
              <a:t>&amp;</a:t>
            </a:r>
            <a:br>
              <a:rPr lang="en-US" sz="6600" b="1" dirty="0">
                <a:effectLst>
                  <a:outerShdw blurRad="38100" dist="38100" dir="2700000" algn="tl">
                    <a:srgbClr val="000000">
                      <a:alpha val="43137"/>
                    </a:srgbClr>
                  </a:outerShdw>
                </a:effectLst>
              </a:rPr>
            </a:br>
            <a:r>
              <a:rPr lang="en-US" sz="6600" b="1" dirty="0">
                <a:effectLst>
                  <a:outerShdw blurRad="38100" dist="38100" dir="2700000" algn="tl">
                    <a:srgbClr val="000000">
                      <a:alpha val="43137"/>
                    </a:srgbClr>
                  </a:outerShdw>
                </a:effectLst>
              </a:rPr>
              <a:t>Answers</a:t>
            </a:r>
          </a:p>
        </p:txBody>
      </p:sp>
      <p:sp>
        <p:nvSpPr>
          <p:cNvPr id="6" name="Slide Number Placeholder 5">
            <a:extLst>
              <a:ext uri="{FF2B5EF4-FFF2-40B4-BE49-F238E27FC236}">
                <a16:creationId xmlns:a16="http://schemas.microsoft.com/office/drawing/2014/main" id="{7BC1787E-7110-4989-B0B8-DD4E0ACC09DF}"/>
              </a:ext>
            </a:extLst>
          </p:cNvPr>
          <p:cNvSpPr>
            <a:spLocks noGrp="1" noRot="1" noMove="1" noResize="1" noEditPoints="1" noAdjustHandles="1" noChangeArrowheads="1" noChangeShapeType="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pic>
        <p:nvPicPr>
          <p:cNvPr id="4" name="Graphic 3" descr="Box trolley with solid fill">
            <a:hlinkClick r:id="rId3"/>
            <a:extLst>
              <a:ext uri="{FF2B5EF4-FFF2-40B4-BE49-F238E27FC236}">
                <a16:creationId xmlns:a16="http://schemas.microsoft.com/office/drawing/2014/main" id="{0CC68818-D85C-E3CE-57B8-BE1B8FFDC3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875" y="5807075"/>
            <a:ext cx="914400" cy="914400"/>
          </a:xfrm>
          <a:prstGeom prst="rect">
            <a:avLst/>
          </a:prstGeom>
        </p:spPr>
      </p:pic>
    </p:spTree>
    <p:extLst>
      <p:ext uri="{BB962C8B-B14F-4D97-AF65-F5344CB8AC3E}">
        <p14:creationId xmlns:p14="http://schemas.microsoft.com/office/powerpoint/2010/main" val="129018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noRot="1" noMove="1" noResize="1" noEditPoints="1" noAdjustHandles="1" noChangeArrowheads="1" noChangeShapeType="1"/>
          </p:cNvSpPr>
          <p:nvPr>
            <p:ph type="title"/>
          </p:nvPr>
        </p:nvSpPr>
        <p:spPr>
          <a:xfrm>
            <a:off x="1264538" y="2549463"/>
            <a:ext cx="6320826" cy="1204912"/>
          </a:xfrm>
        </p:spPr>
        <p:txBody>
          <a:bodyPr>
            <a:noAutofit/>
          </a:bodyPr>
          <a:lstStyle/>
          <a:p>
            <a:pPr algn="ctr"/>
            <a:r>
              <a:rPr lang="en-US" sz="3600" b="1" dirty="0">
                <a:effectLst>
                  <a:outerShdw blurRad="38100" dist="38100" dir="2700000" algn="tl">
                    <a:srgbClr val="000000">
                      <a:alpha val="43137"/>
                    </a:srgbClr>
                  </a:outerShdw>
                </a:effectLst>
              </a:rPr>
              <a:t>Section 2:</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Enterprise design thinking</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204252669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www.w3.org/XML/1998/namespace"/>
    <ds:schemaRef ds:uri="http://schemas.microsoft.com/office/2006/documentManagement/types"/>
    <ds:schemaRef ds:uri="http://schemas.microsoft.com/sharepoint/v3"/>
    <ds:schemaRef ds:uri="http://schemas.microsoft.com/office/infopath/2007/PartnerControls"/>
    <ds:schemaRef ds:uri="http://purl.org/dc/terms/"/>
    <ds:schemaRef ds:uri="http://purl.org/dc/elements/1.1/"/>
    <ds:schemaRef ds:uri="http://schemas.openxmlformats.org/package/2006/metadata/core-properties"/>
    <ds:schemaRef ds:uri="http://purl.org/dc/dcmitype/"/>
    <ds:schemaRef ds:uri="230e9df3-be65-4c73-a93b-d1236ebd677e"/>
    <ds:schemaRef ds:uri="16c05727-aa75-4e4a-9b5f-8a80a1165891"/>
    <ds:schemaRef ds:uri="71af3243-3dd4-4a8d-8c0d-dd76da1f02a5"/>
    <ds:schemaRef ds:uri="http://schemas.microsoft.com/office/2006/metadata/properties"/>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8316</TotalTime>
  <Words>14931</Words>
  <Application>Microsoft Office PowerPoint</Application>
  <PresentationFormat>Widescreen</PresentationFormat>
  <Paragraphs>1597</Paragraphs>
  <Slides>80</Slides>
  <Notes>80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9" baseType="lpstr">
      <vt:lpstr>Arial</vt:lpstr>
      <vt:lpstr>Calibri</vt:lpstr>
      <vt:lpstr>Courier New</vt:lpstr>
      <vt:lpstr>Symbol</vt:lpstr>
      <vt:lpstr>Tenorite</vt:lpstr>
      <vt:lpstr>Walbaum Display</vt:lpstr>
      <vt:lpstr>Wingdings</vt:lpstr>
      <vt:lpstr>Office Theme</vt:lpstr>
      <vt:lpstr>Worksheet</vt:lpstr>
      <vt:lpstr>Increasing customer engagement and sales through ai</vt:lpstr>
      <vt:lpstr>Agenda</vt:lpstr>
      <vt:lpstr>detailed Agenda</vt:lpstr>
      <vt:lpstr>detailed Agenda</vt:lpstr>
      <vt:lpstr>Section 1: Project overview</vt:lpstr>
      <vt:lpstr>PROJECT OBJECTIVES</vt:lpstr>
      <vt:lpstr>PROJECT TOPICS</vt:lpstr>
      <vt:lpstr>TEAM MEMBER TASK ALLOCATION</vt:lpstr>
      <vt:lpstr>Section 2: Enterprise design thinking</vt:lpstr>
      <vt:lpstr>The problem: Physical Supermarket sales are under threat</vt:lpstr>
      <vt:lpstr>PowerPoint Presentation</vt:lpstr>
      <vt:lpstr>PowerPoint Presentation</vt:lpstr>
      <vt:lpstr>Other threats</vt:lpstr>
      <vt:lpstr>Addressable market size  for supermarkets &amp; hypermarkets </vt:lpstr>
      <vt:lpstr>User persona</vt:lpstr>
      <vt:lpstr>Pain Points</vt:lpstr>
      <vt:lpstr>PowerPoint Presentation</vt:lpstr>
      <vt:lpstr>PowerPoint Presentation</vt:lpstr>
      <vt:lpstr>Section 3: ai design essentials</vt:lpstr>
      <vt:lpstr>AI INTENT</vt:lpstr>
      <vt:lpstr>PowerPoint Presentation</vt:lpstr>
      <vt:lpstr>BIG IDEA!</vt:lpstr>
      <vt:lpstr>DATA</vt:lpstr>
      <vt:lpstr>UNDERSTANDING</vt:lpstr>
      <vt:lpstr>REASONING STATEMENT</vt:lpstr>
      <vt:lpstr>KNOWLEDGE / AI ethics</vt:lpstr>
      <vt:lpstr>Section 4: demo of our ai product</vt:lpstr>
      <vt:lpstr>Our PRODUCT (Responsive Hybrid Website)</vt:lpstr>
      <vt:lpstr>Section 5: Project planning and design</vt:lpstr>
      <vt:lpstr>PROJECT PLANNING AND TIMELINE</vt:lpstr>
      <vt:lpstr>TECHNICAL PLANNING AND CONSIDERATIONS</vt:lpstr>
      <vt:lpstr>TECHNICAL PLANNING AND CONSIDERATIONS</vt:lpstr>
      <vt:lpstr>TECHNICAL PLANNING AND CONSIDERATIONS</vt:lpstr>
      <vt:lpstr>TECHNICAL PLANNING AND CONSIDERATIONS</vt:lpstr>
      <vt:lpstr>Model CONSIDERATIONS</vt:lpstr>
      <vt:lpstr>Website development CONSIDERATIONS</vt:lpstr>
      <vt:lpstr>Development to DEPLOYMENT Overview</vt:lpstr>
      <vt:lpstr>Libraries to support the Website</vt:lpstr>
      <vt:lpstr>Overall implementation overview</vt:lpstr>
      <vt:lpstr>Section 6: MODEL and website design, implementation and deployment</vt:lpstr>
      <vt:lpstr>OVERVIEW OF APPLICATION FLOW</vt:lpstr>
      <vt:lpstr>APPLICATION FLOW DETAILS –FLASK FRAMEWORK (Method 1: POST, PREDICTION)</vt:lpstr>
      <vt:lpstr>APPLICATION FLOW DETAILS –FLASK FRAMEWORK (Method 1: POST, PREDICTION)</vt:lpstr>
      <vt:lpstr>APPLICATION FLOW DETAILS –FLASK FRAMEWORK (Method 1: POST, PREDICTION)</vt:lpstr>
      <vt:lpstr>APPLICATION FLOW DETAILS – FLASK FRAMEWORK (method 2: DISPLAYPREDICTION)</vt:lpstr>
      <vt:lpstr>APPLICATION FLOW DETAILS – FLASK FRAMEWORK (method 2: DISPLAYPREDICTION)</vt:lpstr>
      <vt:lpstr>Our Prediction Model </vt:lpstr>
      <vt:lpstr>Data Understanding</vt:lpstr>
      <vt:lpstr>DATA CLEANSING</vt:lpstr>
      <vt:lpstr>DATA PREPARATION</vt:lpstr>
      <vt:lpstr>Tuning and testing  the deep learning Prediction model </vt:lpstr>
      <vt:lpstr>Tuning and testing  the deep learning Prediction model </vt:lpstr>
      <vt:lpstr>PowerPoint Presentation</vt:lpstr>
      <vt:lpstr>PowerPoint Presentation</vt:lpstr>
      <vt:lpstr>PowerPoint Presentation</vt:lpstr>
      <vt:lpstr>PowerPoint Presentation</vt:lpstr>
      <vt:lpstr>PowerPoint Presentation</vt:lpstr>
      <vt:lpstr>SECTION 7: CHATBOT DESIGN, IMPLEMENTATION AND DEPLOYMENT</vt:lpstr>
      <vt:lpstr>Chatbot purpose and design</vt:lpstr>
      <vt:lpstr>Chatbot creation on Watson assistant</vt:lpstr>
      <vt:lpstr>DIALOGUE CREATION - INTENTS</vt:lpstr>
      <vt:lpstr>DIALOGUE CREATION - ENTITIES</vt:lpstr>
      <vt:lpstr>OVERVIEW OF CONVERSATION FLOW</vt:lpstr>
      <vt:lpstr>TRANSLATING CONVERSATION FLOW TO DIALOG NODES</vt:lpstr>
      <vt:lpstr>#SELECT_FOODS</vt:lpstr>
      <vt:lpstr>OTHER DIALOG NODES</vt:lpstr>
      <vt:lpstr>EMBEDDING CHATBOT ONTO WEBSITE</vt:lpstr>
      <vt:lpstr>CHATBOT INTEGRATION / TECHNICAL ARCHITECTURE</vt:lpstr>
      <vt:lpstr>SAMPLE CHATBOT SCREENSHOTS – WELCOME SCREEN AND INTRODUCTIONS</vt:lpstr>
      <vt:lpstr>SAMPLE SCREENSHOTS – FOOD QUERIES LINKED TO E-COMMERCE WEBSITE</vt:lpstr>
      <vt:lpstr>SAMPLE SCREENSHOTS  – OTHER FEATURES</vt:lpstr>
      <vt:lpstr>Section 8: Future iterations / MVPs </vt:lpstr>
      <vt:lpstr>PowerPoint Presentation</vt:lpstr>
      <vt:lpstr>PowerPoint Presentation</vt:lpstr>
      <vt:lpstr>PowerPoint Presentation</vt:lpstr>
      <vt:lpstr>A SHOPPER’S FUTURE JOURNEY (MVP 2.0) </vt:lpstr>
      <vt:lpstr>Section 9: Project learnings</vt:lpstr>
      <vt:lpstr>CONSTRAINTS AND CHALLENGES</vt:lpstr>
      <vt:lpstr>PROJECT TAKEAWAYS</vt:lpstr>
      <vt:lpstr>Questions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acme supermarket chain Shoppers Engagement Solution</dc:title>
  <dc:creator>Felix Yeo</dc:creator>
  <cp:lastModifiedBy>Hui Ling Chong</cp:lastModifiedBy>
  <cp:revision>279</cp:revision>
  <cp:lastPrinted>2022-05-25T13:57:39Z</cp:lastPrinted>
  <dcterms:created xsi:type="dcterms:W3CDTF">2022-05-21T09:09:01Z</dcterms:created>
  <dcterms:modified xsi:type="dcterms:W3CDTF">2022-09-12T09:07:39Z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